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3"/>
  </p:notesMasterIdLst>
  <p:sldIdLst>
    <p:sldId id="552" r:id="rId2"/>
    <p:sldId id="380" r:id="rId3"/>
    <p:sldId id="395" r:id="rId4"/>
    <p:sldId id="390" r:id="rId5"/>
    <p:sldId id="398" r:id="rId6"/>
    <p:sldId id="399" r:id="rId7"/>
    <p:sldId id="401" r:id="rId8"/>
    <p:sldId id="589" r:id="rId9"/>
    <p:sldId id="402" r:id="rId10"/>
    <p:sldId id="403" r:id="rId11"/>
    <p:sldId id="504" r:id="rId12"/>
    <p:sldId id="591" r:id="rId13"/>
    <p:sldId id="550" r:id="rId14"/>
    <p:sldId id="571" r:id="rId15"/>
    <p:sldId id="595" r:id="rId16"/>
    <p:sldId id="593" r:id="rId17"/>
    <p:sldId id="596" r:id="rId18"/>
    <p:sldId id="518" r:id="rId19"/>
    <p:sldId id="549" r:id="rId20"/>
    <p:sldId id="548" r:id="rId21"/>
    <p:sldId id="574" r:id="rId22"/>
    <p:sldId id="553" r:id="rId23"/>
    <p:sldId id="575" r:id="rId24"/>
    <p:sldId id="576" r:id="rId25"/>
    <p:sldId id="577" r:id="rId26"/>
    <p:sldId id="578" r:id="rId27"/>
    <p:sldId id="545" r:id="rId28"/>
    <p:sldId id="546" r:id="rId29"/>
    <p:sldId id="547" r:id="rId30"/>
    <p:sldId id="580" r:id="rId31"/>
    <p:sldId id="583" r:id="rId32"/>
    <p:sldId id="582" r:id="rId33"/>
    <p:sldId id="604" r:id="rId34"/>
    <p:sldId id="607" r:id="rId35"/>
    <p:sldId id="605" r:id="rId36"/>
    <p:sldId id="606" r:id="rId37"/>
    <p:sldId id="586" r:id="rId38"/>
    <p:sldId id="602" r:id="rId39"/>
    <p:sldId id="566" r:id="rId40"/>
    <p:sldId id="559" r:id="rId41"/>
    <p:sldId id="528" r:id="rId42"/>
    <p:sldId id="523" r:id="rId43"/>
    <p:sldId id="570" r:id="rId44"/>
    <p:sldId id="608" r:id="rId45"/>
    <p:sldId id="584" r:id="rId46"/>
    <p:sldId id="590" r:id="rId47"/>
    <p:sldId id="585" r:id="rId48"/>
    <p:sldId id="594" r:id="rId49"/>
    <p:sldId id="581" r:id="rId50"/>
    <p:sldId id="477" r:id="rId51"/>
    <p:sldId id="561" r:id="rId52"/>
    <p:sldId id="560" r:id="rId53"/>
    <p:sldId id="562" r:id="rId54"/>
    <p:sldId id="597" r:id="rId55"/>
    <p:sldId id="598" r:id="rId56"/>
    <p:sldId id="563" r:id="rId57"/>
    <p:sldId id="415" r:id="rId58"/>
    <p:sldId id="567" r:id="rId59"/>
    <p:sldId id="569" r:id="rId60"/>
    <p:sldId id="572" r:id="rId61"/>
    <p:sldId id="555" r:id="rId62"/>
    <p:sldId id="599" r:id="rId63"/>
    <p:sldId id="587" r:id="rId64"/>
    <p:sldId id="508" r:id="rId65"/>
    <p:sldId id="510" r:id="rId66"/>
    <p:sldId id="603" r:id="rId67"/>
    <p:sldId id="600" r:id="rId68"/>
    <p:sldId id="430" r:id="rId69"/>
    <p:sldId id="601" r:id="rId70"/>
    <p:sldId id="588" r:id="rId71"/>
    <p:sldId id="394" r:id="rId72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0A15C55-8517-42AA-B614-E9B94910E393}" styleName="Orta Stil 2 - Vurgu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8D230F3-CF80-4859-8CE7-A43EE81993B5}" styleName="Açık Stil 1 - Vurgu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D7B26C5-4107-4FEC-AEDC-1716B250A1EF}" styleName="Açık Stil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Açık Stil 1 - Vurgu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Açık Stil 1 - Vurgu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Açık Stil 1 - Vurgu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Orta Stil 1 - Vurgu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Orta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DA37D80-6434-44D0-A028-1B22A696006F}" styleName="Açık Stil 3 - Vurgu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Açık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82" autoAdjust="0"/>
    <p:restoredTop sz="94660"/>
  </p:normalViewPr>
  <p:slideViewPr>
    <p:cSldViewPr snapToGrid="0">
      <p:cViewPr varScale="1">
        <p:scale>
          <a:sx n="63" d="100"/>
          <a:sy n="63" d="100"/>
        </p:scale>
        <p:origin x="96" y="10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ADD597-802C-48E9-AD71-7AB6AE9A8533}" type="datetimeFigureOut">
              <a:rPr lang="tr-TR" smtClean="0"/>
              <a:t>19.04.2021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D77B03-0AC9-48D1-8AEC-F2F78124BA5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65528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77B03-0AC9-48D1-8AEC-F2F78124BA5C}" type="slidenum">
              <a:rPr lang="tr-TR" smtClean="0"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58613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77B03-0AC9-48D1-8AEC-F2F78124BA5C}" type="slidenum">
              <a:rPr lang="tr-TR" smtClean="0"/>
              <a:t>44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39761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19.04.2021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19.04.2021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19.04.2021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19.04.2021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19.04.2021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19.04.2021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19.04.2021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19.04.2021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19.04.2021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19.04.2021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19.04.2021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19.04.2021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9.emf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hyperlink" Target="mailto:egitiminfo@siirt.edu.tr" TargetMode="Externa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397694"/>
            <a:ext cx="1219199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6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EĞİTİM FAKÜLTESİ</a:t>
            </a:r>
          </a:p>
        </p:txBody>
      </p:sp>
      <p:sp>
        <p:nvSpPr>
          <p:cNvPr id="3" name="Dikdörtgen 2"/>
          <p:cNvSpPr/>
          <p:nvPr/>
        </p:nvSpPr>
        <p:spPr>
          <a:xfrm>
            <a:off x="2197337" y="5854284"/>
            <a:ext cx="7797327" cy="5305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“Öğrenci Dostu Fakülte, Öğrenci Merkezli Eğitim”</a:t>
            </a:r>
            <a:endParaRPr kumimoji="0" lang="tr-TR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053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3015316" y="505955"/>
            <a:ext cx="26276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3600" b="1" dirty="0">
                <a:solidFill>
                  <a:srgbClr val="FF0000"/>
                </a:solidFill>
              </a:rPr>
              <a:t>ÖĞRENCİLER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22C46865-C1D9-4475-9C6B-47E1B23DD8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694" y="3846899"/>
            <a:ext cx="6768752" cy="2238375"/>
          </a:xfrm>
          <a:prstGeom prst="rect">
            <a:avLst/>
          </a:prstGeom>
        </p:spPr>
      </p:pic>
      <p:sp>
        <p:nvSpPr>
          <p:cNvPr id="2" name="Metin kutusu 1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5019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ÖĞRENCİ SAYISI (Yıllara Göre Değişim)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453391"/>
              </p:ext>
            </p:extLst>
          </p:nvPr>
        </p:nvGraphicFramePr>
        <p:xfrm>
          <a:off x="2358087" y="1239858"/>
          <a:ext cx="8763053" cy="4378283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3387593">
                  <a:extLst>
                    <a:ext uri="{9D8B030D-6E8A-4147-A177-3AD203B41FA5}">
                      <a16:colId xmlns:a16="http://schemas.microsoft.com/office/drawing/2014/main" val="1372459792"/>
                    </a:ext>
                  </a:extLst>
                </a:gridCol>
                <a:gridCol w="517338">
                  <a:extLst>
                    <a:ext uri="{9D8B030D-6E8A-4147-A177-3AD203B41FA5}">
                      <a16:colId xmlns:a16="http://schemas.microsoft.com/office/drawing/2014/main" val="2954528890"/>
                    </a:ext>
                  </a:extLst>
                </a:gridCol>
                <a:gridCol w="517338">
                  <a:extLst>
                    <a:ext uri="{9D8B030D-6E8A-4147-A177-3AD203B41FA5}">
                      <a16:colId xmlns:a16="http://schemas.microsoft.com/office/drawing/2014/main" val="855340957"/>
                    </a:ext>
                  </a:extLst>
                </a:gridCol>
                <a:gridCol w="517338">
                  <a:extLst>
                    <a:ext uri="{9D8B030D-6E8A-4147-A177-3AD203B41FA5}">
                      <a16:colId xmlns:a16="http://schemas.microsoft.com/office/drawing/2014/main" val="252026863"/>
                    </a:ext>
                  </a:extLst>
                </a:gridCol>
                <a:gridCol w="517338">
                  <a:extLst>
                    <a:ext uri="{9D8B030D-6E8A-4147-A177-3AD203B41FA5}">
                      <a16:colId xmlns:a16="http://schemas.microsoft.com/office/drawing/2014/main" val="726026561"/>
                    </a:ext>
                  </a:extLst>
                </a:gridCol>
                <a:gridCol w="538175">
                  <a:extLst>
                    <a:ext uri="{9D8B030D-6E8A-4147-A177-3AD203B41FA5}">
                      <a16:colId xmlns:a16="http://schemas.microsoft.com/office/drawing/2014/main" val="919522411"/>
                    </a:ext>
                  </a:extLst>
                </a:gridCol>
                <a:gridCol w="505559">
                  <a:extLst>
                    <a:ext uri="{9D8B030D-6E8A-4147-A177-3AD203B41FA5}">
                      <a16:colId xmlns:a16="http://schemas.microsoft.com/office/drawing/2014/main" val="1614817548"/>
                    </a:ext>
                  </a:extLst>
                </a:gridCol>
                <a:gridCol w="518198">
                  <a:extLst>
                    <a:ext uri="{9D8B030D-6E8A-4147-A177-3AD203B41FA5}">
                      <a16:colId xmlns:a16="http://schemas.microsoft.com/office/drawing/2014/main" val="1952887840"/>
                    </a:ext>
                  </a:extLst>
                </a:gridCol>
                <a:gridCol w="530836">
                  <a:extLst>
                    <a:ext uri="{9D8B030D-6E8A-4147-A177-3AD203B41FA5}">
                      <a16:colId xmlns:a16="http://schemas.microsoft.com/office/drawing/2014/main" val="3054999734"/>
                    </a:ext>
                  </a:extLst>
                </a:gridCol>
                <a:gridCol w="60667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0667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4253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2011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2012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2013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2014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2018</a:t>
                      </a: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2019</a:t>
                      </a: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2020</a:t>
                      </a: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0940380"/>
                  </a:ext>
                </a:extLst>
              </a:tr>
              <a:tr h="735819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Türkçe ve Sosyal Bilimler Eğitimi </a:t>
                      </a:r>
                      <a:r>
                        <a:rPr lang="tr-TR" sz="1400" b="0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Bölümü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436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529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660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657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651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651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641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686</a:t>
                      </a: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652</a:t>
                      </a: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635</a:t>
                      </a: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1757176903"/>
                  </a:ext>
                </a:extLst>
              </a:tr>
              <a:tr h="58202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Matematik ve Fen Bilimleri Eğitimi Bölümü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785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703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665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625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659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599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546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559</a:t>
                      </a: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483</a:t>
                      </a: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491</a:t>
                      </a: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899041460"/>
                  </a:ext>
                </a:extLst>
              </a:tr>
              <a:tr h="48267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Temel Eğitim </a:t>
                      </a:r>
                      <a:r>
                        <a:rPr lang="tr-TR" sz="1400" b="0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Bölümü</a:t>
                      </a: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724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648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581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426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446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454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458</a:t>
                      </a:r>
                      <a:endParaRPr lang="tr-TR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461</a:t>
                      </a: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430</a:t>
                      </a: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446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3190198588"/>
                  </a:ext>
                </a:extLst>
              </a:tr>
              <a:tr h="56150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Eğitim Bilimleri Bölümü</a:t>
                      </a: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44</a:t>
                      </a: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94</a:t>
                      </a: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412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BÖTE</a:t>
                      </a:r>
                      <a:endParaRPr lang="tr-TR" sz="14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174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233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258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296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273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286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215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165</a:t>
                      </a: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124</a:t>
                      </a: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82</a:t>
                      </a: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2370704277"/>
                  </a:ext>
                </a:extLst>
              </a:tr>
              <a:tr h="55412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4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Yabancı Diller Eğitimi Bölümü</a:t>
                      </a: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498002659"/>
                  </a:ext>
                </a:extLst>
              </a:tr>
              <a:tr h="48267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       Toplam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2119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2113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2164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2004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2029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1970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1860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1871</a:t>
                      </a: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1733</a:t>
                      </a: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1810</a:t>
                      </a: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343763111"/>
                  </a:ext>
                </a:extLst>
              </a:tr>
            </a:tbl>
          </a:graphicData>
        </a:graphic>
      </p:graphicFrame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21727916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951892" y="597876"/>
            <a:ext cx="4872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/>
              <a:t>ÖĞRENCİ SAYISI (Sınıflara Göre)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55CB8FFC-51A1-478A-8640-65C7813EE3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3519" y="1103340"/>
            <a:ext cx="6527618" cy="494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581108" y="525356"/>
            <a:ext cx="6153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3600" b="1" dirty="0">
                <a:solidFill>
                  <a:srgbClr val="FF0000"/>
                </a:solidFill>
              </a:rPr>
              <a:t>AKADEMİK VE İDARİ PERSONEL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8B9ED2C4-9F09-4F0D-ADF4-E728F2B7F9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8626" y="1059541"/>
            <a:ext cx="3930836" cy="4888225"/>
          </a:xfrm>
          <a:prstGeom prst="rect">
            <a:avLst/>
          </a:prstGeom>
        </p:spPr>
      </p:pic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880920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820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AKADEMİK PERSONEL SAYISI</a:t>
            </a:r>
          </a:p>
        </p:txBody>
      </p:sp>
      <p:sp>
        <p:nvSpPr>
          <p:cNvPr id="5" name="4 Metin kutusu"/>
          <p:cNvSpPr txBox="1"/>
          <p:nvPr/>
        </p:nvSpPr>
        <p:spPr>
          <a:xfrm>
            <a:off x="795681" y="1158986"/>
            <a:ext cx="4841639" cy="415498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r-TR" sz="2400" u="sng" dirty="0"/>
              <a:t>Öğretim Elamanları</a:t>
            </a:r>
            <a:r>
              <a:rPr lang="tr-TR" sz="2400" dirty="0"/>
              <a:t>         </a:t>
            </a:r>
            <a:r>
              <a:rPr lang="tr-TR" sz="2400" u="sng" dirty="0"/>
              <a:t>Sayı</a:t>
            </a:r>
          </a:p>
          <a:p>
            <a:r>
              <a:rPr lang="tr-TR" sz="3000" dirty="0"/>
              <a:t>Prof. Dr.	                 5 </a:t>
            </a:r>
          </a:p>
          <a:p>
            <a:r>
              <a:rPr lang="tr-TR" sz="3000" dirty="0"/>
              <a:t>Doç. Dr.                      14 </a:t>
            </a:r>
          </a:p>
          <a:p>
            <a:r>
              <a:rPr lang="tr-TR" sz="3000" dirty="0"/>
              <a:t>Dr. Öğr. Üyesi            28</a:t>
            </a:r>
          </a:p>
          <a:p>
            <a:r>
              <a:rPr lang="tr-TR" sz="3000" dirty="0"/>
              <a:t>Dr. Öğr. Gör.                 2 </a:t>
            </a:r>
          </a:p>
          <a:p>
            <a:r>
              <a:rPr lang="tr-TR" sz="3000" dirty="0"/>
              <a:t>Öğr. Gör.                     10 </a:t>
            </a:r>
          </a:p>
          <a:p>
            <a:r>
              <a:rPr lang="tr-TR" sz="3000" dirty="0"/>
              <a:t>Dr. Arş. Gör.                 7 </a:t>
            </a:r>
          </a:p>
          <a:p>
            <a:r>
              <a:rPr lang="tr-TR" sz="3000" dirty="0"/>
              <a:t>Arş. Gör.                     15</a:t>
            </a:r>
          </a:p>
          <a:p>
            <a:r>
              <a:rPr lang="tr-TR" sz="3000" b="1" dirty="0"/>
              <a:t>Toplam:                     83</a:t>
            </a:r>
          </a:p>
        </p:txBody>
      </p:sp>
      <p:sp>
        <p:nvSpPr>
          <p:cNvPr id="7" name="Metin kutusu 6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4979" y="1677590"/>
            <a:ext cx="5699780" cy="3425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4256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283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İDARİ PERSONEL</a:t>
            </a:r>
          </a:p>
        </p:txBody>
      </p:sp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766687"/>
              </p:ext>
            </p:extLst>
          </p:nvPr>
        </p:nvGraphicFramePr>
        <p:xfrm>
          <a:off x="2505020" y="1653572"/>
          <a:ext cx="4253244" cy="2702214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2992854">
                  <a:extLst>
                    <a:ext uri="{9D8B030D-6E8A-4147-A177-3AD203B41FA5}">
                      <a16:colId xmlns:a16="http://schemas.microsoft.com/office/drawing/2014/main" val="653404013"/>
                    </a:ext>
                  </a:extLst>
                </a:gridCol>
                <a:gridCol w="1260390">
                  <a:extLst>
                    <a:ext uri="{9D8B030D-6E8A-4147-A177-3AD203B41FA5}">
                      <a16:colId xmlns:a16="http://schemas.microsoft.com/office/drawing/2014/main" val="1916147619"/>
                    </a:ext>
                  </a:extLst>
                </a:gridCol>
              </a:tblGrid>
              <a:tr h="4503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İdari Görev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Sayı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578237416"/>
                  </a:ext>
                </a:extLst>
              </a:tr>
              <a:tr h="4503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Fakülte Sekreteri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48694634"/>
                  </a:ext>
                </a:extLst>
              </a:tr>
              <a:tr h="4503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Dekan Sekreteri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98607097"/>
                  </a:ext>
                </a:extLst>
              </a:tr>
              <a:tr h="4503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İdari</a:t>
                      </a:r>
                      <a:r>
                        <a:rPr lang="tr-TR" sz="2000" b="0" baseline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 Personel</a:t>
                      </a:r>
                      <a:endParaRPr lang="tr-TR" sz="2000" b="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3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Yardımcı Hizmetli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03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Toplam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90199489"/>
                  </a:ext>
                </a:extLst>
              </a:tr>
            </a:tbl>
          </a:graphicData>
        </a:graphic>
      </p:graphicFrame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593896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54127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KOMİSYONLAR VE KOORDİNATÖRLÜKLER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1989705"/>
              </p:ext>
            </p:extLst>
          </p:nvPr>
        </p:nvGraphicFramePr>
        <p:xfrm>
          <a:off x="782537" y="1813205"/>
          <a:ext cx="10626925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1001">
                  <a:extLst>
                    <a:ext uri="{9D8B030D-6E8A-4147-A177-3AD203B41FA5}">
                      <a16:colId xmlns:a16="http://schemas.microsoft.com/office/drawing/2014/main" val="1705470176"/>
                    </a:ext>
                  </a:extLst>
                </a:gridCol>
                <a:gridCol w="6295924">
                  <a:extLst>
                    <a:ext uri="{9D8B030D-6E8A-4147-A177-3AD203B41FA5}">
                      <a16:colId xmlns:a16="http://schemas.microsoft.com/office/drawing/2014/main" val="6266465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dirty="0"/>
                        <a:t>DOÇ. DR. ALİ ÇETİN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DOÇ. DR. NAZIM ÇOĞALTAY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56592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/>
                        <a:t>Fakülte Ders Programı</a:t>
                      </a:r>
                      <a:r>
                        <a:rPr lang="tr-TR" sz="1800" b="0" baseline="0" dirty="0"/>
                        <a:t> Komisyonu</a:t>
                      </a:r>
                      <a:endParaRPr lang="tr-TR" sz="1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/>
                        <a:t>Fakülte Basın ve Halkla İlişkiler Koordinatörlüğü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51433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/>
                        <a:t>Çift </a:t>
                      </a:r>
                      <a:r>
                        <a:rPr lang="tr-TR" sz="1800" b="0" dirty="0" err="1"/>
                        <a:t>Anadal</a:t>
                      </a:r>
                      <a:r>
                        <a:rPr lang="tr-TR" sz="1800" b="0" dirty="0"/>
                        <a:t> ve Yatay Geçiş Komisyonları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/>
                        <a:t>Fakülte Merkezi Sınav Komisyonu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47331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/>
                        <a:t>Farabi Değişim Programı </a:t>
                      </a:r>
                      <a:r>
                        <a:rPr lang="tr-TR" sz="1800" b="0" dirty="0"/>
                        <a:t>Koordinatörlüğü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/>
                        <a:t>Web Sayfası Komisyonu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94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err="1"/>
                        <a:t>Erasmus</a:t>
                      </a:r>
                      <a:r>
                        <a:rPr lang="tr-TR" dirty="0"/>
                        <a:t>+ Değişim Programı </a:t>
                      </a:r>
                      <a:r>
                        <a:rPr lang="tr-TR" sz="1800" b="0" dirty="0"/>
                        <a:t>Koordinatörlüğü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/>
                        <a:t>Akademik Teşvik Komisyonu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76973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/>
                        <a:t>Mevlana Değişim Programı </a:t>
                      </a:r>
                      <a:r>
                        <a:rPr lang="tr-TR" sz="1800" b="0" dirty="0"/>
                        <a:t>Koordinatörlüğü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/>
                        <a:t>Kalite Komisyonu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9814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/>
                        <a:t>SİUZEM Sınavları Koordinatörlüğü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/>
                        <a:t>Stratejik Plan Hazırlama Ekibi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50041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dirty="0"/>
                        <a:t>Fakülte ARGE Komisyonu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88277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1109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530626" y="511194"/>
            <a:ext cx="38794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3600" b="1" dirty="0">
                <a:solidFill>
                  <a:srgbClr val="FF0000"/>
                </a:solidFill>
              </a:rPr>
              <a:t>BİLİMSEL YAYINLAR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2885F0A0-D902-4AF6-A94B-95B6975401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491630"/>
            <a:ext cx="6639308" cy="4201432"/>
          </a:xfrm>
          <a:prstGeom prst="rect">
            <a:avLst/>
          </a:prstGeom>
        </p:spPr>
      </p:pic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2967142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688162" y="597875"/>
            <a:ext cx="4738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YAYINLAR VE BİLİMSEL FAALİYETLER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253591"/>
              </p:ext>
            </p:extLst>
          </p:nvPr>
        </p:nvGraphicFramePr>
        <p:xfrm>
          <a:off x="380993" y="1611085"/>
          <a:ext cx="10972807" cy="2785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39295">
                  <a:extLst>
                    <a:ext uri="{9D8B030D-6E8A-4147-A177-3AD203B41FA5}">
                      <a16:colId xmlns:a16="http://schemas.microsoft.com/office/drawing/2014/main" val="774393638"/>
                    </a:ext>
                  </a:extLst>
                </a:gridCol>
                <a:gridCol w="473221">
                  <a:extLst>
                    <a:ext uri="{9D8B030D-6E8A-4147-A177-3AD203B41FA5}">
                      <a16:colId xmlns:a16="http://schemas.microsoft.com/office/drawing/2014/main" val="2880107479"/>
                    </a:ext>
                  </a:extLst>
                </a:gridCol>
                <a:gridCol w="473221">
                  <a:extLst>
                    <a:ext uri="{9D8B030D-6E8A-4147-A177-3AD203B41FA5}">
                      <a16:colId xmlns:a16="http://schemas.microsoft.com/office/drawing/2014/main" val="235199439"/>
                    </a:ext>
                  </a:extLst>
                </a:gridCol>
                <a:gridCol w="473221">
                  <a:extLst>
                    <a:ext uri="{9D8B030D-6E8A-4147-A177-3AD203B41FA5}">
                      <a16:colId xmlns:a16="http://schemas.microsoft.com/office/drawing/2014/main" val="1300849988"/>
                    </a:ext>
                  </a:extLst>
                </a:gridCol>
                <a:gridCol w="473221">
                  <a:extLst>
                    <a:ext uri="{9D8B030D-6E8A-4147-A177-3AD203B41FA5}">
                      <a16:colId xmlns:a16="http://schemas.microsoft.com/office/drawing/2014/main" val="338942109"/>
                    </a:ext>
                  </a:extLst>
                </a:gridCol>
                <a:gridCol w="473221">
                  <a:extLst>
                    <a:ext uri="{9D8B030D-6E8A-4147-A177-3AD203B41FA5}">
                      <a16:colId xmlns:a16="http://schemas.microsoft.com/office/drawing/2014/main" val="4140965674"/>
                    </a:ext>
                  </a:extLst>
                </a:gridCol>
                <a:gridCol w="473221">
                  <a:extLst>
                    <a:ext uri="{9D8B030D-6E8A-4147-A177-3AD203B41FA5}">
                      <a16:colId xmlns:a16="http://schemas.microsoft.com/office/drawing/2014/main" val="1547616415"/>
                    </a:ext>
                  </a:extLst>
                </a:gridCol>
                <a:gridCol w="473221">
                  <a:extLst>
                    <a:ext uri="{9D8B030D-6E8A-4147-A177-3AD203B41FA5}">
                      <a16:colId xmlns:a16="http://schemas.microsoft.com/office/drawing/2014/main" val="128941932"/>
                    </a:ext>
                  </a:extLst>
                </a:gridCol>
                <a:gridCol w="473221">
                  <a:extLst>
                    <a:ext uri="{9D8B030D-6E8A-4147-A177-3AD203B41FA5}">
                      <a16:colId xmlns:a16="http://schemas.microsoft.com/office/drawing/2014/main" val="1100097793"/>
                    </a:ext>
                  </a:extLst>
                </a:gridCol>
                <a:gridCol w="473221">
                  <a:extLst>
                    <a:ext uri="{9D8B030D-6E8A-4147-A177-3AD203B41FA5}">
                      <a16:colId xmlns:a16="http://schemas.microsoft.com/office/drawing/2014/main" val="145919762"/>
                    </a:ext>
                  </a:extLst>
                </a:gridCol>
                <a:gridCol w="473221">
                  <a:extLst>
                    <a:ext uri="{9D8B030D-6E8A-4147-A177-3AD203B41FA5}">
                      <a16:colId xmlns:a16="http://schemas.microsoft.com/office/drawing/2014/main" val="2059114287"/>
                    </a:ext>
                  </a:extLst>
                </a:gridCol>
                <a:gridCol w="473221">
                  <a:extLst>
                    <a:ext uri="{9D8B030D-6E8A-4147-A177-3AD203B41FA5}">
                      <a16:colId xmlns:a16="http://schemas.microsoft.com/office/drawing/2014/main" val="1370009591"/>
                    </a:ext>
                  </a:extLst>
                </a:gridCol>
                <a:gridCol w="473221">
                  <a:extLst>
                    <a:ext uri="{9D8B030D-6E8A-4147-A177-3AD203B41FA5}">
                      <a16:colId xmlns:a16="http://schemas.microsoft.com/office/drawing/2014/main" val="4199930550"/>
                    </a:ext>
                  </a:extLst>
                </a:gridCol>
                <a:gridCol w="473221">
                  <a:extLst>
                    <a:ext uri="{9D8B030D-6E8A-4147-A177-3AD203B41FA5}">
                      <a16:colId xmlns:a16="http://schemas.microsoft.com/office/drawing/2014/main" val="3754065454"/>
                    </a:ext>
                  </a:extLst>
                </a:gridCol>
                <a:gridCol w="473221">
                  <a:extLst>
                    <a:ext uri="{9D8B030D-6E8A-4147-A177-3AD203B41FA5}">
                      <a16:colId xmlns:a16="http://schemas.microsoft.com/office/drawing/2014/main" val="264494240"/>
                    </a:ext>
                  </a:extLst>
                </a:gridCol>
                <a:gridCol w="808418">
                  <a:extLst>
                    <a:ext uri="{9D8B030D-6E8A-4147-A177-3AD203B41FA5}">
                      <a16:colId xmlns:a16="http://schemas.microsoft.com/office/drawing/2014/main" val="2894301118"/>
                    </a:ext>
                  </a:extLst>
                </a:gridCol>
              </a:tblGrid>
              <a:tr h="632627">
                <a:tc>
                  <a:txBody>
                    <a:bodyPr/>
                    <a:lstStyle/>
                    <a:p>
                      <a:pPr marL="0" indent="0" algn="l" rtl="0" fontAlgn="ctr"/>
                      <a:r>
                        <a:rPr lang="tr-TR" sz="1200" u="none" strike="noStrike" dirty="0">
                          <a:effectLst/>
                        </a:rPr>
                        <a:t> </a:t>
                      </a:r>
                      <a:endParaRPr lang="tr-TR" sz="12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>
                          <a:effectLst/>
                        </a:rPr>
                        <a:t>2007</a:t>
                      </a:r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>
                          <a:effectLst/>
                        </a:rPr>
                        <a:t>2008</a:t>
                      </a:r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>
                          <a:effectLst/>
                        </a:rPr>
                        <a:t>2009</a:t>
                      </a:r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>
                          <a:effectLst/>
                        </a:rPr>
                        <a:t>2010</a:t>
                      </a:r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>
                          <a:effectLst/>
                        </a:rPr>
                        <a:t>2011</a:t>
                      </a:r>
                      <a:endParaRPr lang="tr-TR" sz="14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>
                          <a:effectLst/>
                        </a:rPr>
                        <a:t>2012</a:t>
                      </a:r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>
                          <a:effectLst/>
                        </a:rPr>
                        <a:t>2013</a:t>
                      </a:r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>
                          <a:effectLst/>
                        </a:rPr>
                        <a:t>2014</a:t>
                      </a:r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>
                          <a:effectLst/>
                        </a:rPr>
                        <a:t>2015</a:t>
                      </a:r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>
                          <a:effectLst/>
                        </a:rPr>
                        <a:t>2016</a:t>
                      </a:r>
                      <a:endParaRPr lang="tr-TR" sz="14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>
                          <a:effectLst/>
                        </a:rPr>
                        <a:t>2017</a:t>
                      </a:r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>
                          <a:effectLst/>
                        </a:rPr>
                        <a:t>2018</a:t>
                      </a:r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>
                          <a:effectLst/>
                        </a:rPr>
                        <a:t>2019</a:t>
                      </a:r>
                      <a:endParaRPr lang="tr-TR" sz="14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u="none" strike="noStrike" dirty="0">
                          <a:effectLst/>
                        </a:rPr>
                        <a:t> 2020</a:t>
                      </a:r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400" b="1" u="none" strike="noStrike" dirty="0">
                          <a:effectLst/>
                        </a:rPr>
                        <a:t>TOPLAM</a:t>
                      </a:r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extLst>
                  <a:ext uri="{0D108BD9-81ED-4DB2-BD59-A6C34878D82A}">
                    <a16:rowId xmlns:a16="http://schemas.microsoft.com/office/drawing/2014/main" val="2315228734"/>
                  </a:ext>
                </a:extLst>
              </a:tr>
              <a:tr h="428554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</a:rPr>
                        <a:t>Uluslararası Makale</a:t>
                      </a:r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3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16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14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30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45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26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56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51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51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69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79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64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u="none" strike="noStrike">
                          <a:effectLst/>
                        </a:rPr>
                        <a:t>506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extLst>
                  <a:ext uri="{0D108BD9-81ED-4DB2-BD59-A6C34878D82A}">
                    <a16:rowId xmlns:a16="http://schemas.microsoft.com/office/drawing/2014/main" val="3351122162"/>
                  </a:ext>
                </a:extLst>
              </a:tr>
              <a:tr h="428554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</a:rPr>
                        <a:t>Ulusal Makale</a:t>
                      </a:r>
                      <a:endParaRPr lang="tr-TR" sz="16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6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10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9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9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9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11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15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8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25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17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12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22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 dirty="0">
                          <a:effectLst/>
                        </a:rPr>
                        <a:t>11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12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u="none" strike="noStrike">
                          <a:effectLst/>
                        </a:rPr>
                        <a:t>177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extLst>
                  <a:ext uri="{0D108BD9-81ED-4DB2-BD59-A6C34878D82A}">
                    <a16:rowId xmlns:a16="http://schemas.microsoft.com/office/drawing/2014/main" val="4211457334"/>
                  </a:ext>
                </a:extLst>
              </a:tr>
              <a:tr h="428554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</a:rPr>
                        <a:t>Ulusal ve Uluslararası Bildiri</a:t>
                      </a:r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9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7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8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15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18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25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21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52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59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105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153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106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63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28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u="none" strike="noStrike">
                          <a:effectLst/>
                        </a:rPr>
                        <a:t>669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extLst>
                  <a:ext uri="{0D108BD9-81ED-4DB2-BD59-A6C34878D82A}">
                    <a16:rowId xmlns:a16="http://schemas.microsoft.com/office/drawing/2014/main" val="1897829826"/>
                  </a:ext>
                </a:extLst>
              </a:tr>
              <a:tr h="428554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</a:rPr>
                        <a:t>Kitap/Kitap Bölümü Yazarlığı</a:t>
                      </a:r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 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2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2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4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5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8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6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12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16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16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19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17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u="none" strike="noStrike">
                          <a:effectLst/>
                        </a:rPr>
                        <a:t>109</a:t>
                      </a:r>
                      <a:endParaRPr lang="tr-T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extLst>
                  <a:ext uri="{0D108BD9-81ED-4DB2-BD59-A6C34878D82A}">
                    <a16:rowId xmlns:a16="http://schemas.microsoft.com/office/drawing/2014/main" val="1283686512"/>
                  </a:ext>
                </a:extLst>
              </a:tr>
              <a:tr h="438757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</a:rPr>
                        <a:t>Proje</a:t>
                      </a:r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4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3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3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1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6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9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3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5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5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22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7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u="none" strike="noStrike">
                          <a:effectLst/>
                        </a:rPr>
                        <a:t>9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7086" marR="7086" marT="708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u="none" strike="noStrike" dirty="0">
                          <a:effectLst/>
                        </a:rPr>
                        <a:t>  87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86" marR="7086" marT="7086" marB="0" anchor="ctr"/>
                </a:tc>
                <a:extLst>
                  <a:ext uri="{0D108BD9-81ED-4DB2-BD59-A6C34878D82A}">
                    <a16:rowId xmlns:a16="http://schemas.microsoft.com/office/drawing/2014/main" val="38383879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48375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9" name="Metin kutusu 8"/>
          <p:cNvSpPr txBox="1"/>
          <p:nvPr/>
        </p:nvSpPr>
        <p:spPr>
          <a:xfrm>
            <a:off x="6414715" y="2895048"/>
            <a:ext cx="33547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000" b="1" dirty="0"/>
              <a:t>Google Türkiye Atıf Sıralaması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357569"/>
              </p:ext>
            </p:extLst>
          </p:nvPr>
        </p:nvGraphicFramePr>
        <p:xfrm>
          <a:off x="6414715" y="3515174"/>
          <a:ext cx="5039745" cy="2253023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5039745">
                  <a:extLst>
                    <a:ext uri="{9D8B030D-6E8A-4147-A177-3AD203B41FA5}">
                      <a16:colId xmlns:a16="http://schemas.microsoft.com/office/drawing/2014/main" val="394668534"/>
                    </a:ext>
                  </a:extLst>
                </a:gridCol>
              </a:tblGrid>
              <a:tr h="5483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b="0" dirty="0"/>
                        <a:t>Prof. Dr. Hasan Basri MEMDUHOĞLU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4567368"/>
                  </a:ext>
                </a:extLst>
              </a:tr>
              <a:tr h="6079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b="0" dirty="0"/>
                        <a:t>Prof. Dr. Mustafa KAHYAOĞLU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26809609"/>
                  </a:ext>
                </a:extLst>
              </a:tr>
              <a:tr h="548356">
                <a:tc>
                  <a:txBody>
                    <a:bodyPr/>
                    <a:lstStyle/>
                    <a:p>
                      <a:r>
                        <a:rPr lang="tr-TR" dirty="0"/>
                        <a:t>Doç. Dr. Rasim TÖSTEN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9423212"/>
                  </a:ext>
                </a:extLst>
              </a:tr>
              <a:tr h="548356">
                <a:tc>
                  <a:txBody>
                    <a:bodyPr/>
                    <a:lstStyle/>
                    <a:p>
                      <a:r>
                        <a:rPr lang="tr-TR" dirty="0"/>
                        <a:t>Doç. Dr. Halil Coşkun ÇELİK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6608155"/>
                  </a:ext>
                </a:extLst>
              </a:tr>
            </a:tbl>
          </a:graphicData>
        </a:graphic>
      </p:graphicFrame>
      <p:sp>
        <p:nvSpPr>
          <p:cNvPr id="5" name="Metin kutusu 4">
            <a:extLst>
              <a:ext uri="{FF2B5EF4-FFF2-40B4-BE49-F238E27FC236}">
                <a16:creationId xmlns:a16="http://schemas.microsoft.com/office/drawing/2014/main" id="{3E468FCC-B7E1-4EAA-9539-1C2C9F7DD897}"/>
              </a:ext>
            </a:extLst>
          </p:cNvPr>
          <p:cNvSpPr txBox="1"/>
          <p:nvPr/>
        </p:nvSpPr>
        <p:spPr>
          <a:xfrm>
            <a:off x="1627996" y="668661"/>
            <a:ext cx="11192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000" b="1" dirty="0"/>
              <a:t>Başarılar</a:t>
            </a:r>
          </a:p>
        </p:txBody>
      </p:sp>
      <p:sp>
        <p:nvSpPr>
          <p:cNvPr id="2" name="Metin kutusu 1">
            <a:extLst>
              <a:ext uri="{FF2B5EF4-FFF2-40B4-BE49-F238E27FC236}">
                <a16:creationId xmlns:a16="http://schemas.microsoft.com/office/drawing/2014/main" id="{B47118CE-FCF4-420C-AAB3-BFC7195E29A1}"/>
              </a:ext>
            </a:extLst>
          </p:cNvPr>
          <p:cNvSpPr txBox="1"/>
          <p:nvPr/>
        </p:nvSpPr>
        <p:spPr>
          <a:xfrm>
            <a:off x="964096" y="1600200"/>
            <a:ext cx="40253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Akademik Performans Sıralaması:</a:t>
            </a:r>
          </a:p>
          <a:p>
            <a:endParaRPr lang="tr-TR" dirty="0"/>
          </a:p>
          <a:p>
            <a:r>
              <a:rPr lang="tr-TR" sz="2000" dirty="0"/>
              <a:t>Türkiye’de 96 Fakülte İçinde</a:t>
            </a:r>
            <a:r>
              <a:rPr lang="tr-TR" sz="2000" b="1" dirty="0"/>
              <a:t> 12. sıra</a:t>
            </a:r>
          </a:p>
        </p:txBody>
      </p:sp>
    </p:spTree>
    <p:extLst>
      <p:ext uri="{BB962C8B-B14F-4D97-AF65-F5344CB8AC3E}">
        <p14:creationId xmlns:p14="http://schemas.microsoft.com/office/powerpoint/2010/main" val="42861139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668527" y="567821"/>
            <a:ext cx="66102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2800" b="1" dirty="0"/>
              <a:t>FİZİKİ ALT YAPI VE MEKAN DÜZENLEMELERİ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  <a:endParaRPr lang="tr-TR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4" name="Picture 2" descr="Mimarlık Nedir, Mimar Kime Denir? - Mühendis Beyinler">
            <a:extLst>
              <a:ext uri="{FF2B5EF4-FFF2-40B4-BE49-F238E27FC236}">
                <a16:creationId xmlns:a16="http://schemas.microsoft.com/office/drawing/2014/main" id="{32450871-C066-416D-B329-3366B4628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0037" y="1819275"/>
            <a:ext cx="4703020" cy="23976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820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46066" y="722395"/>
            <a:ext cx="3936277" cy="328295"/>
          </a:xfrm>
        </p:spPr>
        <p:txBody>
          <a:bodyPr>
            <a:noAutofit/>
          </a:bodyPr>
          <a:lstStyle/>
          <a:p>
            <a:r>
              <a:rPr lang="tr-TR" sz="2400" b="1" dirty="0"/>
              <a:t>FİZİKİ ALTYAPI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738596"/>
              </p:ext>
            </p:extLst>
          </p:nvPr>
        </p:nvGraphicFramePr>
        <p:xfrm>
          <a:off x="2407920" y="1050690"/>
          <a:ext cx="4318000" cy="4964025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3112976">
                  <a:extLst>
                    <a:ext uri="{9D8B030D-6E8A-4147-A177-3AD203B41FA5}">
                      <a16:colId xmlns:a16="http://schemas.microsoft.com/office/drawing/2014/main" val="3471312773"/>
                    </a:ext>
                  </a:extLst>
                </a:gridCol>
                <a:gridCol w="1205024">
                  <a:extLst>
                    <a:ext uri="{9D8B030D-6E8A-4147-A177-3AD203B41FA5}">
                      <a16:colId xmlns:a16="http://schemas.microsoft.com/office/drawing/2014/main" val="3258551804"/>
                    </a:ext>
                  </a:extLst>
                </a:gridCol>
              </a:tblGrid>
              <a:tr h="330935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 dirty="0">
                          <a:effectLst/>
                        </a:rPr>
                        <a:t>Ofis (Akademik)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>
                          <a:effectLst/>
                        </a:rPr>
                        <a:t>47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02015526"/>
                  </a:ext>
                </a:extLst>
              </a:tr>
              <a:tr h="330935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>
                          <a:effectLst/>
                        </a:rPr>
                        <a:t>Ofis (İdari)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>
                          <a:effectLst/>
                        </a:rPr>
                        <a:t>7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23890364"/>
                  </a:ext>
                </a:extLst>
              </a:tr>
              <a:tr h="330935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>
                          <a:effectLst/>
                        </a:rPr>
                        <a:t>Sınıf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>
                          <a:effectLst/>
                        </a:rPr>
                        <a:t>23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30074906"/>
                  </a:ext>
                </a:extLst>
              </a:tr>
              <a:tr h="330935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>
                          <a:effectLst/>
                        </a:rPr>
                        <a:t>Konferans Salonu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>
                          <a:effectLst/>
                        </a:rPr>
                        <a:t>1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60321205"/>
                  </a:ext>
                </a:extLst>
              </a:tr>
              <a:tr h="330935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>
                          <a:effectLst/>
                        </a:rPr>
                        <a:t>Toplantı Salonu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>
                          <a:effectLst/>
                        </a:rPr>
                        <a:t>1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1926521"/>
                  </a:ext>
                </a:extLst>
              </a:tr>
              <a:tr h="330935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>
                          <a:effectLst/>
                        </a:rPr>
                        <a:t>Bilgisayar Laboratuvarı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 dirty="0">
                          <a:effectLst/>
                        </a:rPr>
                        <a:t>3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26211923"/>
                  </a:ext>
                </a:extLst>
              </a:tr>
              <a:tr h="330935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 dirty="0">
                          <a:effectLst/>
                        </a:rPr>
                        <a:t>Seminer Salonu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>
                          <a:effectLst/>
                        </a:rPr>
                        <a:t>3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20733169"/>
                  </a:ext>
                </a:extLst>
              </a:tr>
              <a:tr h="330935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>
                          <a:effectLst/>
                        </a:rPr>
                        <a:t>Görsel Sanatlar Atölyesi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>
                          <a:effectLst/>
                        </a:rPr>
                        <a:t>2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96493966"/>
                  </a:ext>
                </a:extLst>
              </a:tr>
              <a:tr h="330935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 dirty="0">
                          <a:effectLst/>
                        </a:rPr>
                        <a:t>Fizik Laboratuvarı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>
                          <a:effectLst/>
                        </a:rPr>
                        <a:t>1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71174287"/>
                  </a:ext>
                </a:extLst>
              </a:tr>
              <a:tr h="330935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>
                          <a:effectLst/>
                        </a:rPr>
                        <a:t>Fen Laboratuvarı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>
                          <a:effectLst/>
                        </a:rPr>
                        <a:t>1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46083155"/>
                  </a:ext>
                </a:extLst>
              </a:tr>
              <a:tr h="330935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>
                          <a:effectLst/>
                        </a:rPr>
                        <a:t>Matematik Laboratuvarı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>
                          <a:effectLst/>
                        </a:rPr>
                        <a:t>1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58130756"/>
                  </a:ext>
                </a:extLst>
              </a:tr>
              <a:tr h="330935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>
                          <a:effectLst/>
                        </a:rPr>
                        <a:t>Fikir ve Düşünce Arölyesi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>
                          <a:effectLst/>
                        </a:rPr>
                        <a:t>1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55480306"/>
                  </a:ext>
                </a:extLst>
              </a:tr>
              <a:tr h="330935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>
                          <a:effectLst/>
                        </a:rPr>
                        <a:t>Drama Salonu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>
                          <a:effectLst/>
                        </a:rPr>
                        <a:t>1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61273738"/>
                  </a:ext>
                </a:extLst>
              </a:tr>
              <a:tr h="330935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>
                          <a:effectLst/>
                        </a:rPr>
                        <a:t>Etkinlik Salonu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>
                          <a:effectLst/>
                        </a:rPr>
                        <a:t>1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97488221"/>
                  </a:ext>
                </a:extLst>
              </a:tr>
              <a:tr h="330935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u="none" strike="noStrike" dirty="0">
                          <a:effectLst/>
                        </a:rPr>
                        <a:t>Tenis Salonu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u="none" strike="noStrike" dirty="0">
                          <a:effectLst/>
                        </a:rPr>
                        <a:t>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62770965"/>
                  </a:ext>
                </a:extLst>
              </a:tr>
            </a:tbl>
          </a:graphicData>
        </a:graphic>
      </p:graphicFrame>
      <p:pic>
        <p:nvPicPr>
          <p:cNvPr id="9" name="Picture 2" descr="https://egitim.siirt.edu.tr/foto/anasayfaresim/201737145414626.jpg">
            <a:extLst>
              <a:ext uri="{FF2B5EF4-FFF2-40B4-BE49-F238E27FC236}">
                <a16:creationId xmlns:a16="http://schemas.microsoft.com/office/drawing/2014/main" id="{FFDC5B7E-FB22-4830-A009-80A6D801F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81832">
            <a:off x="6845254" y="1264021"/>
            <a:ext cx="2606006" cy="19545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s://egitim.siirt.edu.tr/foto/anasayfaresim/201737145853300.jpg">
            <a:extLst>
              <a:ext uri="{FF2B5EF4-FFF2-40B4-BE49-F238E27FC236}">
                <a16:creationId xmlns:a16="http://schemas.microsoft.com/office/drawing/2014/main" id="{956315FC-6EA3-4D1C-B4C6-554812A425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8412">
            <a:off x="9096975" y="1394322"/>
            <a:ext cx="2697918" cy="20234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s://egitim.siirt.edu.tr/foto/anasayfaresim/20173715041223.jpg">
            <a:extLst>
              <a:ext uri="{FF2B5EF4-FFF2-40B4-BE49-F238E27FC236}">
                <a16:creationId xmlns:a16="http://schemas.microsoft.com/office/drawing/2014/main" id="{819C88D7-0716-4A87-854B-8C7231122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958" y="3311541"/>
            <a:ext cx="2569300" cy="19269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https://egitim.siirt.edu.tr/foto/anasayfaresim/20173715342948.jpg">
            <a:extLst>
              <a:ext uri="{FF2B5EF4-FFF2-40B4-BE49-F238E27FC236}">
                <a16:creationId xmlns:a16="http://schemas.microsoft.com/office/drawing/2014/main" id="{9B2B643E-A4C7-468E-A12B-F42A89E2BA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0381" y="3609928"/>
            <a:ext cx="2698620" cy="20239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7462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etin kutusu 9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15" name="Başlık 1"/>
          <p:cNvSpPr txBox="1">
            <a:spLocks/>
          </p:cNvSpPr>
          <p:nvPr/>
        </p:nvSpPr>
        <p:spPr>
          <a:xfrm>
            <a:off x="1658982" y="693420"/>
            <a:ext cx="7027817" cy="3282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400" b="1" dirty="0"/>
              <a:t>MEKAN DÜZENLEMELERİ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03844D63-D0DA-4EF1-ABFC-3970FA6FA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406" y="1321155"/>
            <a:ext cx="3307194" cy="21534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Metin kutusu 11">
            <a:extLst>
              <a:ext uri="{FF2B5EF4-FFF2-40B4-BE49-F238E27FC236}">
                <a16:creationId xmlns:a16="http://schemas.microsoft.com/office/drawing/2014/main" id="{28B1B010-F202-4908-9A51-265246A956EC}"/>
              </a:ext>
            </a:extLst>
          </p:cNvPr>
          <p:cNvSpPr txBox="1"/>
          <p:nvPr/>
        </p:nvSpPr>
        <p:spPr>
          <a:xfrm>
            <a:off x="9829525" y="2040086"/>
            <a:ext cx="1598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/>
              <a:t>Etkinlik Sınıfı</a:t>
            </a:r>
          </a:p>
        </p:txBody>
      </p:sp>
      <p:sp>
        <p:nvSpPr>
          <p:cNvPr id="13" name="Metin kutusu 12">
            <a:extLst>
              <a:ext uri="{FF2B5EF4-FFF2-40B4-BE49-F238E27FC236}">
                <a16:creationId xmlns:a16="http://schemas.microsoft.com/office/drawing/2014/main" id="{41C732A2-AF21-4547-A8D2-3E1583DDD84D}"/>
              </a:ext>
            </a:extLst>
          </p:cNvPr>
          <p:cNvSpPr txBox="1"/>
          <p:nvPr/>
        </p:nvSpPr>
        <p:spPr>
          <a:xfrm>
            <a:off x="554256" y="1925673"/>
            <a:ext cx="1492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/>
              <a:t>Drama Salonu</a:t>
            </a:r>
          </a:p>
        </p:txBody>
      </p:sp>
      <p:pic>
        <p:nvPicPr>
          <p:cNvPr id="14" name="Picture 3">
            <a:extLst>
              <a:ext uri="{FF2B5EF4-FFF2-40B4-BE49-F238E27FC236}">
                <a16:creationId xmlns:a16="http://schemas.microsoft.com/office/drawing/2014/main" id="{DB15CB30-BA4E-4E90-9713-A648F3DD6D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064" y="1229897"/>
            <a:ext cx="3200335" cy="22686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40D3A712-75D8-454D-8701-03D3E2F30C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085" y="3722255"/>
            <a:ext cx="3215944" cy="2322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Metin kutusu 16">
            <a:extLst>
              <a:ext uri="{FF2B5EF4-FFF2-40B4-BE49-F238E27FC236}">
                <a16:creationId xmlns:a16="http://schemas.microsoft.com/office/drawing/2014/main" id="{DCB0F103-2ADF-476D-A015-F435A61FF347}"/>
              </a:ext>
            </a:extLst>
          </p:cNvPr>
          <p:cNvSpPr txBox="1"/>
          <p:nvPr/>
        </p:nvSpPr>
        <p:spPr>
          <a:xfrm>
            <a:off x="320978" y="4430141"/>
            <a:ext cx="22476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dirty="0"/>
              <a:t>Bilgisayar Destekli Çalışma Ortamı</a:t>
            </a:r>
          </a:p>
        </p:txBody>
      </p:sp>
      <p:pic>
        <p:nvPicPr>
          <p:cNvPr id="18" name="Resim 17">
            <a:extLst>
              <a:ext uri="{FF2B5EF4-FFF2-40B4-BE49-F238E27FC236}">
                <a16:creationId xmlns:a16="http://schemas.microsoft.com/office/drawing/2014/main" id="{A11A0116-3598-4604-9DBE-F868CF70AA2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241" y="3722255"/>
            <a:ext cx="3615898" cy="23301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Metin kutusu 18">
            <a:extLst>
              <a:ext uri="{FF2B5EF4-FFF2-40B4-BE49-F238E27FC236}">
                <a16:creationId xmlns:a16="http://schemas.microsoft.com/office/drawing/2014/main" id="{EBF44CF9-57ED-448A-B42A-50B933619691}"/>
              </a:ext>
            </a:extLst>
          </p:cNvPr>
          <p:cNvSpPr txBox="1"/>
          <p:nvPr/>
        </p:nvSpPr>
        <p:spPr>
          <a:xfrm>
            <a:off x="9829525" y="4568640"/>
            <a:ext cx="1492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/>
              <a:t>Süs Havuzu</a:t>
            </a:r>
          </a:p>
        </p:txBody>
      </p:sp>
    </p:spTree>
    <p:extLst>
      <p:ext uri="{BB962C8B-B14F-4D97-AF65-F5344CB8AC3E}">
        <p14:creationId xmlns:p14="http://schemas.microsoft.com/office/powerpoint/2010/main" val="40936701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etin kutusu 9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15" name="Başlık 1"/>
          <p:cNvSpPr txBox="1">
            <a:spLocks/>
          </p:cNvSpPr>
          <p:nvPr/>
        </p:nvSpPr>
        <p:spPr>
          <a:xfrm>
            <a:off x="1658982" y="693420"/>
            <a:ext cx="7027817" cy="3282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400" b="1" dirty="0"/>
              <a:t>DÜŞÜNCE VE FİKİR ATÖLYESİ</a:t>
            </a:r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B889043B-970E-41AA-B9D5-368AB6413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7059" y="2023658"/>
            <a:ext cx="4119050" cy="3087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0FF49CA7-14CC-4081-A73D-2B6DA063A6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0031" y="1913645"/>
            <a:ext cx="4064910" cy="3197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61763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etin kutusu 9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15" name="Başlık 1"/>
          <p:cNvSpPr txBox="1">
            <a:spLocks/>
          </p:cNvSpPr>
          <p:nvPr/>
        </p:nvSpPr>
        <p:spPr>
          <a:xfrm>
            <a:off x="1658982" y="693420"/>
            <a:ext cx="7027817" cy="3282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400" b="1" dirty="0"/>
              <a:t>KONFERANS SALONU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0" y="1102677"/>
            <a:ext cx="4064000" cy="304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207" y="2953237"/>
            <a:ext cx="4133850" cy="3100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650" y="1021715"/>
            <a:ext cx="4229100" cy="3171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364708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etin kutusu 9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15" name="Başlık 1"/>
          <p:cNvSpPr txBox="1">
            <a:spLocks/>
          </p:cNvSpPr>
          <p:nvPr/>
        </p:nvSpPr>
        <p:spPr>
          <a:xfrm>
            <a:off x="1658982" y="693420"/>
            <a:ext cx="7027817" cy="3282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400" b="1" dirty="0"/>
              <a:t>MASA TENİSİ SALONU</a:t>
            </a:r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87D3E9D3-C322-4001-AE88-463A0D74B0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3621" y="1340528"/>
            <a:ext cx="3143837" cy="32215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A2DB6136-ECDB-4B5D-8E76-7AE61869C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3635" y="1303638"/>
            <a:ext cx="3126375" cy="32584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E8553919-934D-4980-B760-F50408648B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1745" y="2391095"/>
            <a:ext cx="3502937" cy="35029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567113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700183" y="205888"/>
            <a:ext cx="3319153" cy="1325563"/>
          </a:xfrm>
        </p:spPr>
        <p:txBody>
          <a:bodyPr>
            <a:normAutofit/>
          </a:bodyPr>
          <a:lstStyle/>
          <a:p>
            <a:r>
              <a:rPr lang="tr-TR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ETKİNLİKLER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4098" name="Picture 2" descr="Educational Resources | Mid-Missouri Real Estate | Matt Smith Real Estate  Group">
            <a:extLst>
              <a:ext uri="{FF2B5EF4-FFF2-40B4-BE49-F238E27FC236}">
                <a16:creationId xmlns:a16="http://schemas.microsoft.com/office/drawing/2014/main" id="{FEABDDA3-A489-447F-BDAB-7DB44F67F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026" y="1065107"/>
            <a:ext cx="4667631" cy="1795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Team Working Png , Png Download - Fun At Work Background, Transparent Png -  kindpng">
            <a:extLst>
              <a:ext uri="{FF2B5EF4-FFF2-40B4-BE49-F238E27FC236}">
                <a16:creationId xmlns:a16="http://schemas.microsoft.com/office/drawing/2014/main" id="{216B7DC9-C4E2-4331-BF85-5BE578011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026" y="2750651"/>
            <a:ext cx="4667631" cy="3219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1048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2FE01018-AC7B-44EF-8AAC-68F80D6C7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8705" y="1895199"/>
            <a:ext cx="2274455" cy="2764848"/>
          </a:xfrm>
        </p:spPr>
        <p:txBody>
          <a:bodyPr/>
          <a:lstStyle/>
          <a:p>
            <a:pPr marL="0" indent="0">
              <a:buNone/>
            </a:pPr>
            <a:r>
              <a:rPr lang="tr-TR" dirty="0"/>
              <a:t>Bilimsel</a:t>
            </a:r>
          </a:p>
          <a:p>
            <a:pPr marL="0" indent="0">
              <a:buNone/>
            </a:pPr>
            <a:r>
              <a:rPr lang="tr-TR" dirty="0"/>
              <a:t>Sosyal</a:t>
            </a:r>
          </a:p>
          <a:p>
            <a:pPr marL="0" indent="0">
              <a:buNone/>
            </a:pPr>
            <a:r>
              <a:rPr lang="tr-TR" dirty="0"/>
              <a:t>Sanatsal</a:t>
            </a:r>
          </a:p>
          <a:p>
            <a:pPr marL="0" indent="0">
              <a:buNone/>
            </a:pPr>
            <a:r>
              <a:rPr lang="tr-TR" dirty="0"/>
              <a:t>Kültürel</a:t>
            </a:r>
          </a:p>
          <a:p>
            <a:pPr marL="0" indent="0">
              <a:buNone/>
            </a:pPr>
            <a:r>
              <a:rPr lang="tr-TR" dirty="0"/>
              <a:t>Sportif</a:t>
            </a:r>
          </a:p>
        </p:txBody>
      </p:sp>
      <p:sp>
        <p:nvSpPr>
          <p:cNvPr id="7" name="Metin kutusu 6">
            <a:extLst>
              <a:ext uri="{FF2B5EF4-FFF2-40B4-BE49-F238E27FC236}">
                <a16:creationId xmlns:a16="http://schemas.microsoft.com/office/drawing/2014/main" id="{976A1DE7-F1A9-40FB-8BB8-D666DF1A6B61}"/>
              </a:ext>
            </a:extLst>
          </p:cNvPr>
          <p:cNvSpPr txBox="1"/>
          <p:nvPr/>
        </p:nvSpPr>
        <p:spPr>
          <a:xfrm>
            <a:off x="5057043" y="2908291"/>
            <a:ext cx="4008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Üniversiteler için dersler kadar önemli</a:t>
            </a:r>
          </a:p>
        </p:txBody>
      </p:sp>
    </p:spTree>
    <p:extLst>
      <p:ext uri="{BB962C8B-B14F-4D97-AF65-F5344CB8AC3E}">
        <p14:creationId xmlns:p14="http://schemas.microsoft.com/office/powerpoint/2010/main" val="26026649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5633796" y="628653"/>
            <a:ext cx="20122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Öğretmen Olmak</a:t>
            </a:r>
          </a:p>
        </p:txBody>
      </p:sp>
      <p:pic>
        <p:nvPicPr>
          <p:cNvPr id="71682" name="Picture 2" descr="http://siirt.edu.tr/foto/aktivite/panel-1-siirt-201912215224356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2873" y="1103086"/>
            <a:ext cx="6234545" cy="4905828"/>
          </a:xfrm>
          <a:prstGeom prst="rect">
            <a:avLst/>
          </a:prstGeom>
          <a:noFill/>
        </p:spPr>
      </p:pic>
      <p:sp>
        <p:nvSpPr>
          <p:cNvPr id="5" name="Metin kutusu 4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5686090" y="628653"/>
            <a:ext cx="19077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 Kitap 1 Konser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0300" y="1382706"/>
            <a:ext cx="3903518" cy="4672817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218" y="1395481"/>
            <a:ext cx="3627210" cy="4647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563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785" y="3386664"/>
            <a:ext cx="3916742" cy="260953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783" y="1123054"/>
            <a:ext cx="3916743" cy="204823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892" y="1008013"/>
            <a:ext cx="3811148" cy="5040813"/>
          </a:xfrm>
          <a:prstGeom prst="rect">
            <a:avLst/>
          </a:prstGeom>
        </p:spPr>
      </p:pic>
      <p:sp>
        <p:nvSpPr>
          <p:cNvPr id="8" name="Metin kutusu 7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9" name="Content Placeholder 4"/>
          <p:cNvSpPr>
            <a:spLocks noGrp="1"/>
          </p:cNvSpPr>
          <p:nvPr>
            <p:ph idx="10"/>
          </p:nvPr>
        </p:nvSpPr>
        <p:spPr>
          <a:xfrm>
            <a:off x="3725134" y="540676"/>
            <a:ext cx="7004218" cy="576064"/>
          </a:xfrm>
        </p:spPr>
        <p:txBody>
          <a:bodyPr/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Düşünce ve Fikir Atölyesi</a:t>
            </a:r>
            <a:r>
              <a:rPr lang="tr-TR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(Tartışma Platformu Serisi-3)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29667860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etin kutusu 7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9" name="Content Placeholder 4"/>
          <p:cNvSpPr>
            <a:spLocks noGrp="1"/>
          </p:cNvSpPr>
          <p:nvPr>
            <p:ph idx="10"/>
          </p:nvPr>
        </p:nvSpPr>
        <p:spPr>
          <a:xfrm>
            <a:off x="3725134" y="540676"/>
            <a:ext cx="7004218" cy="576064"/>
          </a:xfrm>
        </p:spPr>
        <p:txBody>
          <a:bodyPr/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Bir Dava, Düşünce ve Fikir Adamı Mehmet Akif Ersoy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2200" y="1116740"/>
            <a:ext cx="3910012" cy="4918254"/>
          </a:xfrm>
          <a:prstGeom prst="rect">
            <a:avLst/>
          </a:prstGeom>
        </p:spPr>
      </p:pic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23601598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etin kutusu 7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9" name="Content Placeholder 4"/>
          <p:cNvSpPr>
            <a:spLocks noGrp="1"/>
          </p:cNvSpPr>
          <p:nvPr>
            <p:ph idx="10"/>
          </p:nvPr>
        </p:nvSpPr>
        <p:spPr>
          <a:xfrm>
            <a:off x="3725134" y="540676"/>
            <a:ext cx="7004218" cy="576064"/>
          </a:xfrm>
        </p:spPr>
        <p:txBody>
          <a:bodyPr/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sv-SE" sz="24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Orada Bir Köy Var Uzakta </a:t>
            </a:r>
            <a:endParaRPr lang="tr-TR" sz="2400" b="1" dirty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3888" y="1059541"/>
            <a:ext cx="3228975" cy="4181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9912" y="1423533"/>
            <a:ext cx="3019425" cy="43053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50" y="1556883"/>
            <a:ext cx="2857500" cy="4171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Metin kutusu 6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19523412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etin kutusu 7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9" name="Content Placeholder 4"/>
          <p:cNvSpPr>
            <a:spLocks noGrp="1"/>
          </p:cNvSpPr>
          <p:nvPr>
            <p:ph idx="10"/>
          </p:nvPr>
        </p:nvSpPr>
        <p:spPr>
          <a:xfrm>
            <a:off x="3725134" y="540676"/>
            <a:ext cx="7004218" cy="576064"/>
          </a:xfrm>
        </p:spPr>
        <p:txBody>
          <a:bodyPr/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sv-SE" sz="24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İş Yaşamında Kadın Olmak</a:t>
            </a:r>
            <a:endParaRPr lang="tr-TR" sz="2400" b="1" dirty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AutoShape 2" descr="blob:https://web.whatsapp.com/4f4eabd8-d82b-46aa-b890-ba99bfd2ff0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9199" y="1116740"/>
            <a:ext cx="3478044" cy="4920310"/>
          </a:xfrm>
          <a:prstGeom prst="rect">
            <a:avLst/>
          </a:prstGeom>
        </p:spPr>
      </p:pic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17457998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etin kutusu 7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9" name="Content Placeholder 4"/>
          <p:cNvSpPr>
            <a:spLocks noGrp="1"/>
          </p:cNvSpPr>
          <p:nvPr>
            <p:ph idx="10"/>
          </p:nvPr>
        </p:nvSpPr>
        <p:spPr>
          <a:xfrm>
            <a:off x="3725134" y="540676"/>
            <a:ext cx="7004218" cy="576064"/>
          </a:xfrm>
        </p:spPr>
        <p:txBody>
          <a:bodyPr/>
          <a:lstStyle/>
          <a:p>
            <a:pPr marL="0"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Düşünce ve Fikir Atölyesi </a:t>
            </a:r>
            <a:r>
              <a:rPr lang="tr-TR" sz="16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(Tartışma Platformu Serisi-4)</a:t>
            </a:r>
            <a:endParaRPr lang="tr-TR" sz="1600" b="1" dirty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AutoShape 2" descr="blob:https://web.whatsapp.com/4f4eabd8-d82b-46aa-b890-ba99bfd2ff0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572" y="1059541"/>
            <a:ext cx="3417406" cy="4935717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3DBD1A49-7690-4185-BA80-216BEC4998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7884" y="1518757"/>
            <a:ext cx="4693738" cy="38204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Metin kutusu 6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23545980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257048" y="619648"/>
            <a:ext cx="6117442" cy="653184"/>
          </a:xfrm>
        </p:spPr>
        <p:txBody>
          <a:bodyPr>
            <a:noAutofit/>
          </a:bodyPr>
          <a:lstStyle/>
          <a:p>
            <a:pPr algn="ctr"/>
            <a:r>
              <a:rPr lang="tr-TR" sz="18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Çocuk Hakları Paneli</a:t>
            </a:r>
            <a:br>
              <a:rPr lang="tr-TR" sz="18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lang="tr-TR" sz="1800" b="1" dirty="0">
              <a:solidFill>
                <a:srgbClr val="FF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68610" name="Picture 2" descr="http://egitim.siirt.edu.tr/foto/aktivite/panel-1-siirt-2019424046551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6587" y="1027545"/>
            <a:ext cx="5108940" cy="5029200"/>
          </a:xfrm>
          <a:prstGeom prst="rect">
            <a:avLst/>
          </a:prstGeom>
          <a:noFill/>
        </p:spPr>
      </p:pic>
      <p:sp>
        <p:nvSpPr>
          <p:cNvPr id="4" name="Metin kutusu 3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866058" y="691843"/>
            <a:ext cx="7326928" cy="341457"/>
          </a:xfrm>
        </p:spPr>
        <p:txBody>
          <a:bodyPr>
            <a:no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Engelsiz Hayata Dair - Ben De Varım </a:t>
            </a:r>
          </a:p>
        </p:txBody>
      </p:sp>
      <p:pic>
        <p:nvPicPr>
          <p:cNvPr id="69634" name="Picture 2" descr="http://siirt.edu.tr/foto/aktivite/bendevarim-1-siirt-201951414114776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364" y="1059539"/>
            <a:ext cx="3964435" cy="4967188"/>
          </a:xfrm>
          <a:prstGeom prst="rect">
            <a:avLst/>
          </a:prstGeom>
          <a:noFill/>
        </p:spPr>
      </p:pic>
      <p:sp>
        <p:nvSpPr>
          <p:cNvPr id="4" name="Metin kutusu 3"/>
          <p:cNvSpPr txBox="1"/>
          <p:nvPr/>
        </p:nvSpPr>
        <p:spPr>
          <a:xfrm>
            <a:off x="1632576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4587293" y="652124"/>
            <a:ext cx="22961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r-TR" sz="20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Oyna Fark Et Keşfet </a:t>
            </a:r>
          </a:p>
        </p:txBody>
      </p:sp>
      <p:pic>
        <p:nvPicPr>
          <p:cNvPr id="70658" name="Picture 2" descr="http://siirt.edu.tr/foto/aktivite/kesfet-1-siirt-201910410413555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0539" y="1052234"/>
            <a:ext cx="5289261" cy="5049981"/>
          </a:xfrm>
          <a:prstGeom prst="rect">
            <a:avLst/>
          </a:prstGeom>
          <a:noFill/>
        </p:spPr>
      </p:pic>
      <p:sp>
        <p:nvSpPr>
          <p:cNvPr id="5" name="Metin kutusu 4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7968" y="1059542"/>
            <a:ext cx="3538297" cy="5042674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3940040" y="659431"/>
            <a:ext cx="46330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r-TR" sz="16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Edebi Yönü ile Çanakkale Zaferi (Kanal 56 İşbirliğiyle)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110" y="997985"/>
            <a:ext cx="5300365" cy="5054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1141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5096201" y="659431"/>
            <a:ext cx="23207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r-TR" sz="1600" b="1" dirty="0" err="1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Terapötik</a:t>
            </a:r>
            <a:r>
              <a:rPr lang="tr-TR" sz="16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Film Okumaları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2"/>
          <a:srcRect t="10810" b="11121"/>
          <a:stretch/>
        </p:blipFill>
        <p:spPr>
          <a:xfrm>
            <a:off x="4542971" y="1097130"/>
            <a:ext cx="3570377" cy="495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4951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3715050" y="659431"/>
            <a:ext cx="50830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r-TR" sz="1600" b="1" dirty="0" err="1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Pandemi</a:t>
            </a:r>
            <a:r>
              <a:rPr lang="tr-TR" sz="1600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Döneminde Yalnızlık ve Sosyal Medya Bağımlılığı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2"/>
          <a:srcRect t="11823" b="13855"/>
          <a:stretch/>
        </p:blipFill>
        <p:spPr>
          <a:xfrm>
            <a:off x="4524219" y="997985"/>
            <a:ext cx="3850121" cy="5087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2415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1951892" y="597876"/>
            <a:ext cx="57863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MİLLİ EĞİTİM MÜDÜRLÜĞÜ İLE ETKİNLİKLER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" name="Resim 6" descr="iç mekan, tablo, kişi, pencere içeren bir resim&#10;&#10;Açıklama otomatik olarak oluşturuldu">
            <a:extLst>
              <a:ext uri="{FF2B5EF4-FFF2-40B4-BE49-F238E27FC236}">
                <a16:creationId xmlns:a16="http://schemas.microsoft.com/office/drawing/2014/main" id="{855AA39A-406D-4C7D-B759-5B66D60FF6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498" y="1570138"/>
            <a:ext cx="4096261" cy="3773871"/>
          </a:xfrm>
          <a:prstGeom prst="rect">
            <a:avLst/>
          </a:prstGeom>
        </p:spPr>
      </p:pic>
      <p:sp>
        <p:nvSpPr>
          <p:cNvPr id="11" name="Metin kutusu 10">
            <a:extLst>
              <a:ext uri="{FF2B5EF4-FFF2-40B4-BE49-F238E27FC236}">
                <a16:creationId xmlns:a16="http://schemas.microsoft.com/office/drawing/2014/main" id="{54D4D424-C47E-4B9C-8DF6-9230CD3C541F}"/>
              </a:ext>
            </a:extLst>
          </p:cNvPr>
          <p:cNvSpPr txBox="1"/>
          <p:nvPr/>
        </p:nvSpPr>
        <p:spPr>
          <a:xfrm>
            <a:off x="7230001" y="3087741"/>
            <a:ext cx="36712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tr-TR" dirty="0"/>
              <a:t>MEM ile işbirliği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08573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1951892" y="597876"/>
            <a:ext cx="57863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MİLLİ EĞİTİM MÜDÜRLÜĞÜ İLE ETKİNLİKLER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10" name="Resim 9" descr="metin, kişi, iç mekan, televizyon içeren bir resim&#10;&#10;Açıklama otomatik olarak oluşturuldu">
            <a:extLst>
              <a:ext uri="{FF2B5EF4-FFF2-40B4-BE49-F238E27FC236}">
                <a16:creationId xmlns:a16="http://schemas.microsoft.com/office/drawing/2014/main" id="{0E15DD42-A974-4140-9AAF-544D7131AE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578" y="1534223"/>
            <a:ext cx="3160211" cy="2800298"/>
          </a:xfrm>
          <a:prstGeom prst="rect">
            <a:avLst/>
          </a:prstGeom>
        </p:spPr>
      </p:pic>
      <p:sp>
        <p:nvSpPr>
          <p:cNvPr id="11" name="Metin kutusu 10">
            <a:extLst>
              <a:ext uri="{FF2B5EF4-FFF2-40B4-BE49-F238E27FC236}">
                <a16:creationId xmlns:a16="http://schemas.microsoft.com/office/drawing/2014/main" id="{54D4D424-C47E-4B9C-8DF6-9230CD3C541F}"/>
              </a:ext>
            </a:extLst>
          </p:cNvPr>
          <p:cNvSpPr txBox="1"/>
          <p:nvPr/>
        </p:nvSpPr>
        <p:spPr>
          <a:xfrm>
            <a:off x="4677448" y="3133302"/>
            <a:ext cx="3286611" cy="3662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tr-TR" dirty="0"/>
              <a:t>Yönetici Gelişim Semineri</a:t>
            </a:r>
            <a:endParaRPr lang="en-GB" dirty="0"/>
          </a:p>
        </p:txBody>
      </p:sp>
      <p:sp>
        <p:nvSpPr>
          <p:cNvPr id="12" name="Metin kutusu 11">
            <a:extLst>
              <a:ext uri="{FF2B5EF4-FFF2-40B4-BE49-F238E27FC236}">
                <a16:creationId xmlns:a16="http://schemas.microsoft.com/office/drawing/2014/main" id="{1DDF5DD2-3614-4D21-85A9-77B5F51B3B56}"/>
              </a:ext>
            </a:extLst>
          </p:cNvPr>
          <p:cNvSpPr txBox="1"/>
          <p:nvPr/>
        </p:nvSpPr>
        <p:spPr>
          <a:xfrm>
            <a:off x="8764578" y="4534572"/>
            <a:ext cx="36180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tr-TR" dirty="0"/>
              <a:t>Masalla Gerçekleştir Kendini</a:t>
            </a:r>
            <a:endParaRPr lang="en-GB" dirty="0"/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4E7D24AD-E43B-4837-BDC5-1EBF36568FB0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07" t="1" r="27280" b="53790"/>
          <a:stretch/>
        </p:blipFill>
        <p:spPr bwMode="auto">
          <a:xfrm>
            <a:off x="841692" y="1355239"/>
            <a:ext cx="3562668" cy="177806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Resim 12" descr="27-01-2021">
            <a:extLst>
              <a:ext uri="{FF2B5EF4-FFF2-40B4-BE49-F238E27FC236}">
                <a16:creationId xmlns:a16="http://schemas.microsoft.com/office/drawing/2014/main" id="{F20C5F9E-D012-4819-BD2C-4019F44DE490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92" y="3483012"/>
            <a:ext cx="3618006" cy="1859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98532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1951892" y="597876"/>
            <a:ext cx="57863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MİLLİ EĞİTİM MÜDÜRLÜĞÜ İLE ETKİNLİKLER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11" name="Metin kutusu 10">
            <a:extLst>
              <a:ext uri="{FF2B5EF4-FFF2-40B4-BE49-F238E27FC236}">
                <a16:creationId xmlns:a16="http://schemas.microsoft.com/office/drawing/2014/main" id="{54D4D424-C47E-4B9C-8DF6-9230CD3C541F}"/>
              </a:ext>
            </a:extLst>
          </p:cNvPr>
          <p:cNvSpPr txBox="1"/>
          <p:nvPr/>
        </p:nvSpPr>
        <p:spPr>
          <a:xfrm>
            <a:off x="4451673" y="1684805"/>
            <a:ext cx="61219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tr-TR" dirty="0"/>
              <a:t>Test Hazırlama Teknikleri</a:t>
            </a:r>
            <a:endParaRPr lang="en-GB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771E44B0-7361-46E5-9426-82387CB119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5" y="1605746"/>
            <a:ext cx="3900257" cy="2193895"/>
          </a:xfrm>
          <a:prstGeom prst="rect">
            <a:avLst/>
          </a:prstGeom>
        </p:spPr>
      </p:pic>
      <p:pic>
        <p:nvPicPr>
          <p:cNvPr id="9" name="Resim 8" descr="kişi, iç mekan, insanlar, farklı içeren bir resim&#10;&#10;Açıklama otomatik olarak oluşturuldu">
            <a:extLst>
              <a:ext uri="{FF2B5EF4-FFF2-40B4-BE49-F238E27FC236}">
                <a16:creationId xmlns:a16="http://schemas.microsoft.com/office/drawing/2014/main" id="{1A3260B3-3251-48C6-8CF2-D97ABA765A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569" y="1869471"/>
            <a:ext cx="4074111" cy="4023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27060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1951892" y="597876"/>
            <a:ext cx="57863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MİLLİ EĞİTİM MÜDÜRLÜĞÜ İLE ETKİNLİKLER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" y="1059541"/>
            <a:ext cx="3595058" cy="4471276"/>
          </a:xfrm>
          <a:prstGeom prst="rect">
            <a:avLst/>
          </a:prstGeom>
        </p:spPr>
      </p:pic>
      <p:pic>
        <p:nvPicPr>
          <p:cNvPr id="4" name="Resim 3" descr="metin, kişi, işaret, ekran görüntüsü içeren bir resim&#10;&#10;Açıklama otomatik olarak oluşturuldu">
            <a:extLst>
              <a:ext uri="{FF2B5EF4-FFF2-40B4-BE49-F238E27FC236}">
                <a16:creationId xmlns:a16="http://schemas.microsoft.com/office/drawing/2014/main" id="{E536A76A-540B-43B2-BEA7-1A53E811C4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787" y="2469027"/>
            <a:ext cx="3489267" cy="3553883"/>
          </a:xfrm>
          <a:prstGeom prst="rect">
            <a:avLst/>
          </a:prstGeom>
        </p:spPr>
      </p:pic>
      <p:sp>
        <p:nvSpPr>
          <p:cNvPr id="10" name="Metin kutusu 9">
            <a:extLst>
              <a:ext uri="{FF2B5EF4-FFF2-40B4-BE49-F238E27FC236}">
                <a16:creationId xmlns:a16="http://schemas.microsoft.com/office/drawing/2014/main" id="{01ACF80D-433C-4FAF-AAA0-DB8A6A530DB4}"/>
              </a:ext>
            </a:extLst>
          </p:cNvPr>
          <p:cNvSpPr txBox="1"/>
          <p:nvPr/>
        </p:nvSpPr>
        <p:spPr>
          <a:xfrm>
            <a:off x="3750633" y="1651031"/>
            <a:ext cx="61219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tr-TR" dirty="0"/>
              <a:t>Köy Öğretmenlerine Uzaktan Eğitim Yoluyla </a:t>
            </a:r>
            <a:r>
              <a:rPr lang="tr-TR" dirty="0" err="1"/>
              <a:t>Mentorluk</a:t>
            </a:r>
            <a:r>
              <a:rPr lang="tr-TR" dirty="0"/>
              <a:t> Projesi</a:t>
            </a:r>
            <a:endParaRPr lang="en-GB" dirty="0"/>
          </a:p>
        </p:txBody>
      </p:sp>
      <p:sp>
        <p:nvSpPr>
          <p:cNvPr id="11" name="Metin kutusu 10">
            <a:extLst>
              <a:ext uri="{FF2B5EF4-FFF2-40B4-BE49-F238E27FC236}">
                <a16:creationId xmlns:a16="http://schemas.microsoft.com/office/drawing/2014/main" id="{4EFCF3B0-7FB4-4140-89A5-CDD51E12D98B}"/>
              </a:ext>
            </a:extLst>
          </p:cNvPr>
          <p:cNvSpPr txBox="1"/>
          <p:nvPr/>
        </p:nvSpPr>
        <p:spPr>
          <a:xfrm>
            <a:off x="3933513" y="5204914"/>
            <a:ext cx="44743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tr-TR" dirty="0"/>
              <a:t>Siirt Öğretmen Akademileri-1-Pozitif Psikoloji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92823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1951892" y="597876"/>
            <a:ext cx="34291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PLANLANAN ETKİNLİKLER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" name="Picture 2" descr="https://egitim.siirt.edu.tr/foto/aktivite/etkinlikler-1-siirt-202141210409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240" y="1059541"/>
            <a:ext cx="4835524" cy="4962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01268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1951892" y="597876"/>
            <a:ext cx="34291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PLANLANAN ETKİNLİKLER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3" name="Metin kutusu 2">
            <a:extLst>
              <a:ext uri="{FF2B5EF4-FFF2-40B4-BE49-F238E27FC236}">
                <a16:creationId xmlns:a16="http://schemas.microsoft.com/office/drawing/2014/main" id="{32590C9E-7E84-4827-8576-7BCD6E1B768F}"/>
              </a:ext>
            </a:extLst>
          </p:cNvPr>
          <p:cNvSpPr txBox="1"/>
          <p:nvPr/>
        </p:nvSpPr>
        <p:spPr>
          <a:xfrm>
            <a:off x="1951892" y="2365513"/>
            <a:ext cx="5661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/>
              <a:t>Uluslararası Kongre</a:t>
            </a:r>
          </a:p>
        </p:txBody>
      </p:sp>
    </p:spTree>
    <p:extLst>
      <p:ext uri="{BB962C8B-B14F-4D97-AF65-F5344CB8AC3E}">
        <p14:creationId xmlns:p14="http://schemas.microsoft.com/office/powerpoint/2010/main" val="36722580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3077" name="Picture 5" descr="C:\Users\H.Basri MEMDUHOĞLU\Desktop\WhatsApp Image 2020-02-17 at 08.47.03 (1)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807621" y="3685177"/>
            <a:ext cx="1642383" cy="279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H.Basri MEMDUHOĞLU\Desktop\WhatsApp Image 2020-02-17 at 08.47.02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92" y="1203327"/>
            <a:ext cx="25146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0334152"/>
              </p:ext>
            </p:extLst>
          </p:nvPr>
        </p:nvGraphicFramePr>
        <p:xfrm>
          <a:off x="3218815" y="1360080"/>
          <a:ext cx="5846810" cy="46677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640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27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Topluluk İsmi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Sorumlu Öğretim Elemanı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>
                          <a:effectLst/>
                        </a:rPr>
                        <a:t>Gazetecilik Topluluğu</a:t>
                      </a:r>
                      <a:endParaRPr lang="tr-TR" sz="105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>
                          <a:effectLst/>
                        </a:rPr>
                        <a:t>M. Ş. Solak</a:t>
                      </a:r>
                      <a:endParaRPr lang="tr-TR" sz="105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Çocuk Hakları Topluluğu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Y. </a:t>
                      </a:r>
                      <a:r>
                        <a:rPr lang="tr-TR" sz="110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Hastunç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Fikir ve Düşünce Topluluğu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A. Saylık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Fen Bil. Ve Doğa Topluluğu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H. Kırıktaş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Tenis Topluluğu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E. Elmaci, F. Özdemir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PDR Topluluğu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N. Şahin, A. Türkan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Film Atölyesi Topluluğu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H. Bursalı, E. Güç, İ. Akbulut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Akademi Topluluğu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B. Mercimek, C. Uyanık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Bilişim Topluluğu</a:t>
                      </a:r>
                      <a:endParaRPr lang="tr-T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M. Özdemir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Doğa ve Dönüşüm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T. Akın,</a:t>
                      </a:r>
                      <a:r>
                        <a:rPr lang="tr-TR" sz="1200" baseline="0" dirty="0">
                          <a:effectLst/>
                        </a:rPr>
                        <a:t> </a:t>
                      </a:r>
                      <a:r>
                        <a:rPr lang="tr-TR" sz="1200" dirty="0">
                          <a:effectLst/>
                        </a:rPr>
                        <a:t>M. Özdemir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8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Resimli Çocuk Kitapları İnceleme Topluluğu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H. Çetin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8" name="Metin kutusu 7"/>
          <p:cNvSpPr txBox="1"/>
          <p:nvPr/>
        </p:nvSpPr>
        <p:spPr>
          <a:xfrm>
            <a:off x="1723736" y="630165"/>
            <a:ext cx="6618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b="1" dirty="0"/>
              <a:t>EĞİTİM FAKÜLTESİ BÜNYESİNDE KURULAN ÖĞRENCİ TOPLULUKLARI</a:t>
            </a:r>
          </a:p>
        </p:txBody>
      </p:sp>
    </p:spTree>
    <p:extLst>
      <p:ext uri="{BB962C8B-B14F-4D97-AF65-F5344CB8AC3E}">
        <p14:creationId xmlns:p14="http://schemas.microsoft.com/office/powerpoint/2010/main" val="18969172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88600C96-3DC0-4308-B095-6F9AF66007D2}"/>
              </a:ext>
            </a:extLst>
          </p:cNvPr>
          <p:cNvSpPr txBox="1"/>
          <p:nvPr/>
        </p:nvSpPr>
        <p:spPr>
          <a:xfrm>
            <a:off x="1750060" y="636955"/>
            <a:ext cx="6121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sz="1800" b="1" dirty="0"/>
              <a:t>YENİ BÖLÜM VE PROGRAMLAR</a:t>
            </a:r>
            <a:endParaRPr lang="tr-TR" dirty="0"/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CB51EB32-514D-408D-B9F1-31A71F3F09E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987" y="1371600"/>
            <a:ext cx="3852425" cy="386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91898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78244" y="1163227"/>
            <a:ext cx="11637819" cy="458805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tr-TR" b="1" dirty="0"/>
              <a:t>Lisans:            </a:t>
            </a:r>
            <a:r>
              <a:rPr lang="tr-TR" dirty="0"/>
              <a:t>Yabancı Diller Eğitimi Bölümü - İngilizce Öğretmenliği Programı</a:t>
            </a:r>
          </a:p>
          <a:p>
            <a:pPr marL="0" indent="0">
              <a:buNone/>
            </a:pPr>
            <a:r>
              <a:rPr lang="tr-TR" dirty="0"/>
              <a:t>		Öğretim Teknolojileri Anabilim Dalı</a:t>
            </a:r>
          </a:p>
          <a:p>
            <a:pPr>
              <a:buNone/>
            </a:pPr>
            <a:r>
              <a:rPr lang="tr-TR" dirty="0"/>
              <a:t>                        Okul Öncesi Öğretmenliği </a:t>
            </a:r>
            <a:r>
              <a:rPr lang="tr-TR" sz="1700" dirty="0"/>
              <a:t>(Öğrenci alımı planlanmaktadır)</a:t>
            </a:r>
          </a:p>
          <a:p>
            <a:pPr>
              <a:buNone/>
            </a:pPr>
            <a:r>
              <a:rPr lang="tr-TR" dirty="0"/>
              <a:t>			Hayat Boyu Öğrenme ve Yetişkin Eğitimi Anabilim Dalı </a:t>
            </a:r>
            <a:r>
              <a:rPr lang="tr-TR" sz="1700" dirty="0"/>
              <a:t>(Açılması planlanmaktadır)</a:t>
            </a:r>
          </a:p>
          <a:p>
            <a:pPr>
              <a:buNone/>
            </a:pPr>
            <a:r>
              <a:rPr lang="tr-TR" dirty="0"/>
              <a:t>			Eğitimin Felsefi, Sosyal ve Tarihi Temelleri Anabilim Dalı </a:t>
            </a:r>
            <a:r>
              <a:rPr lang="tr-TR" sz="1700" dirty="0"/>
              <a:t>(Açılması planlanmaktadır)</a:t>
            </a:r>
          </a:p>
          <a:p>
            <a:pPr>
              <a:buNone/>
            </a:pPr>
            <a:endParaRPr lang="tr-TR" dirty="0"/>
          </a:p>
          <a:p>
            <a:pPr marL="0" indent="0">
              <a:buNone/>
            </a:pPr>
            <a:endParaRPr lang="tr-TR" b="1" dirty="0"/>
          </a:p>
          <a:p>
            <a:pPr>
              <a:buNone/>
            </a:pPr>
            <a:r>
              <a:rPr lang="tr-TR" b="1" dirty="0"/>
              <a:t>Doktora:         </a:t>
            </a:r>
            <a:r>
              <a:rPr lang="tr-TR" dirty="0"/>
              <a:t>Türkçe Eğitimi </a:t>
            </a:r>
            <a:r>
              <a:rPr lang="tr-TR" sz="1700" dirty="0"/>
              <a:t>(Başvuru Sürecinde)</a:t>
            </a:r>
          </a:p>
          <a:p>
            <a:pPr marL="0" indent="0">
              <a:buNone/>
            </a:pPr>
            <a:endParaRPr lang="tr-TR" b="1" dirty="0"/>
          </a:p>
          <a:p>
            <a:pPr marL="0" indent="0">
              <a:buNone/>
            </a:pPr>
            <a:r>
              <a:rPr lang="tr-TR" b="1" dirty="0"/>
              <a:t>Yüksek Lisans: </a:t>
            </a:r>
            <a:r>
              <a:rPr lang="tr-TR" dirty="0"/>
              <a:t>  Fen Bilgisi Eğitimi </a:t>
            </a:r>
            <a:r>
              <a:rPr lang="tr-TR" sz="2100" dirty="0"/>
              <a:t>(Tezli/Normal Öğretim), </a:t>
            </a:r>
          </a:p>
          <a:p>
            <a:pPr>
              <a:buNone/>
            </a:pPr>
            <a:r>
              <a:rPr lang="tr-TR" dirty="0"/>
              <a:t> 			    Fen Bilgisi Eğitimi </a:t>
            </a:r>
            <a:r>
              <a:rPr lang="tr-TR" sz="2100" dirty="0"/>
              <a:t>(Tezli/İkinci Öğretim)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1951892" y="597876"/>
            <a:ext cx="59485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AÇILAN BÖLÜM, ANABİLİM DALI, PROGRAM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41392666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93444693-C844-4A6C-B3BE-719D5ABDC1C2}"/>
              </a:ext>
            </a:extLst>
          </p:cNvPr>
          <p:cNvSpPr txBox="1"/>
          <p:nvPr/>
        </p:nvSpPr>
        <p:spPr>
          <a:xfrm>
            <a:off x="1699260" y="606475"/>
            <a:ext cx="61214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sz="2000" b="1" dirty="0">
                <a:solidFill>
                  <a:srgbClr val="FF0000"/>
                </a:solidFill>
              </a:rPr>
              <a:t>FAKÜLTEMİZE ÖZGÜ UYGULAMALAR </a:t>
            </a:r>
            <a:endParaRPr lang="tr-TR" sz="2000" dirty="0">
              <a:solidFill>
                <a:srgbClr val="FF0000"/>
              </a:solidFill>
            </a:endParaRPr>
          </a:p>
        </p:txBody>
      </p:sp>
      <p:pic>
        <p:nvPicPr>
          <p:cNvPr id="6146" name="Picture 2" descr="Biletino · SPEAKING ACTIVITY">
            <a:extLst>
              <a:ext uri="{FF2B5EF4-FFF2-40B4-BE49-F238E27FC236}">
                <a16:creationId xmlns:a16="http://schemas.microsoft.com/office/drawing/2014/main" id="{A17781C5-AD90-4EFF-B583-2F88A5587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415" y="1805583"/>
            <a:ext cx="5628640" cy="3166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4012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/>
              <a:t>Çukurova Üniversitesi-Siirt Üniversitesi : Sınıf Öğretmenliği Programı</a:t>
            </a:r>
          </a:p>
          <a:p>
            <a:pPr marL="0" indent="0">
              <a:buNone/>
            </a:pPr>
            <a:endParaRPr lang="tr-TR" dirty="0"/>
          </a:p>
          <a:p>
            <a:pPr lvl="1"/>
            <a:r>
              <a:rPr lang="tr-TR" dirty="0"/>
              <a:t>Öğrencilerimiz bazı dersleri Çukurova Üniversitesi’nden almakta.</a:t>
            </a:r>
          </a:p>
          <a:p>
            <a:pPr lvl="1"/>
            <a:r>
              <a:rPr lang="tr-TR" dirty="0"/>
              <a:t>Öğrencilerimiz misafir öğrenci olarak Çukurova Üniversitesi’ndeki farklı derslere katılabiliyor.</a:t>
            </a:r>
          </a:p>
          <a:p>
            <a:pPr lvl="1"/>
            <a:r>
              <a:rPr lang="tr-TR" dirty="0"/>
              <a:t>Öğretim Elemanları Çukurova Üniversitesi kütüphanesinden yararlanabiliyor.</a:t>
            </a:r>
          </a:p>
          <a:p>
            <a:pPr lvl="1"/>
            <a:r>
              <a:rPr lang="tr-TR" dirty="0"/>
              <a:t>Ortak seminerler planlandı</a:t>
            </a:r>
          </a:p>
          <a:p>
            <a:endParaRPr lang="tr-TR" dirty="0"/>
          </a:p>
        </p:txBody>
      </p:sp>
      <p:sp>
        <p:nvSpPr>
          <p:cNvPr id="6" name="Metin kutusu 5"/>
          <p:cNvSpPr txBox="1"/>
          <p:nvPr/>
        </p:nvSpPr>
        <p:spPr>
          <a:xfrm>
            <a:off x="1951892" y="597876"/>
            <a:ext cx="31638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YÖK ANADOLU PROJESİ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75876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5281246" cy="4351338"/>
          </a:xfrm>
        </p:spPr>
        <p:txBody>
          <a:bodyPr>
            <a:normAutofit/>
          </a:bodyPr>
          <a:lstStyle/>
          <a:p>
            <a:r>
              <a:rPr lang="tr-TR" sz="2400" dirty="0" smtClean="0"/>
              <a:t>Köy Okulları Değişim Ağı Derneği ile İş Birliği Protokolü</a:t>
            </a:r>
          </a:p>
          <a:p>
            <a:r>
              <a:rPr lang="tr-TR" sz="2400" dirty="0" smtClean="0"/>
              <a:t>8 üniversite ile işbirliği halinde öğretmen adaylarına, köy okullarında öğretmenlik ile ilgili seminerler verildi.</a:t>
            </a:r>
          </a:p>
          <a:p>
            <a:r>
              <a:rPr lang="tr-TR" sz="2400" dirty="0" smtClean="0"/>
              <a:t>Ege, Burdur Mehmet Akif Ersoy, Dicle, Van </a:t>
            </a:r>
            <a:r>
              <a:rPr lang="tr-TR" sz="2400" smtClean="0"/>
              <a:t>Yüzüncü Yıl, </a:t>
            </a:r>
            <a:r>
              <a:rPr lang="tr-TR" sz="2400" dirty="0" smtClean="0"/>
              <a:t>Bursa Uludağ, Siirt, Çukurova, Çanakkale </a:t>
            </a:r>
            <a:r>
              <a:rPr lang="tr-TR" sz="2400" dirty="0" err="1" smtClean="0"/>
              <a:t>Onsekiz</a:t>
            </a:r>
            <a:r>
              <a:rPr lang="tr-TR" sz="2400" dirty="0" smtClean="0"/>
              <a:t> Mart</a:t>
            </a:r>
          </a:p>
          <a:p>
            <a:endParaRPr lang="tr-TR" sz="2400" dirty="0"/>
          </a:p>
        </p:txBody>
      </p:sp>
      <p:sp>
        <p:nvSpPr>
          <p:cNvPr id="6" name="Metin kutusu 5"/>
          <p:cNvSpPr txBox="1"/>
          <p:nvPr/>
        </p:nvSpPr>
        <p:spPr>
          <a:xfrm>
            <a:off x="1951892" y="597876"/>
            <a:ext cx="20063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KODA PROJESİ</a:t>
            </a:r>
            <a:endParaRPr lang="tr-TR" sz="2400" b="1" dirty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5957" y="1490364"/>
            <a:ext cx="5708190" cy="4194103"/>
          </a:xfrm>
          <a:prstGeom prst="rect">
            <a:avLst/>
          </a:prstGeom>
        </p:spPr>
      </p:pic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354377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1777630" y="659432"/>
            <a:ext cx="50971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r-TR" b="1" dirty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Psikolojik Danışma Hizmeti </a:t>
            </a:r>
            <a:r>
              <a:rPr lang="tr-TR" sz="16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(Online/</a:t>
            </a:r>
            <a:r>
              <a:rPr lang="tr-TR" sz="1600" b="1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Yüzyüze</a:t>
            </a:r>
            <a:r>
              <a:rPr lang="tr-TR" sz="16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- Ücretsiz)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2"/>
          <a:srcRect t="11250" b="11009"/>
          <a:stretch/>
        </p:blipFill>
        <p:spPr>
          <a:xfrm>
            <a:off x="3017855" y="1145310"/>
            <a:ext cx="3649274" cy="4784436"/>
          </a:xfrm>
          <a:prstGeom prst="rect">
            <a:avLst/>
          </a:prstGeom>
        </p:spPr>
      </p:pic>
      <p:sp>
        <p:nvSpPr>
          <p:cNvPr id="7" name="Metin kutusu 6">
            <a:extLst>
              <a:ext uri="{FF2B5EF4-FFF2-40B4-BE49-F238E27FC236}">
                <a16:creationId xmlns:a16="http://schemas.microsoft.com/office/drawing/2014/main" id="{ED584DCD-788F-478B-97A8-9089731DB70E}"/>
              </a:ext>
            </a:extLst>
          </p:cNvPr>
          <p:cNvSpPr txBox="1"/>
          <p:nvPr/>
        </p:nvSpPr>
        <p:spPr>
          <a:xfrm>
            <a:off x="7749309" y="3879272"/>
            <a:ext cx="4082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PDR Merkez Müdürlüğünün Kurulması</a:t>
            </a:r>
          </a:p>
        </p:txBody>
      </p:sp>
    </p:spTree>
    <p:extLst>
      <p:ext uri="{BB962C8B-B14F-4D97-AF65-F5344CB8AC3E}">
        <p14:creationId xmlns:p14="http://schemas.microsoft.com/office/powerpoint/2010/main" val="271215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767945" y="5539625"/>
            <a:ext cx="4015127" cy="609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https://sed.siirt.edu.tr/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7381" y="1318375"/>
            <a:ext cx="6417808" cy="4095290"/>
          </a:xfrm>
          <a:prstGeom prst="rect">
            <a:avLst/>
          </a:prstGeom>
        </p:spPr>
      </p:pic>
      <p:sp>
        <p:nvSpPr>
          <p:cNvPr id="6" name="Metin kutusu 5"/>
          <p:cNvSpPr txBox="1"/>
          <p:nvPr/>
        </p:nvSpPr>
        <p:spPr>
          <a:xfrm>
            <a:off x="1951892" y="597876"/>
            <a:ext cx="29014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SİİRT EĞİTİM DERGİSİ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B4263F3B-4066-4F29-BA64-855C5E3DC9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74" y="1250077"/>
            <a:ext cx="2892270" cy="1511595"/>
          </a:xfrm>
          <a:prstGeom prst="rect">
            <a:avLst/>
          </a:prstGeom>
        </p:spPr>
      </p:pic>
      <p:pic>
        <p:nvPicPr>
          <p:cNvPr id="8" name="Resim 7" descr="metin, küçük resim içeren bir resim&#10;&#10;Açıklama otomatik olarak oluşturuldu">
            <a:extLst>
              <a:ext uri="{FF2B5EF4-FFF2-40B4-BE49-F238E27FC236}">
                <a16:creationId xmlns:a16="http://schemas.microsoft.com/office/drawing/2014/main" id="{C2CBEED1-43B4-48A5-833B-53E8A972893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35" y="3992058"/>
            <a:ext cx="1968502" cy="1091574"/>
          </a:xfrm>
          <a:prstGeom prst="rect">
            <a:avLst/>
          </a:prstGeom>
        </p:spPr>
      </p:pic>
      <p:sp>
        <p:nvSpPr>
          <p:cNvPr id="7" name="Metin kutusu 6"/>
          <p:cNvSpPr txBox="1"/>
          <p:nvPr/>
        </p:nvSpPr>
        <p:spPr>
          <a:xfrm>
            <a:off x="9065625" y="6229895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38077442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/>
              <a:t>Teknik Destek</a:t>
            </a:r>
          </a:p>
          <a:p>
            <a:pPr lvl="1"/>
            <a:r>
              <a:rPr lang="tr-TR" dirty="0"/>
              <a:t>SİUZEM ALMS kullanımı,</a:t>
            </a:r>
          </a:p>
          <a:p>
            <a:pPr lvl="1"/>
            <a:r>
              <a:rPr lang="tr-TR" dirty="0"/>
              <a:t>Video / doküman oluşturma, yükleme</a:t>
            </a:r>
          </a:p>
          <a:p>
            <a:pPr lvl="1"/>
            <a:r>
              <a:rPr lang="tr-TR" dirty="0"/>
              <a:t>Sınav uygulama</a:t>
            </a:r>
          </a:p>
          <a:p>
            <a:pPr lvl="1"/>
            <a:endParaRPr lang="tr-TR" dirty="0"/>
          </a:p>
          <a:p>
            <a:pPr marL="0" indent="0">
              <a:buNone/>
            </a:pPr>
            <a:r>
              <a:rPr lang="tr-TR" dirty="0"/>
              <a:t>Ders Birleştirme İşlemleri (196 ders birleştirildi)</a:t>
            </a:r>
          </a:p>
          <a:p>
            <a:pPr marL="457200" lvl="1" indent="0">
              <a:buNone/>
            </a:pPr>
            <a:endParaRPr lang="tr-TR" dirty="0"/>
          </a:p>
        </p:txBody>
      </p:sp>
      <p:sp>
        <p:nvSpPr>
          <p:cNvPr id="6" name="Metin kutusu 5"/>
          <p:cNvSpPr txBox="1"/>
          <p:nvPr/>
        </p:nvSpPr>
        <p:spPr>
          <a:xfrm>
            <a:off x="1951892" y="597876"/>
            <a:ext cx="6868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UZAKTAN EĞİTİM KOORDİNATÖRLÜĞÜ FAALİYETLERİ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141196782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619794"/>
            <a:ext cx="10515600" cy="360534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tr-TR" dirty="0"/>
              <a:t>Dersler, Dekanlık ve Bölüm Başkanlıkları koordinasyonuyla izlenir.</a:t>
            </a:r>
          </a:p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endParaRPr lang="tr-TR" dirty="0"/>
          </a:p>
          <a:p>
            <a:endParaRPr lang="tr-TR" dirty="0"/>
          </a:p>
          <a:p>
            <a:pPr marL="0" lvl="1" indent="0">
              <a:buNone/>
            </a:pPr>
            <a:r>
              <a:rPr lang="tr-TR" dirty="0"/>
              <a:t>Derslerin işlenme oranı:  </a:t>
            </a:r>
          </a:p>
          <a:p>
            <a:pPr marL="0" lvl="1" indent="0">
              <a:buNone/>
            </a:pPr>
            <a:endParaRPr lang="tr-TR" dirty="0"/>
          </a:p>
          <a:p>
            <a:pPr marL="0" lvl="1" indent="0">
              <a:buNone/>
            </a:pPr>
            <a:r>
              <a:rPr lang="tr-TR" dirty="0"/>
              <a:t>  </a:t>
            </a:r>
          </a:p>
          <a:p>
            <a:pPr marL="0" lvl="1" indent="0">
              <a:buNone/>
            </a:pPr>
            <a:r>
              <a:rPr lang="tr-TR" dirty="0"/>
              <a:t>2020-2021 Güz dönemi </a:t>
            </a:r>
            <a:r>
              <a:rPr lang="tr-TR" b="1" dirty="0"/>
              <a:t>% 100</a:t>
            </a:r>
          </a:p>
          <a:p>
            <a:pPr marL="0" lvl="1" indent="0">
              <a:buNone/>
            </a:pPr>
            <a:endParaRPr lang="tr-TR" b="1" dirty="0"/>
          </a:p>
          <a:p>
            <a:pPr marL="0" lvl="1" indent="0">
              <a:buNone/>
            </a:pPr>
            <a:endParaRPr lang="tr-TR" b="1" dirty="0"/>
          </a:p>
          <a:p>
            <a:pPr marL="0" lvl="1" indent="0">
              <a:buNone/>
            </a:pPr>
            <a:r>
              <a:rPr lang="tr-TR" dirty="0"/>
              <a:t>2020-2021 Bahar dönemi: Tüm dersler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1951892" y="597876"/>
            <a:ext cx="4450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UZAKTAN EĞİTİMDE DERS SÜRECİ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34322641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2"/>
          <a:srcRect t="13191"/>
          <a:stretch/>
        </p:blipFill>
        <p:spPr>
          <a:xfrm>
            <a:off x="838200" y="1690688"/>
            <a:ext cx="7579179" cy="4193824"/>
          </a:xfrm>
          <a:prstGeom prst="rect">
            <a:avLst/>
          </a:prstGeom>
        </p:spPr>
      </p:pic>
      <p:sp>
        <p:nvSpPr>
          <p:cNvPr id="6" name="Metin kutusu 5"/>
          <p:cNvSpPr txBox="1"/>
          <p:nvPr/>
        </p:nvSpPr>
        <p:spPr>
          <a:xfrm>
            <a:off x="1951892" y="597876"/>
            <a:ext cx="5175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EĞİTİM FAKÜLTESİ ONLİNE KPSS KURSU</a:t>
            </a:r>
          </a:p>
        </p:txBody>
      </p:sp>
      <p:sp>
        <p:nvSpPr>
          <p:cNvPr id="7" name="Metin kutusu 6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129734705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60379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ÖĞRENCİ MERKEZLİ DERS PROGRAMI SİSTEMİ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6205" y="1101517"/>
            <a:ext cx="3685167" cy="3068255"/>
          </a:xfrm>
          <a:prstGeom prst="rect">
            <a:avLst/>
          </a:prstGeom>
        </p:spPr>
      </p:pic>
      <p:sp>
        <p:nvSpPr>
          <p:cNvPr id="4" name="Dikdörtgen 3"/>
          <p:cNvSpPr/>
          <p:nvPr/>
        </p:nvSpPr>
        <p:spPr>
          <a:xfrm>
            <a:off x="729103" y="1286278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tr-TR" dirty="0"/>
              <a:t>Öğrenci;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dirty="0"/>
              <a:t>İstediği öğretim elemanından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dirty="0"/>
              <a:t>istediği gün ve saatte ders seçebiliyor.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dirty="0"/>
              <a:t>Kendi ders programını kendi oluşturabiliyor.</a:t>
            </a: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082" y="2141961"/>
            <a:ext cx="2695972" cy="4550125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645" y="3040604"/>
            <a:ext cx="4923163" cy="3190835"/>
          </a:xfrm>
          <a:prstGeom prst="rect">
            <a:avLst/>
          </a:prstGeom>
        </p:spPr>
      </p:pic>
      <p:sp>
        <p:nvSpPr>
          <p:cNvPr id="8" name="Metin kutusu 7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657131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951892" y="597876"/>
            <a:ext cx="51939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DERS DEĞERLENDİRME ANKETİ FORMU</a:t>
            </a:r>
          </a:p>
        </p:txBody>
      </p:sp>
      <p:graphicFrame>
        <p:nvGraphicFramePr>
          <p:cNvPr id="4" name="Nesne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5182914"/>
              </p:ext>
            </p:extLst>
          </p:nvPr>
        </p:nvGraphicFramePr>
        <p:xfrm>
          <a:off x="4959927" y="959756"/>
          <a:ext cx="6736848" cy="493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Acrobat Document" r:id="rId3" imgW="5393880" imgH="7617240" progId="">
                  <p:embed/>
                </p:oleObj>
              </mc:Choice>
              <mc:Fallback>
                <p:oleObj name="Acrobat Document" r:id="rId3" imgW="5393880" imgH="761724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9927" y="959756"/>
                        <a:ext cx="6736848" cy="4938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Dikdörtgen 5">
            <a:extLst>
              <a:ext uri="{FF2B5EF4-FFF2-40B4-BE49-F238E27FC236}">
                <a16:creationId xmlns:a16="http://schemas.microsoft.com/office/drawing/2014/main" id="{50A27696-EFC5-46A2-B535-B049FAD52000}"/>
              </a:ext>
            </a:extLst>
          </p:cNvPr>
          <p:cNvSpPr/>
          <p:nvPr/>
        </p:nvSpPr>
        <p:spPr>
          <a:xfrm>
            <a:off x="194540" y="1588417"/>
            <a:ext cx="484927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1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Her dönem sonu ders değerlendirme anketi. </a:t>
            </a: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1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Amaç, derslerimizi öğrencilerin gözünden görebilmemiz,</a:t>
            </a: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1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YÖK Kurumsal İç Değerlendirme Kriterleri gereği zorunlu.</a:t>
            </a:r>
          </a:p>
        </p:txBody>
      </p:sp>
    </p:spTree>
    <p:extLst>
      <p:ext uri="{BB962C8B-B14F-4D97-AF65-F5344CB8AC3E}">
        <p14:creationId xmlns:p14="http://schemas.microsoft.com/office/powerpoint/2010/main" val="181466945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1349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DERS DEĞERLENDİRME ANKETİ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84436" y="2475108"/>
            <a:ext cx="484927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1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1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Fakülte, Bölüm ve Şube bazında grafiklerle karşılaştırmalı analiz</a:t>
            </a: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1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817" y="1085668"/>
            <a:ext cx="6963747" cy="500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82435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951892" y="597876"/>
            <a:ext cx="59445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ÖĞRETİM ELEMANI DEĞERLENDİRME ANKETİ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15" y="1366895"/>
            <a:ext cx="7841063" cy="44212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0769072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951892" y="597876"/>
            <a:ext cx="48768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PERSONEL MEMNUNİYET ANKETLERİ</a:t>
            </a:r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9DC456CB-C379-440E-B82F-1311C50FD4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197099"/>
            <a:ext cx="3780608" cy="4843483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AC0BECAA-94EC-4629-9F56-0BB88019C5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4897" y="1206335"/>
            <a:ext cx="3548104" cy="47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72023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951892" y="597876"/>
            <a:ext cx="60699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DIŞ PAYDAŞ ANKETİ (Öğretmenlik Uygulaması)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E877CECC-C5D7-4140-9053-3E470C535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4600" y="1089953"/>
            <a:ext cx="4644345" cy="497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98750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etin kutusu 6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685192" y="597876"/>
            <a:ext cx="36159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/>
              <a:t>DANIŞMANLIK SİSTEMİ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984" y="1209594"/>
            <a:ext cx="4463143" cy="2491549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984" y="3701143"/>
            <a:ext cx="4386943" cy="2275568"/>
          </a:xfrm>
          <a:prstGeom prst="rect">
            <a:avLst/>
          </a:prstGeom>
        </p:spPr>
      </p:pic>
      <p:sp>
        <p:nvSpPr>
          <p:cNvPr id="8" name="Metin kutusu 7"/>
          <p:cNvSpPr txBox="1"/>
          <p:nvPr/>
        </p:nvSpPr>
        <p:spPr>
          <a:xfrm>
            <a:off x="440873" y="1209594"/>
            <a:ext cx="4231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Görüş, öneri ve şikayetler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İçerik analizi ve geri bildirimler </a:t>
            </a:r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913056CA-9436-4309-915C-BE378AD10C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991" y="2219960"/>
            <a:ext cx="3287486" cy="375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64247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269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MERKEZİ SINAV SİSTEMİ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74" y="1349896"/>
            <a:ext cx="4499339" cy="337450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790" y="1349896"/>
            <a:ext cx="5003258" cy="3374504"/>
          </a:xfrm>
          <a:prstGeom prst="rect">
            <a:avLst/>
          </a:prstGeom>
        </p:spPr>
      </p:pic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375839837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586130" y="597876"/>
            <a:ext cx="1868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ÇİFT ANADAL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1780413"/>
              </p:ext>
            </p:extLst>
          </p:nvPr>
        </p:nvGraphicFramePr>
        <p:xfrm>
          <a:off x="804234" y="1548408"/>
          <a:ext cx="6346491" cy="37190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6921">
                  <a:extLst>
                    <a:ext uri="{9D8B030D-6E8A-4147-A177-3AD203B41FA5}">
                      <a16:colId xmlns:a16="http://schemas.microsoft.com/office/drawing/2014/main" val="2157089432"/>
                    </a:ext>
                  </a:extLst>
                </a:gridCol>
                <a:gridCol w="1221326">
                  <a:extLst>
                    <a:ext uri="{9D8B030D-6E8A-4147-A177-3AD203B41FA5}">
                      <a16:colId xmlns:a16="http://schemas.microsoft.com/office/drawing/2014/main" val="1545192970"/>
                    </a:ext>
                  </a:extLst>
                </a:gridCol>
                <a:gridCol w="1364122">
                  <a:extLst>
                    <a:ext uri="{9D8B030D-6E8A-4147-A177-3AD203B41FA5}">
                      <a16:colId xmlns:a16="http://schemas.microsoft.com/office/drawing/2014/main" val="2149384757"/>
                    </a:ext>
                  </a:extLst>
                </a:gridCol>
                <a:gridCol w="1364122">
                  <a:extLst>
                    <a:ext uri="{9D8B030D-6E8A-4147-A177-3AD203B41FA5}">
                      <a16:colId xmlns:a16="http://schemas.microsoft.com/office/drawing/2014/main" val="3754934637"/>
                    </a:ext>
                  </a:extLst>
                </a:gridCol>
              </a:tblGrid>
              <a:tr h="955952">
                <a:tc>
                  <a:txBody>
                    <a:bodyPr/>
                    <a:lstStyle/>
                    <a:p>
                      <a:pPr algn="l"/>
                      <a:endParaRPr lang="tr-TR" sz="1800" dirty="0"/>
                    </a:p>
                    <a:p>
                      <a:pPr algn="l"/>
                      <a:r>
                        <a:rPr lang="tr-TR" sz="1800" dirty="0"/>
                        <a:t>Bölümler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/>
                        <a:t>2019-2020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2020-2021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Toplam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95987968"/>
                  </a:ext>
                </a:extLst>
              </a:tr>
              <a:tr h="485003">
                <a:tc>
                  <a:txBody>
                    <a:bodyPr/>
                    <a:lstStyle/>
                    <a:p>
                      <a:pPr algn="l"/>
                      <a:r>
                        <a:rPr lang="tr-TR" sz="1800" dirty="0"/>
                        <a:t>Sınıf Öğretmenliği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/>
                        <a:t>15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5976601"/>
                  </a:ext>
                </a:extLst>
              </a:tr>
              <a:tr h="692861">
                <a:tc>
                  <a:txBody>
                    <a:bodyPr/>
                    <a:lstStyle/>
                    <a:p>
                      <a:pPr algn="l"/>
                      <a:r>
                        <a:rPr lang="tr-TR" sz="1800" dirty="0"/>
                        <a:t>İlköğretim Matematik Öğretmenliği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/>
                        <a:t>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8982559"/>
                  </a:ext>
                </a:extLst>
              </a:tr>
              <a:tr h="576079">
                <a:tc>
                  <a:txBody>
                    <a:bodyPr/>
                    <a:lstStyle/>
                    <a:p>
                      <a:pPr algn="l"/>
                      <a:r>
                        <a:rPr lang="tr-TR" sz="1800" dirty="0"/>
                        <a:t>Türkçe Öğretmenliği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8398451"/>
                  </a:ext>
                </a:extLst>
              </a:tr>
              <a:tr h="485003">
                <a:tc>
                  <a:txBody>
                    <a:bodyPr/>
                    <a:lstStyle/>
                    <a:p>
                      <a:pPr algn="l"/>
                      <a:r>
                        <a:rPr lang="tr-TR" sz="1800" dirty="0"/>
                        <a:t>Rehberlik ve Psikolojik Danışmanlık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tr-TR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1739881"/>
                  </a:ext>
                </a:extLst>
              </a:tr>
              <a:tr h="369102">
                <a:tc>
                  <a:txBody>
                    <a:bodyPr/>
                    <a:lstStyle/>
                    <a:p>
                      <a:pPr algn="l"/>
                      <a:r>
                        <a:rPr lang="tr-TR" sz="1800" b="1" dirty="0"/>
                        <a:t>Toplam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dirty="0"/>
                        <a:t>44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43311522"/>
                  </a:ext>
                </a:extLst>
              </a:tr>
            </a:tbl>
          </a:graphicData>
        </a:graphic>
      </p:graphicFrame>
      <p:grpSp>
        <p:nvGrpSpPr>
          <p:cNvPr id="6" name="Grup 5"/>
          <p:cNvGrpSpPr/>
          <p:nvPr/>
        </p:nvGrpSpPr>
        <p:grpSpPr>
          <a:xfrm>
            <a:off x="8115844" y="1843060"/>
            <a:ext cx="3237525" cy="3720406"/>
            <a:chOff x="7070816" y="964287"/>
            <a:chExt cx="3237525" cy="3720406"/>
          </a:xfrm>
        </p:grpSpPr>
        <p:sp>
          <p:nvSpPr>
            <p:cNvPr id="12" name="Oval 11"/>
            <p:cNvSpPr/>
            <p:nvPr/>
          </p:nvSpPr>
          <p:spPr>
            <a:xfrm>
              <a:off x="7860127" y="964287"/>
              <a:ext cx="1392650" cy="1402494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1400" dirty="0"/>
                <a:t>Hemşirelik</a:t>
              </a:r>
            </a:p>
          </p:txBody>
        </p:sp>
        <p:grpSp>
          <p:nvGrpSpPr>
            <p:cNvPr id="5" name="Grup 4"/>
            <p:cNvGrpSpPr/>
            <p:nvPr/>
          </p:nvGrpSpPr>
          <p:grpSpPr>
            <a:xfrm>
              <a:off x="7070816" y="1986928"/>
              <a:ext cx="3237525" cy="2697765"/>
              <a:chOff x="7226107" y="2117557"/>
              <a:chExt cx="3237525" cy="2697765"/>
            </a:xfrm>
          </p:grpSpPr>
          <p:sp>
            <p:nvSpPr>
              <p:cNvPr id="11" name="Oval 10"/>
              <p:cNvSpPr/>
              <p:nvPr/>
            </p:nvSpPr>
            <p:spPr>
              <a:xfrm>
                <a:off x="9070260" y="2369573"/>
                <a:ext cx="1393372" cy="1439334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r-TR" dirty="0"/>
                  <a:t>Türkçe</a:t>
                </a:r>
              </a:p>
            </p:txBody>
          </p:sp>
          <p:sp>
            <p:nvSpPr>
              <p:cNvPr id="3" name="Oval 2"/>
              <p:cNvSpPr/>
              <p:nvPr/>
            </p:nvSpPr>
            <p:spPr>
              <a:xfrm>
                <a:off x="8825051" y="3211448"/>
                <a:ext cx="1393372" cy="143933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r-TR" dirty="0"/>
                  <a:t>Sosyal Bilgiler</a:t>
                </a: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7754440" y="3375988"/>
                <a:ext cx="1393372" cy="1439334"/>
              </a:xfrm>
              <a:prstGeom prst="ellipse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r-TR" dirty="0"/>
                  <a:t>Sınıf</a:t>
                </a:r>
              </a:p>
            </p:txBody>
          </p:sp>
          <p:sp>
            <p:nvSpPr>
              <p:cNvPr id="7" name="Oval 6"/>
              <p:cNvSpPr/>
              <p:nvPr/>
            </p:nvSpPr>
            <p:spPr>
              <a:xfrm>
                <a:off x="7226107" y="2636052"/>
                <a:ext cx="1393372" cy="1439334"/>
              </a:xfrm>
              <a:prstGeom prst="ellipse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r-TR" sz="1400" dirty="0"/>
                  <a:t>Matematik</a:t>
                </a: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8077200" y="2117557"/>
                <a:ext cx="1393372" cy="1439334"/>
              </a:xfrm>
              <a:prstGeom prst="ellipse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r-TR" dirty="0"/>
                  <a:t>Fen bilgisi</a:t>
                </a:r>
              </a:p>
            </p:txBody>
          </p:sp>
        </p:grpSp>
      </p:grpSp>
      <p:sp>
        <p:nvSpPr>
          <p:cNvPr id="13" name="Metin kutusu 12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365242226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tr-TR" dirty="0"/>
              <a:t>Sosyal Medya </a:t>
            </a:r>
          </a:p>
          <a:p>
            <a:pPr lvl="1"/>
            <a:r>
              <a:rPr lang="tr-TR" dirty="0"/>
              <a:t>Web Sayfası</a:t>
            </a:r>
          </a:p>
          <a:p>
            <a:pPr lvl="1"/>
            <a:r>
              <a:rPr lang="tr-TR" dirty="0"/>
              <a:t>İletişim Mail Adresi</a:t>
            </a:r>
          </a:p>
          <a:p>
            <a:pPr lvl="1"/>
            <a:endParaRPr lang="en-GB" dirty="0"/>
          </a:p>
        </p:txBody>
      </p:sp>
      <p:sp>
        <p:nvSpPr>
          <p:cNvPr id="5" name="Metin kutusu 4"/>
          <p:cNvSpPr txBox="1"/>
          <p:nvPr/>
        </p:nvSpPr>
        <p:spPr>
          <a:xfrm>
            <a:off x="1586130" y="597876"/>
            <a:ext cx="63447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BASIN VE HALKLA İLİŞKİLER KOORDİNATÖRLÜĞÜ</a:t>
            </a: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2806" y="1059541"/>
            <a:ext cx="5562907" cy="4937080"/>
          </a:xfrm>
          <a:prstGeom prst="rect">
            <a:avLst/>
          </a:prstGeom>
        </p:spPr>
      </p:pic>
      <p:sp>
        <p:nvSpPr>
          <p:cNvPr id="7" name="Metin kutusu 6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28374302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1586130" y="597876"/>
            <a:ext cx="21233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SOSYAL MEDYA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059541"/>
            <a:ext cx="4038600" cy="2732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9299" y="1309229"/>
            <a:ext cx="3856355" cy="2769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2781" y="2622158"/>
            <a:ext cx="3181351" cy="2721702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0071" y="1546217"/>
            <a:ext cx="939128" cy="851767"/>
          </a:xfrm>
          <a:prstGeom prst="rect">
            <a:avLst/>
          </a:prstGeom>
        </p:spPr>
      </p:pic>
      <p:sp>
        <p:nvSpPr>
          <p:cNvPr id="9" name="Dikdörtgen 8"/>
          <p:cNvSpPr/>
          <p:nvPr/>
        </p:nvSpPr>
        <p:spPr>
          <a:xfrm>
            <a:off x="9569199" y="1681563"/>
            <a:ext cx="12859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 err="1"/>
              <a:t>Twitter</a:t>
            </a:r>
            <a:endParaRPr lang="tr-TR" sz="2000" b="1" dirty="0"/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97209" y="4153675"/>
            <a:ext cx="485775" cy="514350"/>
          </a:xfrm>
          <a:prstGeom prst="rect">
            <a:avLst/>
          </a:prstGeom>
        </p:spPr>
      </p:pic>
      <p:sp>
        <p:nvSpPr>
          <p:cNvPr id="11" name="Dikdörtgen 10"/>
          <p:cNvSpPr/>
          <p:nvPr/>
        </p:nvSpPr>
        <p:spPr>
          <a:xfrm>
            <a:off x="5482984" y="4210795"/>
            <a:ext cx="12859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/>
              <a:t>Facebook</a:t>
            </a:r>
          </a:p>
        </p:txBody>
      </p:sp>
      <p:sp>
        <p:nvSpPr>
          <p:cNvPr id="12" name="Dikdörtgen 11"/>
          <p:cNvSpPr/>
          <p:nvPr/>
        </p:nvSpPr>
        <p:spPr>
          <a:xfrm>
            <a:off x="1091949" y="3974639"/>
            <a:ext cx="12859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 err="1"/>
              <a:t>İnstagram</a:t>
            </a:r>
            <a:endParaRPr lang="tr-TR" sz="2000" b="1" dirty="0"/>
          </a:p>
        </p:txBody>
      </p:sp>
      <p:pic>
        <p:nvPicPr>
          <p:cNvPr id="6150" name="Picture 6" descr="Instagram vektörel logosu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42" y="3905067"/>
            <a:ext cx="539253" cy="539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" name="Tablo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94526"/>
              </p:ext>
            </p:extLst>
          </p:nvPr>
        </p:nvGraphicFramePr>
        <p:xfrm>
          <a:off x="2583711" y="5204622"/>
          <a:ext cx="4694556" cy="649061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1428750">
                  <a:extLst>
                    <a:ext uri="{9D8B030D-6E8A-4147-A177-3AD203B41FA5}">
                      <a16:colId xmlns:a16="http://schemas.microsoft.com/office/drawing/2014/main" val="3005686069"/>
                    </a:ext>
                  </a:extLst>
                </a:gridCol>
                <a:gridCol w="3265806">
                  <a:extLst>
                    <a:ext uri="{9D8B030D-6E8A-4147-A177-3AD203B41FA5}">
                      <a16:colId xmlns:a16="http://schemas.microsoft.com/office/drawing/2014/main" val="1813555192"/>
                    </a:ext>
                  </a:extLst>
                </a:gridCol>
              </a:tblGrid>
              <a:tr h="649061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Sorumlular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b="1" u="none" strike="noStrike" dirty="0">
                          <a:effectLst/>
                        </a:rPr>
                        <a:t>Dr. Arş. Gör. Tayfun AKIN</a:t>
                      </a:r>
                    </a:p>
                    <a:p>
                      <a:pPr algn="l" fontAlgn="b"/>
                      <a:r>
                        <a:rPr lang="tr-TR" sz="2000" b="1" u="none" strike="noStrike" dirty="0">
                          <a:effectLst/>
                        </a:rPr>
                        <a:t>Dr. Arş. Gör. Barış MERCİMEK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1446150"/>
                  </a:ext>
                </a:extLst>
              </a:tr>
            </a:tbl>
          </a:graphicData>
        </a:graphic>
      </p:graphicFrame>
      <p:sp>
        <p:nvSpPr>
          <p:cNvPr id="13" name="Dikdörtgen 12">
            <a:extLst>
              <a:ext uri="{FF2B5EF4-FFF2-40B4-BE49-F238E27FC236}">
                <a16:creationId xmlns:a16="http://schemas.microsoft.com/office/drawing/2014/main" id="{9A4AE2C5-EBB6-44C8-90FE-F759E43DCBA0}"/>
              </a:ext>
            </a:extLst>
          </p:cNvPr>
          <p:cNvSpPr/>
          <p:nvPr/>
        </p:nvSpPr>
        <p:spPr>
          <a:xfrm>
            <a:off x="933448" y="4400093"/>
            <a:ext cx="161935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dirty="0"/>
              <a:t>1363 Takipçi</a:t>
            </a:r>
          </a:p>
        </p:txBody>
      </p:sp>
      <p:sp>
        <p:nvSpPr>
          <p:cNvPr id="17" name="Metin kutusu 16">
            <a:extLst>
              <a:ext uri="{FF2B5EF4-FFF2-40B4-BE49-F238E27FC236}">
                <a16:creationId xmlns:a16="http://schemas.microsoft.com/office/drawing/2014/main" id="{575B3181-9D9B-4155-88A0-72591ADF5197}"/>
              </a:ext>
            </a:extLst>
          </p:cNvPr>
          <p:cNvSpPr txBox="1"/>
          <p:nvPr/>
        </p:nvSpPr>
        <p:spPr>
          <a:xfrm>
            <a:off x="5482984" y="4541160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sz="2000" b="1" dirty="0"/>
              <a:t>1120</a:t>
            </a:r>
            <a:r>
              <a:rPr lang="tr-TR" b="0" u="none" strike="noStrike" dirty="0">
                <a:solidFill>
                  <a:srgbClr val="0F1419"/>
                </a:solidFill>
                <a:effectLst/>
                <a:latin typeface="-apple-system"/>
              </a:rPr>
              <a:t> </a:t>
            </a:r>
            <a:r>
              <a:rPr lang="tr-TR" sz="2000" b="1" dirty="0"/>
              <a:t>Takipçi</a:t>
            </a:r>
          </a:p>
        </p:txBody>
      </p:sp>
      <p:sp>
        <p:nvSpPr>
          <p:cNvPr id="18" name="Metin kutusu 17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48856897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1856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WEB SAYFASI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848" y="1265383"/>
            <a:ext cx="4611439" cy="4063254"/>
          </a:xfrm>
          <a:prstGeom prst="rect">
            <a:avLst/>
          </a:prstGeom>
        </p:spPr>
      </p:pic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3224528"/>
              </p:ext>
            </p:extLst>
          </p:nvPr>
        </p:nvGraphicFramePr>
        <p:xfrm>
          <a:off x="5803900" y="1450109"/>
          <a:ext cx="6121400" cy="3805382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3386282">
                  <a:extLst>
                    <a:ext uri="{9D8B030D-6E8A-4147-A177-3AD203B41FA5}">
                      <a16:colId xmlns:a16="http://schemas.microsoft.com/office/drawing/2014/main" val="176557139"/>
                    </a:ext>
                  </a:extLst>
                </a:gridCol>
                <a:gridCol w="2735118">
                  <a:extLst>
                    <a:ext uri="{9D8B030D-6E8A-4147-A177-3AD203B41FA5}">
                      <a16:colId xmlns:a16="http://schemas.microsoft.com/office/drawing/2014/main" val="972989702"/>
                    </a:ext>
                  </a:extLst>
                </a:gridCol>
              </a:tblGrid>
              <a:tr h="543626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b="1" u="none" strike="noStrike" dirty="0">
                          <a:effectLst/>
                        </a:rPr>
                        <a:t>Bölüm Adı/Görevi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b="1" u="none" strike="noStrike" dirty="0">
                          <a:effectLst/>
                        </a:rPr>
                        <a:t>ADI VE SOYADI</a:t>
                      </a:r>
                      <a:endParaRPr lang="tr-TR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73457289"/>
                  </a:ext>
                </a:extLst>
              </a:tr>
              <a:tr h="543626">
                <a:tc>
                  <a:txBody>
                    <a:bodyPr/>
                    <a:lstStyle/>
                    <a:p>
                      <a:pPr algn="l" fontAlgn="ctr"/>
                      <a:r>
                        <a:rPr lang="tr-TR" sz="1400" u="none" strike="noStrike" dirty="0">
                          <a:effectLst/>
                        </a:rPr>
                        <a:t>Fakülte   Koordinatörü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>
                          <a:effectLst/>
                        </a:rPr>
                        <a:t>Dr. Arş. Gör. M. Şahin SOLAK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12433585"/>
                  </a:ext>
                </a:extLst>
              </a:tr>
              <a:tr h="543626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>
                          <a:effectLst/>
                        </a:rPr>
                        <a:t>Eğitim Bilimleri Bölümü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>
                          <a:effectLst/>
                        </a:rPr>
                        <a:t>Arş. Gör. Ebru GÜÇ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91055478"/>
                  </a:ext>
                </a:extLst>
              </a:tr>
              <a:tr h="543626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>
                          <a:effectLst/>
                        </a:rPr>
                        <a:t>Matematik ve Fen Bilimleri Eğitimi Bölümü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>
                          <a:effectLst/>
                        </a:rPr>
                        <a:t>Arş. Gör. Kamer ARSLAN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29221504"/>
                  </a:ext>
                </a:extLst>
              </a:tr>
              <a:tr h="543626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>
                          <a:effectLst/>
                        </a:rPr>
                        <a:t>Türkçe ve Sosyal Bilimler Eğitimi Bölümü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>
                          <a:effectLst/>
                        </a:rPr>
                        <a:t>Arş. Gör. İrem ELÇİ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70614397"/>
                  </a:ext>
                </a:extLst>
              </a:tr>
              <a:tr h="543626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>
                          <a:effectLst/>
                        </a:rPr>
                        <a:t>Temel Eğitim Bölümü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>
                          <a:effectLst/>
                        </a:rPr>
                        <a:t>Arş. Gör. Nurullah DÜZEN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8861085"/>
                  </a:ext>
                </a:extLst>
              </a:tr>
              <a:tr h="543626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>
                          <a:effectLst/>
                        </a:rPr>
                        <a:t>Yabancı Diller Eğitimi Bölümü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u="none" strike="noStrike" dirty="0">
                          <a:effectLst/>
                        </a:rPr>
                        <a:t>Dr. Öğr. Üyesi M. Fatih GÖKMEN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932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484686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4859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ÖRNEK ANABİLİM DALI WEB SAYFASI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57A528F7-5B1F-44F1-A8B4-DE04562167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378" t="12297" r="24636" b="12622"/>
          <a:stretch/>
        </p:blipFill>
        <p:spPr>
          <a:xfrm>
            <a:off x="2459114" y="1108411"/>
            <a:ext cx="5273336" cy="4641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56242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59295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İLETİŞİM MAİL ADRESİ </a:t>
            </a:r>
            <a:r>
              <a:rPr lang="tr-TR" sz="2400" dirty="0">
                <a:hlinkClick r:id="rId2"/>
              </a:rPr>
              <a:t>egitiminfo@siirt.edu.tr</a:t>
            </a:r>
            <a:endParaRPr lang="tr-TR" sz="2400" dirty="0"/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002" y="1825624"/>
            <a:ext cx="8293776" cy="3597491"/>
          </a:xfrm>
          <a:prstGeom prst="rect">
            <a:avLst/>
          </a:prstGeom>
        </p:spPr>
      </p:pic>
      <p:sp>
        <p:nvSpPr>
          <p:cNvPr id="9" name="Metin kutusu 8"/>
          <p:cNvSpPr txBox="1"/>
          <p:nvPr/>
        </p:nvSpPr>
        <p:spPr>
          <a:xfrm>
            <a:off x="838200" y="1211750"/>
            <a:ext cx="62729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err="1"/>
              <a:t>Pandemi</a:t>
            </a:r>
            <a:r>
              <a:rPr lang="tr-TR" sz="2400" b="1" dirty="0"/>
              <a:t> döneminde cevaplanan mail sayısı 428</a:t>
            </a:r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82D3912C-0AA3-4F36-88B4-F479270A1E13}"/>
              </a:ext>
            </a:extLst>
          </p:cNvPr>
          <p:cNvSpPr txBox="1"/>
          <p:nvPr/>
        </p:nvSpPr>
        <p:spPr>
          <a:xfrm>
            <a:off x="2553070" y="5575324"/>
            <a:ext cx="34650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000" dirty="0"/>
              <a:t>Sorumlu: Arş. Gör. </a:t>
            </a:r>
            <a:r>
              <a:rPr lang="tr-TR" sz="2000" dirty="0" err="1"/>
              <a:t>Hasibe</a:t>
            </a:r>
            <a:r>
              <a:rPr lang="tr-TR" sz="2000" dirty="0"/>
              <a:t> </a:t>
            </a:r>
            <a:r>
              <a:rPr lang="tr-TR" sz="2000" dirty="0" err="1"/>
              <a:t>Otal</a:t>
            </a:r>
            <a:r>
              <a:rPr lang="tr-TR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9324027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951892" y="597876"/>
            <a:ext cx="29365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ÖĞRENCİ BURS FONU</a:t>
            </a:r>
          </a:p>
        </p:txBody>
      </p:sp>
      <p:sp>
        <p:nvSpPr>
          <p:cNvPr id="5" name="Dikdörtgen 4"/>
          <p:cNvSpPr/>
          <p:nvPr/>
        </p:nvSpPr>
        <p:spPr>
          <a:xfrm>
            <a:off x="1186178" y="1350487"/>
            <a:ext cx="8937536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542925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Öğretim Elemanlarımızın inisiyatifiyle </a:t>
            </a:r>
            <a:r>
              <a:rPr lang="tr-TR" sz="2400" i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Öğrenci Destek Fonu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oluşturuldu. Öğrencilere burs uygulaması bir sisteme oturtuldu.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r>
              <a:rPr lang="tr-TR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Pandemi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nedeni ile ara verildi, sonrasında devam edecek.</a:t>
            </a:r>
          </a:p>
          <a:p>
            <a:pPr marL="1000125" lvl="2" indent="-542925" algn="just" eaLnBrk="0" fontAlgn="base" hangingPunct="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47675" algn="l"/>
              </a:tabLst>
            </a:pP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90392511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951892" y="597876"/>
            <a:ext cx="3315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KALİTE YÖNETİM SÜRECİ</a:t>
            </a:r>
          </a:p>
        </p:txBody>
      </p:sp>
      <p:sp>
        <p:nvSpPr>
          <p:cNvPr id="6" name="Dikdörtgen 5"/>
          <p:cNvSpPr/>
          <p:nvPr/>
        </p:nvSpPr>
        <p:spPr>
          <a:xfrm>
            <a:off x="471054" y="1536174"/>
            <a:ext cx="685932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600" dirty="0"/>
              <a:t>Kalite Yönetim Süreci (KYS) Kapsamında Yapılan Uygulamalar</a:t>
            </a:r>
          </a:p>
          <a:p>
            <a:endParaRPr lang="tr-TR" sz="1600" dirty="0"/>
          </a:p>
          <a:p>
            <a:pPr marL="800100" lvl="1" indent="-342900">
              <a:buFont typeface="+mj-lt"/>
              <a:buAutoNum type="arabicPeriod"/>
            </a:pPr>
            <a:r>
              <a:rPr lang="tr-TR" sz="1600" dirty="0"/>
              <a:t>Fakültemizde yönetsel işleyiş, iş akış şemalarına göre yürütülmektedir</a:t>
            </a:r>
          </a:p>
          <a:p>
            <a:pPr marL="800100" lvl="1" indent="-342900">
              <a:buFont typeface="+mj-lt"/>
              <a:buAutoNum type="arabicPeriod"/>
            </a:pPr>
            <a:endParaRPr lang="tr-TR" sz="1600" dirty="0"/>
          </a:p>
          <a:p>
            <a:pPr marL="800100" lvl="1" indent="-342900">
              <a:buFont typeface="+mj-lt"/>
              <a:buAutoNum type="arabicPeriod"/>
            </a:pPr>
            <a:r>
              <a:rPr lang="tr-TR" sz="1600" dirty="0"/>
              <a:t>Süreç Yönetimi El Kitabı hazırlandı. </a:t>
            </a:r>
          </a:p>
          <a:p>
            <a:pPr marL="800100" lvl="1" indent="-342900">
              <a:buFont typeface="+mj-lt"/>
              <a:buAutoNum type="arabicPeriod"/>
            </a:pPr>
            <a:endParaRPr lang="tr-TR" sz="1600" dirty="0"/>
          </a:p>
          <a:p>
            <a:pPr marL="800100" lvl="1" indent="-342900">
              <a:buFont typeface="+mj-lt"/>
              <a:buAutoNum type="arabicPeriod"/>
            </a:pPr>
            <a:r>
              <a:rPr lang="tr-TR" sz="1600" dirty="0"/>
              <a:t>SWOT Analizi, Risk Analizi ve Paydaş Analizleri yapıldı.</a:t>
            </a:r>
          </a:p>
          <a:p>
            <a:pPr marL="800100" lvl="1" indent="-342900">
              <a:buFont typeface="+mj-lt"/>
              <a:buAutoNum type="arabicPeriod"/>
            </a:pPr>
            <a:endParaRPr lang="tr-TR" sz="1600" dirty="0"/>
          </a:p>
          <a:p>
            <a:pPr marL="800100" lvl="1" indent="-342900">
              <a:buFont typeface="+mj-lt"/>
              <a:buAutoNum type="arabicPeriod"/>
            </a:pPr>
            <a:r>
              <a:rPr lang="tr-TR" sz="1600" dirty="0"/>
              <a:t>KYS ile ilgili Formlar ve Dosyalar Hazırlandı </a:t>
            </a:r>
          </a:p>
          <a:p>
            <a:pPr marL="803275" lvl="1"/>
            <a:r>
              <a:rPr lang="tr-TR" sz="1400" dirty="0"/>
              <a:t>(Görev Tanımları, KYS Muhasebe Formları, KYS Personel/Yazı İşleri Formları, KYS Öğrenci İşleri Formları, KYS İş Akış Şemaları, KYS Talimatlar, KYS Analizler/Hizmet)</a:t>
            </a:r>
          </a:p>
          <a:p>
            <a:pPr marL="800100" lvl="1" indent="-342900">
              <a:buFont typeface="+mj-lt"/>
              <a:buAutoNum type="arabicPeriod"/>
            </a:pPr>
            <a:endParaRPr lang="tr-TR" sz="1600" dirty="0"/>
          </a:p>
          <a:p>
            <a:pPr marL="800100" lvl="1" indent="-342900">
              <a:buFont typeface="+mj-lt"/>
              <a:buAutoNum type="arabicPeriod" startAt="5"/>
            </a:pPr>
            <a:r>
              <a:rPr lang="tr-TR" sz="1600" dirty="0"/>
              <a:t>Bütün uygulamalarımız KY Sürecinin getirdiği usul ve esaslar çerçevesinde yerine getirilmeye başlandı.</a:t>
            </a:r>
          </a:p>
          <a:p>
            <a:pPr marL="800100" lvl="1" indent="-342900">
              <a:buFont typeface="+mj-lt"/>
              <a:buAutoNum type="arabicPeriod" startAt="5"/>
            </a:pPr>
            <a:endParaRPr lang="tr-TR" sz="1600" dirty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8229" y="1241384"/>
            <a:ext cx="3729678" cy="437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92641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1951892" y="597876"/>
            <a:ext cx="26328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PLANLANAN PROJE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3" name="Metin kutusu 2">
            <a:extLst>
              <a:ext uri="{FF2B5EF4-FFF2-40B4-BE49-F238E27FC236}">
                <a16:creationId xmlns:a16="http://schemas.microsoft.com/office/drawing/2014/main" id="{32590C9E-7E84-4827-8576-7BCD6E1B768F}"/>
              </a:ext>
            </a:extLst>
          </p:cNvPr>
          <p:cNvSpPr txBox="1"/>
          <p:nvPr/>
        </p:nvSpPr>
        <p:spPr>
          <a:xfrm>
            <a:off x="1946235" y="1430241"/>
            <a:ext cx="6152684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u="sng" dirty="0"/>
              <a:t>Kurumsal Tarih</a:t>
            </a:r>
          </a:p>
          <a:p>
            <a:endParaRPr lang="tr-TR" sz="2400" dirty="0"/>
          </a:p>
          <a:p>
            <a:r>
              <a:rPr lang="tr-TR" dirty="0"/>
              <a:t>1967’den 2022’ye</a:t>
            </a:r>
            <a:endParaRPr lang="tr-TR" sz="2400" dirty="0"/>
          </a:p>
          <a:p>
            <a:r>
              <a:rPr lang="tr-TR" sz="2400" b="1" dirty="0"/>
              <a:t>Öğretmen Okulundan Siirt Eğitim Fakültesine</a:t>
            </a:r>
          </a:p>
          <a:p>
            <a:r>
              <a:rPr lang="tr-TR" dirty="0"/>
              <a:t>Öğretmen Eğitiminin 56 yıllık Siirt Serüveni</a:t>
            </a:r>
          </a:p>
          <a:p>
            <a:endParaRPr lang="tr-TR" sz="2400" b="1" dirty="0"/>
          </a:p>
          <a:p>
            <a:endParaRPr lang="tr-TR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dirty="0"/>
              <a:t>Arşiv tarama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dirty="0"/>
              <a:t>Belge/doküman inceleme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dirty="0"/>
              <a:t>Canlı Kaynaklar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dirty="0"/>
              <a:t>Hatıratlar</a:t>
            </a:r>
          </a:p>
        </p:txBody>
      </p:sp>
      <p:pic>
        <p:nvPicPr>
          <p:cNvPr id="7" name="Picture 2" descr="Book Logo png download - 2400*2400 - Free Transparent Scythe png Download.  - CleanPNG / KissPNG">
            <a:extLst>
              <a:ext uri="{FF2B5EF4-FFF2-40B4-BE49-F238E27FC236}">
                <a16:creationId xmlns:a16="http://schemas.microsoft.com/office/drawing/2014/main" id="{408FA559-92CE-4561-8D18-7F89C059D3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8919" y="1865812"/>
            <a:ext cx="3126375" cy="31263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160346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7170" name="Picture 2" descr="5 Tricky Interview Questions that could Sink Your Interview - Bradley  Staffing Group">
            <a:extLst>
              <a:ext uri="{FF2B5EF4-FFF2-40B4-BE49-F238E27FC236}">
                <a16:creationId xmlns:a16="http://schemas.microsoft.com/office/drawing/2014/main" id="{3481471A-FFB5-4DEA-8222-166CC94E6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440" y="3147969"/>
            <a:ext cx="4028159" cy="258953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1951892" y="597876"/>
            <a:ext cx="38773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/>
              <a:t>TALEPLER VE İHTİYAÇLAR</a:t>
            </a:r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C4550637-5A6B-45DE-A31F-CB798C3A34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412" y="1181460"/>
            <a:ext cx="3625948" cy="4128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88233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13964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TALEPLER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158726" y="1334664"/>
            <a:ext cx="75280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1" algn="just" eaLnBrk="0" fontAlgn="base" hangingPunct="0">
              <a:spcBef>
                <a:spcPts val="600"/>
              </a:spcBef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Bekleyen Kadrolar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4F691E4E-6DA2-4EFA-B385-70263ED711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646" y="1796329"/>
            <a:ext cx="10227076" cy="312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87323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1663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İHTİYAÇLAR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138406" y="1890116"/>
            <a:ext cx="7690634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Bilgisayar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Ek Bina (Ofis ve Derslik ihtiyacı)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Yalıtım (Çatı)</a:t>
            </a:r>
            <a:endParaRPr lang="tr-TR" sz="20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İdari ve Yardımcı Hizmet Personel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PDR ve Rehberlik Merkez </a:t>
            </a:r>
            <a:r>
              <a:rPr lang="tr-TR" sz="2400" dirty="0" err="1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Müd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.– Danışmanlık Kabinleri</a:t>
            </a:r>
          </a:p>
          <a:p>
            <a:pPr marL="447675" lvl="1" indent="-36195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Akreditasyon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4206" y="1634836"/>
            <a:ext cx="3027794" cy="3447805"/>
          </a:xfrm>
          <a:prstGeom prst="rect">
            <a:avLst/>
          </a:prstGeom>
        </p:spPr>
      </p:pic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281983155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11593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Son Söz</a:t>
            </a:r>
          </a:p>
        </p:txBody>
      </p:sp>
      <p:sp>
        <p:nvSpPr>
          <p:cNvPr id="4" name="Dikdörtgen 3"/>
          <p:cNvSpPr/>
          <p:nvPr/>
        </p:nvSpPr>
        <p:spPr>
          <a:xfrm>
            <a:off x="1138406" y="1890116"/>
            <a:ext cx="769063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1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İlkelere dayalı işleyiş</a:t>
            </a:r>
          </a:p>
          <a:p>
            <a:pPr marL="85725" lvl="1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Keyfiyet yerine açık/nesnel kriterler</a:t>
            </a:r>
          </a:p>
          <a:p>
            <a:pPr marL="85725" lvl="1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Yerinden yönetim ve yetki devri</a:t>
            </a:r>
          </a:p>
          <a:p>
            <a:pPr marL="85725" lvl="1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Takım ve uyum</a:t>
            </a:r>
          </a:p>
          <a:p>
            <a:pPr marL="85725" lvl="1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Anlayış ve değer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4206" y="1634836"/>
            <a:ext cx="3027794" cy="3447805"/>
          </a:xfrm>
          <a:prstGeom prst="rect">
            <a:avLst/>
          </a:prstGeom>
        </p:spPr>
      </p:pic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5619484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F3E52801-8CEB-4781-BB71-E4265ABD93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9" y="-757428"/>
            <a:ext cx="8982456" cy="8982456"/>
          </a:xfrm>
          <a:prstGeom prst="rect">
            <a:avLst/>
          </a:prstGeom>
        </p:spPr>
      </p:pic>
      <p:sp>
        <p:nvSpPr>
          <p:cNvPr id="3" name="Dikdörtgen 2"/>
          <p:cNvSpPr/>
          <p:nvPr/>
        </p:nvSpPr>
        <p:spPr>
          <a:xfrm>
            <a:off x="2393597" y="1387454"/>
            <a:ext cx="60570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4800" dirty="0">
                <a:latin typeface="Monotype Corsiva" panose="03010101010201010101" pitchFamily="66" charset="0"/>
                <a:cs typeface="Miriam Fixed" panose="020B0509050101010101" pitchFamily="49" charset="-79"/>
              </a:rPr>
              <a:t>Teşekkür Ederiz</a:t>
            </a:r>
            <a:endParaRPr lang="tr-TR" sz="4800" dirty="0">
              <a:latin typeface="Monotype Corsiva" panose="03010101010201010101" pitchFamily="66" charset="0"/>
              <a:ea typeface="Times New Roman" pitchFamily="18" charset="0"/>
              <a:cs typeface="Miriam Fixed" panose="020B0509050101010101" pitchFamily="49" charset="-79"/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5784</TotalTime>
  <Words>1486</Words>
  <Application>Microsoft Office PowerPoint</Application>
  <PresentationFormat>Geniş ekran</PresentationFormat>
  <Paragraphs>584</Paragraphs>
  <Slides>71</Slides>
  <Notes>2</Notes>
  <HiddenSlides>0</HiddenSlides>
  <MMClips>0</MMClips>
  <ScaleCrop>false</ScaleCrop>
  <HeadingPairs>
    <vt:vector size="8" baseType="variant">
      <vt:variant>
        <vt:lpstr>Kullanılan Yazı Tipleri</vt:lpstr>
      </vt:variant>
      <vt:variant>
        <vt:i4>8</vt:i4>
      </vt:variant>
      <vt:variant>
        <vt:lpstr>Tema</vt:lpstr>
      </vt:variant>
      <vt:variant>
        <vt:i4>1</vt:i4>
      </vt:variant>
      <vt:variant>
        <vt:lpstr>Eklenmiş OLE Hizmet Programları</vt:lpstr>
      </vt:variant>
      <vt:variant>
        <vt:i4>1</vt:i4>
      </vt:variant>
      <vt:variant>
        <vt:lpstr>Slayt Başlıkları</vt:lpstr>
      </vt:variant>
      <vt:variant>
        <vt:i4>71</vt:i4>
      </vt:variant>
    </vt:vector>
  </HeadingPairs>
  <TitlesOfParts>
    <vt:vector size="81" baseType="lpstr">
      <vt:lpstr>-apple-system</vt:lpstr>
      <vt:lpstr>Arial</vt:lpstr>
      <vt:lpstr>Calibri</vt:lpstr>
      <vt:lpstr>Calibri Light</vt:lpstr>
      <vt:lpstr>Miriam Fixed</vt:lpstr>
      <vt:lpstr>Monotype Corsiva</vt:lpstr>
      <vt:lpstr>Times New Roman</vt:lpstr>
      <vt:lpstr>Wingdings</vt:lpstr>
      <vt:lpstr>Office Teması</vt:lpstr>
      <vt:lpstr>Acrobat Document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FİZİKİ ALTYAPI</vt:lpstr>
      <vt:lpstr>PowerPoint Sunusu</vt:lpstr>
      <vt:lpstr>PowerPoint Sunusu</vt:lpstr>
      <vt:lpstr>PowerPoint Sunusu</vt:lpstr>
      <vt:lpstr>PowerPoint Sunusu</vt:lpstr>
      <vt:lpstr>ETKİNLİKLER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Çocuk Hakları Paneli </vt:lpstr>
      <vt:lpstr>Engelsiz Hayata Dair - Ben De Varım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hp</cp:lastModifiedBy>
  <cp:revision>578</cp:revision>
  <dcterms:created xsi:type="dcterms:W3CDTF">2018-02-07T07:43:50Z</dcterms:created>
  <dcterms:modified xsi:type="dcterms:W3CDTF">2021-04-19T08:38:58Z</dcterms:modified>
</cp:coreProperties>
</file>