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52" r:id="rId2"/>
    <p:sldId id="380" r:id="rId3"/>
    <p:sldId id="395" r:id="rId4"/>
    <p:sldId id="381" r:id="rId5"/>
    <p:sldId id="390" r:id="rId6"/>
    <p:sldId id="398" r:id="rId7"/>
    <p:sldId id="399" r:id="rId8"/>
    <p:sldId id="400" r:id="rId9"/>
    <p:sldId id="401" r:id="rId10"/>
    <p:sldId id="402" r:id="rId11"/>
    <p:sldId id="403" r:id="rId12"/>
    <p:sldId id="504" r:id="rId13"/>
    <p:sldId id="404" r:id="rId14"/>
    <p:sldId id="405" r:id="rId15"/>
    <p:sldId id="518" r:id="rId16"/>
    <p:sldId id="549" r:id="rId17"/>
    <p:sldId id="540" r:id="rId18"/>
    <p:sldId id="410" r:id="rId19"/>
    <p:sldId id="534" r:id="rId20"/>
    <p:sldId id="535" r:id="rId21"/>
    <p:sldId id="544" r:id="rId22"/>
    <p:sldId id="536" r:id="rId23"/>
    <p:sldId id="537" r:id="rId24"/>
    <p:sldId id="538" r:id="rId25"/>
    <p:sldId id="533" r:id="rId26"/>
    <p:sldId id="551" r:id="rId27"/>
    <p:sldId id="553" r:id="rId28"/>
    <p:sldId id="541" r:id="rId29"/>
    <p:sldId id="542" r:id="rId30"/>
    <p:sldId id="543" r:id="rId31"/>
    <p:sldId id="545" r:id="rId32"/>
    <p:sldId id="546" r:id="rId33"/>
    <p:sldId id="547" r:id="rId34"/>
    <p:sldId id="548" r:id="rId35"/>
    <p:sldId id="566" r:id="rId36"/>
    <p:sldId id="559" r:id="rId37"/>
    <p:sldId id="528" r:id="rId38"/>
    <p:sldId id="523" r:id="rId39"/>
    <p:sldId id="477" r:id="rId40"/>
    <p:sldId id="560" r:id="rId41"/>
    <p:sldId id="561" r:id="rId42"/>
    <p:sldId id="562" r:id="rId43"/>
    <p:sldId id="563" r:id="rId44"/>
    <p:sldId id="564" r:id="rId45"/>
    <p:sldId id="415" r:id="rId46"/>
    <p:sldId id="567" r:id="rId47"/>
    <p:sldId id="555" r:id="rId48"/>
    <p:sldId id="556" r:id="rId49"/>
    <p:sldId id="557" r:id="rId50"/>
    <p:sldId id="426" r:id="rId51"/>
    <p:sldId id="427" r:id="rId52"/>
    <p:sldId id="487" r:id="rId53"/>
    <p:sldId id="508" r:id="rId54"/>
    <p:sldId id="510" r:id="rId55"/>
    <p:sldId id="550" r:id="rId56"/>
    <p:sldId id="558" r:id="rId57"/>
    <p:sldId id="554" r:id="rId58"/>
    <p:sldId id="430" r:id="rId59"/>
    <p:sldId id="394" r:id="rId60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0A15C55-8517-42AA-B614-E9B94910E393}" styleName="Orta Stil 2 - Vurgu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Orta Stil 2 - Vurgu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8D230F3-CF80-4859-8CE7-A43EE81993B5}" styleName="Açık Stil 1 - Vurgu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D7B26C5-4107-4FEC-AEDC-1716B250A1EF}" styleName="Açık Stil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Açık Stil 1 - Vurgu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083E6E3-FA7D-4D7B-A595-EF9225AFEA82}" styleName="Açık Stil 1 - Vurgu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Açık Stil 1 - Vurgu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Orta Stil 1 - Vurgu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Orta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82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dLbls>
            <c:dLbl>
              <c:idx val="1"/>
              <c:layout>
                <c:manualLayout>
                  <c:x val="-0.13778655699863868"/>
                  <c:y val="7.027692224119161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C800-4DFB-86A7-4EAEDDDAA759}"/>
                </c:ext>
              </c:extLst>
            </c:dLbl>
            <c:spPr>
              <a:noFill/>
              <a:ln>
                <a:noFill/>
              </a:ln>
              <a:effectLst/>
            </c:sp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Sayfa1!$A$2:$A$8</c:f>
              <c:strCache>
                <c:ptCount val="7"/>
                <c:pt idx="0">
                  <c:v>B.Ö.T.E.</c:v>
                </c:pt>
                <c:pt idx="1">
                  <c:v>Fen Eğit.</c:v>
                </c:pt>
                <c:pt idx="2">
                  <c:v>Mat. Eğt.</c:v>
                </c:pt>
                <c:pt idx="3">
                  <c:v>Sınıf Eğt.</c:v>
                </c:pt>
                <c:pt idx="4">
                  <c:v>PDR</c:v>
                </c:pt>
                <c:pt idx="5">
                  <c:v>Türkçe Eğt.</c:v>
                </c:pt>
                <c:pt idx="6">
                  <c:v>Sos. Bil. Eğt.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124</c:v>
                </c:pt>
                <c:pt idx="1">
                  <c:v>189</c:v>
                </c:pt>
                <c:pt idx="2">
                  <c:v>294</c:v>
                </c:pt>
                <c:pt idx="3">
                  <c:v>430</c:v>
                </c:pt>
                <c:pt idx="4">
                  <c:v>44</c:v>
                </c:pt>
                <c:pt idx="5">
                  <c:v>276</c:v>
                </c:pt>
                <c:pt idx="6">
                  <c:v>376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800-4DFB-86A7-4EAEDDDAA75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zero"/>
    <c:showDLblsOverMax val="0"/>
  </c:chart>
  <c:txPr>
    <a:bodyPr/>
    <a:lstStyle/>
    <a:p>
      <a:pPr>
        <a:defRPr sz="1400"/>
      </a:pPr>
      <a:endParaRPr lang="tr-T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056631035861686"/>
          <c:y val="7.1125719604969578E-2"/>
          <c:w val="0.86032982800247026"/>
          <c:h val="0.565059249024643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1. Sınıf</c:v>
                </c:pt>
              </c:strCache>
            </c:strRef>
          </c:tx>
          <c:invertIfNegative val="0"/>
          <c:cat>
            <c:strRef>
              <c:f>Sayfa1!$A$2:$A$8</c:f>
              <c:strCache>
                <c:ptCount val="7"/>
                <c:pt idx="0">
                  <c:v>B.Ö.T.E.</c:v>
                </c:pt>
                <c:pt idx="1">
                  <c:v>Fen Eğit.</c:v>
                </c:pt>
                <c:pt idx="2">
                  <c:v>Mat. Eğt.</c:v>
                </c:pt>
                <c:pt idx="3">
                  <c:v>Sınıf Eğt.</c:v>
                </c:pt>
                <c:pt idx="4">
                  <c:v>PDR</c:v>
                </c:pt>
                <c:pt idx="5">
                  <c:v>Türkçe Eğt.</c:v>
                </c:pt>
                <c:pt idx="6">
                  <c:v>Sos. Bil. Eğt.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0</c:v>
                </c:pt>
                <c:pt idx="1">
                  <c:v>18</c:v>
                </c:pt>
                <c:pt idx="2">
                  <c:v>67</c:v>
                </c:pt>
                <c:pt idx="3">
                  <c:v>73</c:v>
                </c:pt>
                <c:pt idx="4">
                  <c:v>44</c:v>
                </c:pt>
                <c:pt idx="5">
                  <c:v>35</c:v>
                </c:pt>
                <c:pt idx="6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0B2-41FC-BC44-C3B2C5D101BB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2. Sınıf</c:v>
                </c:pt>
              </c:strCache>
            </c:strRef>
          </c:tx>
          <c:invertIfNegative val="0"/>
          <c:cat>
            <c:strRef>
              <c:f>Sayfa1!$A$2:$A$8</c:f>
              <c:strCache>
                <c:ptCount val="7"/>
                <c:pt idx="0">
                  <c:v>B.Ö.T.E.</c:v>
                </c:pt>
                <c:pt idx="1">
                  <c:v>Fen Eğit.</c:v>
                </c:pt>
                <c:pt idx="2">
                  <c:v>Mat. Eğt.</c:v>
                </c:pt>
                <c:pt idx="3">
                  <c:v>Sınıf Eğt.</c:v>
                </c:pt>
                <c:pt idx="4">
                  <c:v>PDR</c:v>
                </c:pt>
                <c:pt idx="5">
                  <c:v>Türkçe Eğt.</c:v>
                </c:pt>
                <c:pt idx="6">
                  <c:v>Sos. Bil. Eğt.</c:v>
                </c:pt>
              </c:strCache>
            </c:strRef>
          </c:cat>
          <c:val>
            <c:numRef>
              <c:f>Sayfa1!$C$2:$C$8</c:f>
              <c:numCache>
                <c:formatCode>General</c:formatCode>
                <c:ptCount val="7"/>
                <c:pt idx="0">
                  <c:v>2</c:v>
                </c:pt>
                <c:pt idx="1">
                  <c:v>27</c:v>
                </c:pt>
                <c:pt idx="2">
                  <c:v>65</c:v>
                </c:pt>
                <c:pt idx="3">
                  <c:v>118</c:v>
                </c:pt>
                <c:pt idx="4">
                  <c:v>0</c:v>
                </c:pt>
                <c:pt idx="5">
                  <c:v>52</c:v>
                </c:pt>
                <c:pt idx="6">
                  <c:v>105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0B2-41FC-BC44-C3B2C5D101BB}"/>
            </c:ext>
          </c:extLst>
        </c:ser>
        <c:ser>
          <c:idx val="2"/>
          <c:order val="2"/>
          <c:tx>
            <c:strRef>
              <c:f>Sayfa1!$D$1</c:f>
              <c:strCache>
                <c:ptCount val="1"/>
                <c:pt idx="0">
                  <c:v>3. Sınıf</c:v>
                </c:pt>
              </c:strCache>
            </c:strRef>
          </c:tx>
          <c:invertIfNegative val="0"/>
          <c:cat>
            <c:strRef>
              <c:f>Sayfa1!$A$2:$A$8</c:f>
              <c:strCache>
                <c:ptCount val="7"/>
                <c:pt idx="0">
                  <c:v>B.Ö.T.E.</c:v>
                </c:pt>
                <c:pt idx="1">
                  <c:v>Fen Eğit.</c:v>
                </c:pt>
                <c:pt idx="2">
                  <c:v>Mat. Eğt.</c:v>
                </c:pt>
                <c:pt idx="3">
                  <c:v>Sınıf Eğt.</c:v>
                </c:pt>
                <c:pt idx="4">
                  <c:v>PDR</c:v>
                </c:pt>
                <c:pt idx="5">
                  <c:v>Türkçe Eğt.</c:v>
                </c:pt>
                <c:pt idx="6">
                  <c:v>Sos. Bil. Eğt.</c:v>
                </c:pt>
              </c:strCache>
            </c:strRef>
          </c:cat>
          <c:val>
            <c:numRef>
              <c:f>Sayfa1!$D$2:$D$8</c:f>
              <c:numCache>
                <c:formatCode>General</c:formatCode>
                <c:ptCount val="7"/>
                <c:pt idx="0">
                  <c:v>23</c:v>
                </c:pt>
                <c:pt idx="1">
                  <c:v>24</c:v>
                </c:pt>
                <c:pt idx="2">
                  <c:v>56</c:v>
                </c:pt>
                <c:pt idx="3">
                  <c:v>112</c:v>
                </c:pt>
                <c:pt idx="4">
                  <c:v>0</c:v>
                </c:pt>
                <c:pt idx="5">
                  <c:v>83</c:v>
                </c:pt>
                <c:pt idx="6">
                  <c:v>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0B2-41FC-BC44-C3B2C5D101BB}"/>
            </c:ext>
          </c:extLst>
        </c:ser>
        <c:ser>
          <c:idx val="3"/>
          <c:order val="3"/>
          <c:tx>
            <c:strRef>
              <c:f>Sayfa1!$E$1</c:f>
              <c:strCache>
                <c:ptCount val="1"/>
                <c:pt idx="0">
                  <c:v>4. Sınıf</c:v>
                </c:pt>
              </c:strCache>
            </c:strRef>
          </c:tx>
          <c:invertIfNegative val="0"/>
          <c:cat>
            <c:strRef>
              <c:f>Sayfa1!$A$2:$A$8</c:f>
              <c:strCache>
                <c:ptCount val="7"/>
                <c:pt idx="0">
                  <c:v>B.Ö.T.E.</c:v>
                </c:pt>
                <c:pt idx="1">
                  <c:v>Fen Eğit.</c:v>
                </c:pt>
                <c:pt idx="2">
                  <c:v>Mat. Eğt.</c:v>
                </c:pt>
                <c:pt idx="3">
                  <c:v>Sınıf Eğt.</c:v>
                </c:pt>
                <c:pt idx="4">
                  <c:v>PDR</c:v>
                </c:pt>
                <c:pt idx="5">
                  <c:v>Türkçe Eğt.</c:v>
                </c:pt>
                <c:pt idx="6">
                  <c:v>Sos. Bil. Eğt.</c:v>
                </c:pt>
              </c:strCache>
            </c:strRef>
          </c:cat>
          <c:val>
            <c:numRef>
              <c:f>Sayfa1!$E$2:$E$8</c:f>
              <c:numCache>
                <c:formatCode>General</c:formatCode>
                <c:ptCount val="7"/>
                <c:pt idx="0">
                  <c:v>99</c:v>
                </c:pt>
                <c:pt idx="1">
                  <c:v>120</c:v>
                </c:pt>
                <c:pt idx="2">
                  <c:v>106</c:v>
                </c:pt>
                <c:pt idx="3">
                  <c:v>127</c:v>
                </c:pt>
                <c:pt idx="4">
                  <c:v>0</c:v>
                </c:pt>
                <c:pt idx="5">
                  <c:v>106</c:v>
                </c:pt>
                <c:pt idx="6">
                  <c:v>117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0B2-41FC-BC44-C3B2C5D101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4996608"/>
        <c:axId val="48700160"/>
      </c:barChart>
      <c:catAx>
        <c:axId val="449966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48700160"/>
        <c:crosses val="autoZero"/>
        <c:auto val="1"/>
        <c:lblAlgn val="ctr"/>
        <c:lblOffset val="100"/>
        <c:noMultiLvlLbl val="0"/>
      </c:catAx>
      <c:valAx>
        <c:axId val="487001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4996608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2000" baseline="0"/>
            </a:pPr>
            <a:endParaRPr lang="tr-TR"/>
          </a:p>
        </c:txPr>
      </c:dTable>
    </c:plotArea>
    <c:plotVisOnly val="1"/>
    <c:dispBlanksAs val="gap"/>
    <c:showDLblsOverMax val="0"/>
  </c:chart>
  <c:txPr>
    <a:bodyPr/>
    <a:lstStyle/>
    <a:p>
      <a:pPr>
        <a:defRPr sz="1200"/>
      </a:pPr>
      <a:endParaRPr lang="tr-T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202160691424783"/>
          <c:y val="5.2595179156553255E-2"/>
          <c:w val="0.8986876139833927"/>
          <c:h val="0.7884126632948205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invertIfNegative val="0"/>
          <c:cat>
            <c:strRef>
              <c:f>Sayfa1!$A$2:$A$6</c:f>
              <c:strCache>
                <c:ptCount val="5"/>
                <c:pt idx="0">
                  <c:v>Prof. Dr.</c:v>
                </c:pt>
                <c:pt idx="1">
                  <c:v>Doç. Dr.</c:v>
                </c:pt>
                <c:pt idx="2">
                  <c:v>Dr. Öğr. Üyesi</c:v>
                </c:pt>
                <c:pt idx="3">
                  <c:v>Öğr. Gör.</c:v>
                </c:pt>
                <c:pt idx="4">
                  <c:v>Arş. Gör. </c:v>
                </c:pt>
              </c:strCache>
            </c:strRef>
          </c:cat>
          <c:val>
            <c:numRef>
              <c:f>Sayfa1!$B$2:$B$6</c:f>
              <c:numCache>
                <c:formatCode>General</c:formatCode>
                <c:ptCount val="5"/>
                <c:pt idx="0">
                  <c:v>3</c:v>
                </c:pt>
                <c:pt idx="1">
                  <c:v>9</c:v>
                </c:pt>
                <c:pt idx="2">
                  <c:v>30</c:v>
                </c:pt>
                <c:pt idx="3">
                  <c:v>14</c:v>
                </c:pt>
                <c:pt idx="4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93F-4AE9-9568-906E665915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3346432"/>
        <c:axId val="84183296"/>
      </c:barChart>
      <c:catAx>
        <c:axId val="4334643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84183296"/>
        <c:crosses val="autoZero"/>
        <c:auto val="1"/>
        <c:lblAlgn val="ctr"/>
        <c:lblOffset val="100"/>
        <c:noMultiLvlLbl val="0"/>
      </c:catAx>
      <c:valAx>
        <c:axId val="841832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33464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tr-T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Arş. Gör. 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cat>
            <c:strRef>
              <c:f>Sayfa1!$A$2:$A$4</c:f>
              <c:strCache>
                <c:ptCount val="3"/>
                <c:pt idx="0">
                  <c:v>33A</c:v>
                </c:pt>
                <c:pt idx="1">
                  <c:v>50d</c:v>
                </c:pt>
                <c:pt idx="2">
                  <c:v>Dr. Arş. Gör. </c:v>
                </c:pt>
              </c:strCache>
            </c:strRef>
          </c:cat>
          <c:val>
            <c:numRef>
              <c:f>Sayfa1!$B$2:$B$4</c:f>
              <c:numCache>
                <c:formatCode>General</c:formatCode>
                <c:ptCount val="3"/>
                <c:pt idx="0">
                  <c:v>10</c:v>
                </c:pt>
                <c:pt idx="1">
                  <c:v>3</c:v>
                </c:pt>
                <c:pt idx="2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CDA-425B-A072-F061AE55E3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8261632"/>
        <c:axId val="84185600"/>
      </c:barChart>
      <c:catAx>
        <c:axId val="4826163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84185600"/>
        <c:crosses val="autoZero"/>
        <c:auto val="1"/>
        <c:lblAlgn val="ctr"/>
        <c:lblOffset val="100"/>
        <c:noMultiLvlLbl val="0"/>
      </c:catAx>
      <c:valAx>
        <c:axId val="841856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82616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400"/>
      </a:pPr>
      <a:endParaRPr lang="tr-TR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9.emf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jpe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397694"/>
            <a:ext cx="1219199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6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EĞİTİM FAKÜLTESİ</a:t>
            </a:r>
            <a:endParaRPr kumimoji="0" lang="tr-TR" sz="6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2197337" y="5854284"/>
            <a:ext cx="7797327" cy="5305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“Öğrenci Dostu </a:t>
            </a:r>
            <a:r>
              <a:rPr kumimoji="0" lang="tr-TR" sz="2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Fakülte, Öğrenci Merkezli Eğitim”</a:t>
            </a:r>
            <a:endParaRPr kumimoji="0" lang="tr-TR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05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3015316" y="505955"/>
            <a:ext cx="28969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4000" b="1" dirty="0" smtClean="0"/>
              <a:t>ÖĞRENCİLER</a:t>
            </a:r>
            <a:endParaRPr lang="tr-TR" sz="4000" b="1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22C46865-C1D9-4475-9C6B-47E1B23DD8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694" y="3846899"/>
            <a:ext cx="6768752" cy="2238375"/>
          </a:xfrm>
          <a:prstGeom prst="rect">
            <a:avLst/>
          </a:prstGeom>
        </p:spPr>
      </p:pic>
      <p:sp>
        <p:nvSpPr>
          <p:cNvPr id="2" name="Metin kutusu 1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5019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ÖĞRENCİ SAYISI (Yıllara Göre Değişim)</a:t>
            </a:r>
            <a:endParaRPr lang="tr-TR" sz="2400" b="1" dirty="0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5667889"/>
              </p:ext>
            </p:extLst>
          </p:nvPr>
        </p:nvGraphicFramePr>
        <p:xfrm>
          <a:off x="519881" y="1059541"/>
          <a:ext cx="10986318" cy="4923501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3639562">
                  <a:extLst>
                    <a:ext uri="{9D8B030D-6E8A-4147-A177-3AD203B41FA5}">
                      <a16:colId xmlns:a16="http://schemas.microsoft.com/office/drawing/2014/main" val="1372459792"/>
                    </a:ext>
                  </a:extLst>
                </a:gridCol>
                <a:gridCol w="555817">
                  <a:extLst>
                    <a:ext uri="{9D8B030D-6E8A-4147-A177-3AD203B41FA5}">
                      <a16:colId xmlns:a16="http://schemas.microsoft.com/office/drawing/2014/main" val="1925248393"/>
                    </a:ext>
                  </a:extLst>
                </a:gridCol>
                <a:gridCol w="555817">
                  <a:extLst>
                    <a:ext uri="{9D8B030D-6E8A-4147-A177-3AD203B41FA5}">
                      <a16:colId xmlns:a16="http://schemas.microsoft.com/office/drawing/2014/main" val="4273080126"/>
                    </a:ext>
                  </a:extLst>
                </a:gridCol>
                <a:gridCol w="555817">
                  <a:extLst>
                    <a:ext uri="{9D8B030D-6E8A-4147-A177-3AD203B41FA5}">
                      <a16:colId xmlns:a16="http://schemas.microsoft.com/office/drawing/2014/main" val="555933157"/>
                    </a:ext>
                  </a:extLst>
                </a:gridCol>
                <a:gridCol w="555817">
                  <a:extLst>
                    <a:ext uri="{9D8B030D-6E8A-4147-A177-3AD203B41FA5}">
                      <a16:colId xmlns:a16="http://schemas.microsoft.com/office/drawing/2014/main" val="56273373"/>
                    </a:ext>
                  </a:extLst>
                </a:gridCol>
                <a:gridCol w="555817">
                  <a:extLst>
                    <a:ext uri="{9D8B030D-6E8A-4147-A177-3AD203B41FA5}">
                      <a16:colId xmlns:a16="http://schemas.microsoft.com/office/drawing/2014/main" val="2954528890"/>
                    </a:ext>
                  </a:extLst>
                </a:gridCol>
                <a:gridCol w="555817">
                  <a:extLst>
                    <a:ext uri="{9D8B030D-6E8A-4147-A177-3AD203B41FA5}">
                      <a16:colId xmlns:a16="http://schemas.microsoft.com/office/drawing/2014/main" val="855340957"/>
                    </a:ext>
                  </a:extLst>
                </a:gridCol>
                <a:gridCol w="555817">
                  <a:extLst>
                    <a:ext uri="{9D8B030D-6E8A-4147-A177-3AD203B41FA5}">
                      <a16:colId xmlns:a16="http://schemas.microsoft.com/office/drawing/2014/main" val="252026863"/>
                    </a:ext>
                  </a:extLst>
                </a:gridCol>
                <a:gridCol w="555817">
                  <a:extLst>
                    <a:ext uri="{9D8B030D-6E8A-4147-A177-3AD203B41FA5}">
                      <a16:colId xmlns:a16="http://schemas.microsoft.com/office/drawing/2014/main" val="726026561"/>
                    </a:ext>
                  </a:extLst>
                </a:gridCol>
                <a:gridCol w="578204">
                  <a:extLst>
                    <a:ext uri="{9D8B030D-6E8A-4147-A177-3AD203B41FA5}">
                      <a16:colId xmlns:a16="http://schemas.microsoft.com/office/drawing/2014/main" val="919522411"/>
                    </a:ext>
                  </a:extLst>
                </a:gridCol>
                <a:gridCol w="543162">
                  <a:extLst>
                    <a:ext uri="{9D8B030D-6E8A-4147-A177-3AD203B41FA5}">
                      <a16:colId xmlns:a16="http://schemas.microsoft.com/office/drawing/2014/main" val="1614817548"/>
                    </a:ext>
                  </a:extLst>
                </a:gridCol>
                <a:gridCol w="556741">
                  <a:extLst>
                    <a:ext uri="{9D8B030D-6E8A-4147-A177-3AD203B41FA5}">
                      <a16:colId xmlns:a16="http://schemas.microsoft.com/office/drawing/2014/main" val="1952887840"/>
                    </a:ext>
                  </a:extLst>
                </a:gridCol>
                <a:gridCol w="570319">
                  <a:extLst>
                    <a:ext uri="{9D8B030D-6E8A-4147-A177-3AD203B41FA5}">
                      <a16:colId xmlns:a16="http://schemas.microsoft.com/office/drawing/2014/main" val="3054999734"/>
                    </a:ext>
                  </a:extLst>
                </a:gridCol>
                <a:gridCol w="65179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4253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2008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2009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2010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2011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2012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2013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2014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2018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2019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0940380"/>
                  </a:ext>
                </a:extLst>
              </a:tr>
              <a:tr h="7358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Türkçe ve Sosyal Bilimler  </a:t>
                      </a: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Eğitimi </a:t>
                      </a:r>
                      <a:r>
                        <a:rPr lang="tr-TR" sz="1200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Bölümü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183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248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345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436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529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660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657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651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651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641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686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652</a:t>
                      </a: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1757176903"/>
                  </a:ext>
                </a:extLst>
              </a:tr>
              <a:tr h="58202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Matematik ve </a:t>
                      </a: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Fen Bilimleri  </a:t>
                      </a: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Eğitimi Bölümü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503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482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547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646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785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703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665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625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59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599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546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559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899041460"/>
                  </a:ext>
                </a:extLst>
              </a:tr>
              <a:tr h="4826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Temel </a:t>
                      </a: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Eğitim </a:t>
                      </a:r>
                      <a:r>
                        <a:rPr lang="tr-TR" sz="1200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Bölümü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831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817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625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649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724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648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581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426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446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454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458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461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430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3190198588"/>
                  </a:ext>
                </a:extLst>
              </a:tr>
              <a:tr h="5615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Eğitim Bilimleri Bölümü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44</a:t>
                      </a: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412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BÖTE</a:t>
                      </a:r>
                      <a:r>
                        <a:rPr lang="tr-TR" sz="1200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Bölümü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72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122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174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258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296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273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286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215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165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124</a:t>
                      </a: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2370704277"/>
                  </a:ext>
                </a:extLst>
              </a:tr>
              <a:tr h="4826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Fakülte Lisans </a:t>
                      </a:r>
                      <a:r>
                        <a:rPr lang="tr-TR" sz="1200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Toplamı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1517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1506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1491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1762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2119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2113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2164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2004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2029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1970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1860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1871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1733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343763111"/>
                  </a:ext>
                </a:extLst>
              </a:tr>
              <a:tr h="61666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Pedagojik </a:t>
                      </a:r>
                      <a:r>
                        <a:rPr lang="tr-TR" sz="1200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Formasyon </a:t>
                      </a: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Toplamı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199</a:t>
                      </a: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1926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650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656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765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710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1016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3368832876"/>
                  </a:ext>
                </a:extLst>
              </a:tr>
              <a:tr h="4826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FAKÜLTE TOPLAMI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1517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1506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1491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1762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2119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2113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2363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3930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2679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2626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2625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2581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2749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3550982815"/>
                  </a:ext>
                </a:extLst>
              </a:tr>
            </a:tbl>
          </a:graphicData>
        </a:graphic>
      </p:graphicFrame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79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7196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ÖĞRENCİ SAYISI (Programlara Göre)</a:t>
            </a:r>
            <a:endParaRPr lang="tr-TR" sz="2400" b="1" dirty="0"/>
          </a:p>
        </p:txBody>
      </p:sp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732366"/>
              </p:ext>
            </p:extLst>
          </p:nvPr>
        </p:nvGraphicFramePr>
        <p:xfrm>
          <a:off x="2360140" y="4872265"/>
          <a:ext cx="9583612" cy="771804"/>
        </p:xfrm>
        <a:graphic>
          <a:graphicData uri="http://schemas.openxmlformats.org/drawingml/2006/table">
            <a:tbl>
              <a:tblPr firstRow="1">
                <a:tableStyleId>{9DCAF9ED-07DC-4A11-8D7F-57B35C25682E}</a:tableStyleId>
              </a:tblPr>
              <a:tblGrid>
                <a:gridCol w="1064845">
                  <a:extLst>
                    <a:ext uri="{9D8B030D-6E8A-4147-A177-3AD203B41FA5}">
                      <a16:colId xmlns:a16="http://schemas.microsoft.com/office/drawing/2014/main" val="2332399103"/>
                    </a:ext>
                  </a:extLst>
                </a:gridCol>
                <a:gridCol w="1064845">
                  <a:extLst>
                    <a:ext uri="{9D8B030D-6E8A-4147-A177-3AD203B41FA5}">
                      <a16:colId xmlns:a16="http://schemas.microsoft.com/office/drawing/2014/main" val="2015476739"/>
                    </a:ext>
                  </a:extLst>
                </a:gridCol>
                <a:gridCol w="1064845">
                  <a:extLst>
                    <a:ext uri="{9D8B030D-6E8A-4147-A177-3AD203B41FA5}">
                      <a16:colId xmlns:a16="http://schemas.microsoft.com/office/drawing/2014/main" val="2918924676"/>
                    </a:ext>
                  </a:extLst>
                </a:gridCol>
                <a:gridCol w="1064845">
                  <a:extLst>
                    <a:ext uri="{9D8B030D-6E8A-4147-A177-3AD203B41FA5}">
                      <a16:colId xmlns:a16="http://schemas.microsoft.com/office/drawing/2014/main" val="1979179003"/>
                    </a:ext>
                  </a:extLst>
                </a:gridCol>
                <a:gridCol w="10648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64845">
                  <a:extLst>
                    <a:ext uri="{9D8B030D-6E8A-4147-A177-3AD203B41FA5}">
                      <a16:colId xmlns:a16="http://schemas.microsoft.com/office/drawing/2014/main" val="2648784692"/>
                    </a:ext>
                  </a:extLst>
                </a:gridCol>
                <a:gridCol w="799288">
                  <a:extLst>
                    <a:ext uri="{9D8B030D-6E8A-4147-A177-3AD203B41FA5}">
                      <a16:colId xmlns:a16="http://schemas.microsoft.com/office/drawing/2014/main" val="210751998"/>
                    </a:ext>
                  </a:extLst>
                </a:gridCol>
                <a:gridCol w="1277817">
                  <a:extLst>
                    <a:ext uri="{9D8B030D-6E8A-4147-A177-3AD203B41FA5}">
                      <a16:colId xmlns:a16="http://schemas.microsoft.com/office/drawing/2014/main" val="3482969143"/>
                    </a:ext>
                  </a:extLst>
                </a:gridCol>
                <a:gridCol w="1117437">
                  <a:extLst>
                    <a:ext uri="{9D8B030D-6E8A-4147-A177-3AD203B41FA5}">
                      <a16:colId xmlns:a16="http://schemas.microsoft.com/office/drawing/2014/main" val="129239652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>
                          <a:effectLst/>
                        </a:rPr>
                        <a:t>BÖTE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>
                          <a:effectLst/>
                        </a:rPr>
                        <a:t>Fen </a:t>
                      </a:r>
                      <a:r>
                        <a:rPr lang="tr-TR" sz="1600" u="none" strike="noStrike" dirty="0" err="1">
                          <a:effectLst/>
                        </a:rPr>
                        <a:t>Eğt</a:t>
                      </a:r>
                      <a:r>
                        <a:rPr lang="tr-TR" sz="1600" u="none" strike="noStrike" dirty="0">
                          <a:effectLst/>
                        </a:rPr>
                        <a:t>.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>
                          <a:effectLst/>
                        </a:rPr>
                        <a:t>Mat. </a:t>
                      </a:r>
                      <a:r>
                        <a:rPr lang="tr-TR" sz="1600" u="none" strike="noStrike" dirty="0" err="1">
                          <a:effectLst/>
                        </a:rPr>
                        <a:t>Eğt</a:t>
                      </a:r>
                      <a:r>
                        <a:rPr lang="tr-TR" sz="1600" u="none" strike="noStrike" dirty="0">
                          <a:effectLst/>
                        </a:rPr>
                        <a:t>.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>
                          <a:effectLst/>
                        </a:rPr>
                        <a:t>Sınıf </a:t>
                      </a:r>
                      <a:r>
                        <a:rPr lang="tr-TR" sz="1600" u="none" strike="noStrike" dirty="0" err="1">
                          <a:effectLst/>
                        </a:rPr>
                        <a:t>Eğt</a:t>
                      </a:r>
                      <a:r>
                        <a:rPr lang="tr-TR" sz="1600" u="none" strike="noStrike" dirty="0">
                          <a:effectLst/>
                        </a:rPr>
                        <a:t>.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kern="1200" dirty="0" smtClean="0">
                          <a:effectLst/>
                        </a:rPr>
                        <a:t>PDR</a:t>
                      </a:r>
                      <a:endParaRPr lang="tr-TR" sz="1600" u="none" strike="noStrike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>
                          <a:effectLst/>
                        </a:rPr>
                        <a:t>Sos. Bil.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>
                          <a:effectLst/>
                        </a:rPr>
                        <a:t>Türkçe </a:t>
                      </a:r>
                      <a:r>
                        <a:rPr lang="tr-TR" sz="1600" u="none" strike="noStrike" dirty="0" err="1">
                          <a:effectLst/>
                        </a:rPr>
                        <a:t>Eğt</a:t>
                      </a:r>
                      <a:r>
                        <a:rPr lang="tr-TR" sz="1600" u="none" strike="noStrike" dirty="0">
                          <a:effectLst/>
                        </a:rPr>
                        <a:t>.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>
                          <a:effectLst/>
                        </a:rPr>
                        <a:t>Pedagojik Formasyon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>
                          <a:effectLst/>
                        </a:rPr>
                        <a:t>Toplam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0779525"/>
                  </a:ext>
                </a:extLst>
              </a:tr>
              <a:tr h="274599"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 smtClean="0">
                          <a:effectLst/>
                        </a:rPr>
                        <a:t>124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kern="1200" dirty="0" smtClean="0">
                          <a:effectLst/>
                        </a:rPr>
                        <a:t>189</a:t>
                      </a:r>
                      <a:endParaRPr lang="tr-TR" sz="1600" u="none" strike="noStrike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 smtClean="0">
                          <a:effectLst/>
                        </a:rPr>
                        <a:t>294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 smtClean="0">
                          <a:effectLst/>
                        </a:rPr>
                        <a:t>430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kern="1200" dirty="0" smtClean="0">
                          <a:effectLst/>
                        </a:rPr>
                        <a:t>44</a:t>
                      </a:r>
                      <a:endParaRPr lang="tr-TR" sz="1600" b="0" i="0" u="none" strike="noStrike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 smtClean="0">
                          <a:effectLst/>
                        </a:rPr>
                        <a:t>376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 smtClean="0">
                          <a:effectLst/>
                        </a:rPr>
                        <a:t>276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 smtClean="0">
                          <a:effectLst/>
                        </a:rPr>
                        <a:t>1016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 smtClean="0">
                          <a:effectLst/>
                        </a:rPr>
                        <a:t>2749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04809694"/>
                  </a:ext>
                </a:extLst>
              </a:tr>
            </a:tbl>
          </a:graphicData>
        </a:graphic>
      </p:graphicFrame>
      <p:graphicFrame>
        <p:nvGraphicFramePr>
          <p:cNvPr id="2" name="Grafik 1"/>
          <p:cNvGraphicFramePr/>
          <p:nvPr>
            <p:extLst>
              <p:ext uri="{D42A27DB-BD31-4B8C-83A1-F6EECF244321}">
                <p14:modId xmlns:p14="http://schemas.microsoft.com/office/powerpoint/2010/main" val="3240975314"/>
              </p:ext>
            </p:extLst>
          </p:nvPr>
        </p:nvGraphicFramePr>
        <p:xfrm>
          <a:off x="2525485" y="1059541"/>
          <a:ext cx="6429829" cy="3828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951892" y="597876"/>
            <a:ext cx="48727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 smtClean="0"/>
              <a:t>ÖĞRENCİ SAYISI (Sınıflara Göre)</a:t>
            </a:r>
            <a:endParaRPr lang="tr-TR" sz="2800" b="1" dirty="0"/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738740868"/>
              </p:ext>
            </p:extLst>
          </p:nvPr>
        </p:nvGraphicFramePr>
        <p:xfrm>
          <a:off x="1049103" y="977405"/>
          <a:ext cx="9437922" cy="5057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6389833"/>
              </p:ext>
            </p:extLst>
          </p:nvPr>
        </p:nvGraphicFramePr>
        <p:xfrm>
          <a:off x="10123657" y="3953693"/>
          <a:ext cx="1541474" cy="21336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541474">
                  <a:extLst>
                    <a:ext uri="{9D8B030D-6E8A-4147-A177-3AD203B41FA5}">
                      <a16:colId xmlns:a16="http://schemas.microsoft.com/office/drawing/2014/main" val="3450105234"/>
                    </a:ext>
                  </a:extLst>
                </a:gridCol>
              </a:tblGrid>
              <a:tr h="618779">
                <a:tc>
                  <a:txBody>
                    <a:bodyPr/>
                    <a:lstStyle/>
                    <a:p>
                      <a:pPr algn="ctr"/>
                      <a:r>
                        <a:rPr lang="tr-TR" sz="3000" dirty="0" smtClean="0"/>
                        <a:t>Toplam</a:t>
                      </a:r>
                    </a:p>
                    <a:p>
                      <a:endParaRPr lang="tr-TR" sz="8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0576208"/>
                  </a:ext>
                </a:extLst>
              </a:tr>
              <a:tr h="365642">
                <a:tc>
                  <a:txBody>
                    <a:bodyPr/>
                    <a:lstStyle/>
                    <a:p>
                      <a:r>
                        <a:rPr lang="tr-TR" sz="1800" b="1" dirty="0" smtClean="0"/>
                        <a:t>302</a:t>
                      </a:r>
                      <a:endParaRPr lang="tr-TR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9592666"/>
                  </a:ext>
                </a:extLst>
              </a:tr>
              <a:tr h="365642">
                <a:tc>
                  <a:txBody>
                    <a:bodyPr/>
                    <a:lstStyle/>
                    <a:p>
                      <a:r>
                        <a:rPr lang="tr-TR" sz="1800" b="1" dirty="0" smtClean="0"/>
                        <a:t>369</a:t>
                      </a:r>
                      <a:endParaRPr lang="tr-TR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101106"/>
                  </a:ext>
                </a:extLst>
              </a:tr>
              <a:tr h="365642">
                <a:tc>
                  <a:txBody>
                    <a:bodyPr/>
                    <a:lstStyle/>
                    <a:p>
                      <a:r>
                        <a:rPr lang="tr-TR" sz="1800" b="1" dirty="0" smtClean="0"/>
                        <a:t>387</a:t>
                      </a:r>
                      <a:endParaRPr lang="tr-TR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6412418"/>
                  </a:ext>
                </a:extLst>
              </a:tr>
              <a:tr h="365642">
                <a:tc>
                  <a:txBody>
                    <a:bodyPr/>
                    <a:lstStyle/>
                    <a:p>
                      <a:r>
                        <a:rPr lang="tr-TR" sz="1800" b="1" dirty="0" smtClean="0"/>
                        <a:t>675</a:t>
                      </a:r>
                      <a:endParaRPr lang="tr-TR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6136333"/>
                  </a:ext>
                </a:extLst>
              </a:tr>
            </a:tbl>
          </a:graphicData>
        </a:graphic>
      </p:graphicFrame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2004588" y="505279"/>
            <a:ext cx="48411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4000" b="1" dirty="0" smtClean="0"/>
              <a:t>AKADEMİK PERSONEL</a:t>
            </a:r>
            <a:endParaRPr lang="tr-TR" sz="4000" b="1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8B9ED2C4-9F09-4F0D-ADF4-E728F2B7F9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8626" y="1059541"/>
            <a:ext cx="3930836" cy="4888225"/>
          </a:xfrm>
          <a:prstGeom prst="rect">
            <a:avLst/>
          </a:prstGeom>
        </p:spPr>
      </p:pic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92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5113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2019 AKADEMİK PERSONEL SAYISI</a:t>
            </a:r>
            <a:endParaRPr lang="tr-TR" sz="2400" b="1" dirty="0"/>
          </a:p>
        </p:txBody>
      </p:sp>
      <p:graphicFrame>
        <p:nvGraphicFramePr>
          <p:cNvPr id="6" name="Grafik 5"/>
          <p:cNvGraphicFramePr/>
          <p:nvPr>
            <p:extLst>
              <p:ext uri="{D42A27DB-BD31-4B8C-83A1-F6EECF244321}">
                <p14:modId xmlns:p14="http://schemas.microsoft.com/office/powerpoint/2010/main" val="544353832"/>
              </p:ext>
            </p:extLst>
          </p:nvPr>
        </p:nvGraphicFramePr>
        <p:xfrm>
          <a:off x="7654471" y="1059542"/>
          <a:ext cx="4537529" cy="23150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4 Metin kutusu"/>
          <p:cNvSpPr txBox="1"/>
          <p:nvPr/>
        </p:nvSpPr>
        <p:spPr>
          <a:xfrm>
            <a:off x="828338" y="1288141"/>
            <a:ext cx="6711833" cy="461664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tr-TR" sz="2400" u="sng" dirty="0" smtClean="0"/>
              <a:t>Öğretim Elamanları</a:t>
            </a:r>
            <a:r>
              <a:rPr lang="tr-TR" sz="2400" dirty="0" smtClean="0"/>
              <a:t>         </a:t>
            </a:r>
            <a:r>
              <a:rPr lang="tr-TR" sz="2400" u="sng" dirty="0" smtClean="0"/>
              <a:t>Sayı</a:t>
            </a:r>
          </a:p>
          <a:p>
            <a:r>
              <a:rPr lang="tr-TR" sz="2500" dirty="0" smtClean="0"/>
              <a:t> </a:t>
            </a:r>
            <a:r>
              <a:rPr lang="tr-TR" sz="3000" dirty="0" smtClean="0"/>
              <a:t>Prof. Dr</a:t>
            </a:r>
            <a:r>
              <a:rPr lang="tr-TR" sz="3000" dirty="0"/>
              <a:t>.</a:t>
            </a:r>
            <a:r>
              <a:rPr lang="tr-TR" sz="3000" dirty="0" smtClean="0"/>
              <a:t>	               4 </a:t>
            </a:r>
          </a:p>
          <a:p>
            <a:r>
              <a:rPr lang="tr-TR" sz="3000" dirty="0" smtClean="0"/>
              <a:t>Doç. Dr.                      7 </a:t>
            </a:r>
          </a:p>
          <a:p>
            <a:r>
              <a:rPr lang="tr-TR" sz="3000" dirty="0" smtClean="0"/>
              <a:t>Dr. </a:t>
            </a:r>
            <a:r>
              <a:rPr lang="tr-TR" sz="3000" dirty="0" err="1" smtClean="0"/>
              <a:t>Öğr</a:t>
            </a:r>
            <a:r>
              <a:rPr lang="tr-TR" sz="3000" dirty="0" smtClean="0"/>
              <a:t>. </a:t>
            </a:r>
            <a:r>
              <a:rPr lang="tr-TR" sz="3000" dirty="0" err="1" smtClean="0"/>
              <a:t>Üy</a:t>
            </a:r>
            <a:r>
              <a:rPr lang="tr-TR" sz="3000" dirty="0" smtClean="0"/>
              <a:t>.              33 </a:t>
            </a:r>
          </a:p>
          <a:p>
            <a:r>
              <a:rPr lang="tr-TR" sz="3000" dirty="0" smtClean="0"/>
              <a:t>Dr. </a:t>
            </a:r>
            <a:r>
              <a:rPr lang="tr-TR" sz="3000" dirty="0" err="1" smtClean="0"/>
              <a:t>Öğr</a:t>
            </a:r>
            <a:r>
              <a:rPr lang="tr-TR" sz="3000" dirty="0" smtClean="0"/>
              <a:t>. </a:t>
            </a:r>
            <a:r>
              <a:rPr lang="tr-TR" sz="3000" dirty="0" err="1" smtClean="0"/>
              <a:t>Görv</a:t>
            </a:r>
            <a:r>
              <a:rPr lang="tr-TR" sz="3000" dirty="0" smtClean="0"/>
              <a:t>.            4 </a:t>
            </a:r>
          </a:p>
          <a:p>
            <a:r>
              <a:rPr lang="tr-TR" sz="3000" dirty="0" err="1" smtClean="0"/>
              <a:t>Öğr</a:t>
            </a:r>
            <a:r>
              <a:rPr lang="tr-TR" sz="3000" dirty="0" smtClean="0"/>
              <a:t>. </a:t>
            </a:r>
            <a:r>
              <a:rPr lang="tr-TR" sz="3000" dirty="0" err="1" smtClean="0"/>
              <a:t>Görv</a:t>
            </a:r>
            <a:r>
              <a:rPr lang="tr-TR" sz="3000" dirty="0"/>
              <a:t>.</a:t>
            </a:r>
            <a:r>
              <a:rPr lang="tr-TR" sz="3000" dirty="0" smtClean="0"/>
              <a:t>                10 </a:t>
            </a:r>
          </a:p>
          <a:p>
            <a:r>
              <a:rPr lang="tr-TR" sz="3000" dirty="0" smtClean="0"/>
              <a:t>Dr. </a:t>
            </a:r>
            <a:r>
              <a:rPr lang="tr-TR" sz="3000" dirty="0" err="1" smtClean="0"/>
              <a:t>Araş</a:t>
            </a:r>
            <a:r>
              <a:rPr lang="tr-TR" sz="3000" dirty="0" smtClean="0"/>
              <a:t>. </a:t>
            </a:r>
            <a:r>
              <a:rPr lang="tr-TR" sz="3000" dirty="0" err="1" smtClean="0"/>
              <a:t>Görv</a:t>
            </a:r>
            <a:r>
              <a:rPr lang="tr-TR" sz="3000" dirty="0" smtClean="0"/>
              <a:t>.           8 </a:t>
            </a:r>
          </a:p>
          <a:p>
            <a:r>
              <a:rPr lang="tr-TR" sz="3000" dirty="0" err="1" smtClean="0"/>
              <a:t>Araş</a:t>
            </a:r>
            <a:r>
              <a:rPr lang="tr-TR" sz="3000" dirty="0" smtClean="0"/>
              <a:t>. </a:t>
            </a:r>
            <a:r>
              <a:rPr lang="tr-TR" sz="3000" dirty="0" err="1" smtClean="0"/>
              <a:t>Görv</a:t>
            </a:r>
            <a:r>
              <a:rPr lang="tr-TR" sz="3000" dirty="0" smtClean="0"/>
              <a:t>. (33a)    10</a:t>
            </a:r>
          </a:p>
          <a:p>
            <a:r>
              <a:rPr lang="tr-TR" sz="3000" dirty="0" err="1" smtClean="0"/>
              <a:t>Araş</a:t>
            </a:r>
            <a:r>
              <a:rPr lang="tr-TR" sz="3000" dirty="0"/>
              <a:t>. </a:t>
            </a:r>
            <a:r>
              <a:rPr lang="tr-TR" sz="3000" dirty="0" err="1"/>
              <a:t>Görv</a:t>
            </a:r>
            <a:r>
              <a:rPr lang="tr-TR" sz="3000" dirty="0" smtClean="0"/>
              <a:t>. (50/d)    5  </a:t>
            </a:r>
          </a:p>
          <a:p>
            <a:r>
              <a:rPr lang="tr-TR" sz="3000" b="1" dirty="0" smtClean="0">
                <a:solidFill>
                  <a:srgbClr val="FF0000"/>
                </a:solidFill>
              </a:rPr>
              <a:t>Toplam:                    81</a:t>
            </a:r>
            <a:endParaRPr lang="tr-TR" sz="3000" b="1" dirty="0">
              <a:solidFill>
                <a:srgbClr val="FF0000"/>
              </a:solidFill>
            </a:endParaRPr>
          </a:p>
        </p:txBody>
      </p:sp>
      <p:sp>
        <p:nvSpPr>
          <p:cNvPr id="7" name="Metin kutusu 6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9" name="Grafik 8"/>
          <p:cNvGraphicFramePr/>
          <p:nvPr>
            <p:extLst>
              <p:ext uri="{D42A27DB-BD31-4B8C-83A1-F6EECF244321}">
                <p14:modId xmlns:p14="http://schemas.microsoft.com/office/powerpoint/2010/main" val="808155135"/>
              </p:ext>
            </p:extLst>
          </p:nvPr>
        </p:nvGraphicFramePr>
        <p:xfrm>
          <a:off x="7844971" y="3957544"/>
          <a:ext cx="4423229" cy="22811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45425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168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KOMİSYONLAR</a:t>
            </a:r>
            <a:endParaRPr lang="tr-TR" sz="2400" b="1" dirty="0"/>
          </a:p>
        </p:txBody>
      </p:sp>
      <p:cxnSp>
        <p:nvCxnSpPr>
          <p:cNvPr id="4" name="Dirsek Bağlayıcısı 3"/>
          <p:cNvCxnSpPr/>
          <p:nvPr/>
        </p:nvCxnSpPr>
        <p:spPr>
          <a:xfrm>
            <a:off x="5080576" y="1118205"/>
            <a:ext cx="890806" cy="419610"/>
          </a:xfrm>
          <a:prstGeom prst="bentConnector3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etin kutusu 5"/>
          <p:cNvSpPr txBox="1"/>
          <p:nvPr/>
        </p:nvSpPr>
        <p:spPr>
          <a:xfrm>
            <a:off x="0" y="1121685"/>
            <a:ext cx="45369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Dr. </a:t>
            </a:r>
            <a:r>
              <a:rPr lang="tr-TR" sz="2400" b="1" dirty="0" err="1" smtClean="0"/>
              <a:t>Öğr</a:t>
            </a:r>
            <a:r>
              <a:rPr lang="tr-TR" sz="2400" b="1" dirty="0" smtClean="0"/>
              <a:t>. Üyesi Ali ÇETİN (</a:t>
            </a:r>
            <a:r>
              <a:rPr lang="tr-TR" sz="2400" b="1" dirty="0" err="1" smtClean="0"/>
              <a:t>Dkn</a:t>
            </a:r>
            <a:r>
              <a:rPr lang="tr-TR" sz="2400" b="1" dirty="0" smtClean="0"/>
              <a:t>. Yrd.)</a:t>
            </a:r>
          </a:p>
        </p:txBody>
      </p:sp>
      <p:sp>
        <p:nvSpPr>
          <p:cNvPr id="7" name="Metin kutusu 6"/>
          <p:cNvSpPr txBox="1"/>
          <p:nvPr/>
        </p:nvSpPr>
        <p:spPr>
          <a:xfrm>
            <a:off x="5971382" y="1078596"/>
            <a:ext cx="5060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Doç. Dr. Cevdet EPÇAÇAN (</a:t>
            </a:r>
            <a:r>
              <a:rPr lang="tr-TR" sz="2400" b="1" dirty="0" err="1" smtClean="0"/>
              <a:t>Dkn</a:t>
            </a:r>
            <a:r>
              <a:rPr lang="tr-TR" sz="2400" b="1" dirty="0" smtClean="0"/>
              <a:t>. Yrd.)</a:t>
            </a:r>
          </a:p>
        </p:txBody>
      </p:sp>
      <p:sp>
        <p:nvSpPr>
          <p:cNvPr id="8" name="Metin kutusu 7"/>
          <p:cNvSpPr txBox="1"/>
          <p:nvPr/>
        </p:nvSpPr>
        <p:spPr>
          <a:xfrm>
            <a:off x="88084" y="1606583"/>
            <a:ext cx="572966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Ders </a:t>
            </a:r>
            <a:r>
              <a:rPr lang="tr-TR" b="1" dirty="0" err="1" smtClean="0"/>
              <a:t>Programı:Dr</a:t>
            </a:r>
            <a:r>
              <a:rPr lang="tr-TR" b="1" dirty="0" smtClean="0"/>
              <a:t>. </a:t>
            </a:r>
            <a:r>
              <a:rPr lang="tr-TR" dirty="0" smtClean="0"/>
              <a:t>Arş. Gör. Tayfun Akın</a:t>
            </a:r>
          </a:p>
          <a:p>
            <a:r>
              <a:rPr lang="tr-TR" dirty="0" smtClean="0"/>
              <a:t>	          Arş. Gör. Mehmet Özdemir</a:t>
            </a:r>
          </a:p>
          <a:p>
            <a:r>
              <a:rPr lang="tr-TR" dirty="0" smtClean="0"/>
              <a:t>                           Dr.  Arş. Gör. Serdar ABUT</a:t>
            </a:r>
          </a:p>
          <a:p>
            <a:endParaRPr lang="tr-TR" b="1" dirty="0" smtClean="0"/>
          </a:p>
          <a:p>
            <a:r>
              <a:rPr lang="tr-TR" b="1" dirty="0" smtClean="0"/>
              <a:t>Sınav Programı: </a:t>
            </a:r>
            <a:r>
              <a:rPr lang="tr-TR" dirty="0"/>
              <a:t>Dr. </a:t>
            </a:r>
            <a:r>
              <a:rPr lang="tr-TR" dirty="0" err="1"/>
              <a:t>Öğr</a:t>
            </a:r>
            <a:r>
              <a:rPr lang="tr-TR" dirty="0"/>
              <a:t>. Üyesi</a:t>
            </a:r>
            <a:r>
              <a:rPr lang="tr-TR" dirty="0" smtClean="0"/>
              <a:t> Veysel ÇELİK</a:t>
            </a:r>
          </a:p>
          <a:p>
            <a:r>
              <a:rPr lang="tr-TR" dirty="0" smtClean="0"/>
              <a:t>                             Dr</a:t>
            </a:r>
            <a:r>
              <a:rPr lang="tr-TR" dirty="0"/>
              <a:t>. </a:t>
            </a:r>
            <a:r>
              <a:rPr lang="tr-TR" dirty="0" err="1"/>
              <a:t>Öğr</a:t>
            </a:r>
            <a:r>
              <a:rPr lang="tr-TR" dirty="0"/>
              <a:t>. Üyesi </a:t>
            </a:r>
            <a:r>
              <a:rPr lang="tr-TR" dirty="0" smtClean="0"/>
              <a:t>Mehmet </a:t>
            </a:r>
            <a:r>
              <a:rPr lang="tr-TR" dirty="0" err="1" smtClean="0"/>
              <a:t>Ramazanoğlu</a:t>
            </a:r>
            <a:endParaRPr lang="tr-TR" dirty="0" smtClean="0"/>
          </a:p>
          <a:p>
            <a:r>
              <a:rPr lang="tr-TR" dirty="0" smtClean="0"/>
              <a:t>	            Araş. </a:t>
            </a:r>
            <a:r>
              <a:rPr lang="tr-TR" dirty="0" err="1" smtClean="0"/>
              <a:t>Görv</a:t>
            </a:r>
            <a:r>
              <a:rPr lang="tr-TR" dirty="0" smtClean="0"/>
              <a:t>. Hakan ÇETİN</a:t>
            </a:r>
          </a:p>
          <a:p>
            <a:r>
              <a:rPr lang="tr-TR" dirty="0" smtClean="0"/>
              <a:t>                             </a:t>
            </a:r>
          </a:p>
          <a:p>
            <a:endParaRPr lang="tr-TR" b="1" dirty="0" smtClean="0"/>
          </a:p>
          <a:p>
            <a:r>
              <a:rPr lang="tr-TR" b="1" dirty="0" smtClean="0"/>
              <a:t>Tanıtım ve Halkla İlişkiler:  </a:t>
            </a:r>
            <a:r>
              <a:rPr lang="tr-TR" dirty="0" smtClean="0"/>
              <a:t>Dr. Arş. Gör. Barış Mercimek</a:t>
            </a:r>
          </a:p>
          <a:p>
            <a:r>
              <a:rPr lang="tr-TR" dirty="0"/>
              <a:t>	</a:t>
            </a:r>
            <a:r>
              <a:rPr lang="tr-TR" dirty="0" smtClean="0"/>
              <a:t>	             Dr. Arş. Gör. Tayfun Akın</a:t>
            </a:r>
          </a:p>
          <a:p>
            <a:r>
              <a:rPr lang="tr-TR" dirty="0" smtClean="0"/>
              <a:t>		             Dr</a:t>
            </a:r>
            <a:r>
              <a:rPr lang="tr-TR" dirty="0"/>
              <a:t>. </a:t>
            </a:r>
            <a:r>
              <a:rPr lang="tr-TR" dirty="0" smtClean="0"/>
              <a:t>Arş. Gör. M. Şahin SOLAK</a:t>
            </a:r>
            <a:endParaRPr lang="tr-TR" dirty="0"/>
          </a:p>
        </p:txBody>
      </p:sp>
      <p:sp>
        <p:nvSpPr>
          <p:cNvPr id="9" name="Metin kutusu 8"/>
          <p:cNvSpPr txBox="1"/>
          <p:nvPr/>
        </p:nvSpPr>
        <p:spPr>
          <a:xfrm>
            <a:off x="5971383" y="1362236"/>
            <a:ext cx="605471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dirty="0" smtClean="0"/>
          </a:p>
          <a:p>
            <a:r>
              <a:rPr lang="tr-TR" b="1" dirty="0" smtClean="0"/>
              <a:t>Kantin Denetleme Komisyonu</a:t>
            </a:r>
            <a:r>
              <a:rPr lang="tr-TR" b="1" dirty="0"/>
              <a:t>: </a:t>
            </a:r>
            <a:r>
              <a:rPr lang="tr-TR" dirty="0" smtClean="0"/>
              <a:t>Fakülte S. Mahmut Toprak</a:t>
            </a:r>
          </a:p>
          <a:p>
            <a:r>
              <a:rPr lang="tr-TR" dirty="0"/>
              <a:t>	</a:t>
            </a:r>
            <a:r>
              <a:rPr lang="tr-TR" dirty="0" smtClean="0"/>
              <a:t>		   Dr</a:t>
            </a:r>
            <a:r>
              <a:rPr lang="tr-TR" dirty="0"/>
              <a:t>. </a:t>
            </a:r>
            <a:r>
              <a:rPr lang="tr-TR" dirty="0" err="1"/>
              <a:t>Öğr</a:t>
            </a:r>
            <a:r>
              <a:rPr lang="tr-TR" dirty="0"/>
              <a:t>. Üyesi Aynur </a:t>
            </a:r>
            <a:r>
              <a:rPr lang="tr-TR" dirty="0" smtClean="0"/>
              <a:t>Aker</a:t>
            </a:r>
          </a:p>
          <a:p>
            <a:r>
              <a:rPr lang="tr-TR" dirty="0"/>
              <a:t>			</a:t>
            </a:r>
            <a:r>
              <a:rPr lang="tr-TR" dirty="0" smtClean="0"/>
              <a:t>   </a:t>
            </a:r>
            <a:r>
              <a:rPr lang="tr-TR" dirty="0" err="1"/>
              <a:t>Öğr</a:t>
            </a:r>
            <a:r>
              <a:rPr lang="tr-TR" dirty="0"/>
              <a:t>. Üyesi Malik </a:t>
            </a:r>
            <a:r>
              <a:rPr lang="tr-TR" dirty="0" smtClean="0"/>
              <a:t>Durmaz</a:t>
            </a:r>
          </a:p>
          <a:p>
            <a:endParaRPr lang="tr-TR" dirty="0" smtClean="0"/>
          </a:p>
          <a:p>
            <a:r>
              <a:rPr lang="tr-TR" b="1" dirty="0" smtClean="0"/>
              <a:t>Kalite </a:t>
            </a:r>
            <a:r>
              <a:rPr lang="tr-TR" b="1" dirty="0"/>
              <a:t>Komisyonu: </a:t>
            </a:r>
            <a:endParaRPr lang="tr-TR" b="1" dirty="0" smtClean="0"/>
          </a:p>
          <a:p>
            <a:r>
              <a:rPr lang="tr-TR" dirty="0" smtClean="0"/>
              <a:t>Dr. </a:t>
            </a:r>
            <a:r>
              <a:rPr lang="tr-TR" dirty="0" err="1" smtClean="0"/>
              <a:t>Öğr</a:t>
            </a:r>
            <a:r>
              <a:rPr lang="tr-TR" dirty="0" smtClean="0"/>
              <a:t>. Üyesi Ahmet </a:t>
            </a:r>
            <a:r>
              <a:rPr lang="tr-TR" dirty="0" err="1" smtClean="0"/>
              <a:t>Saylık</a:t>
            </a:r>
            <a:r>
              <a:rPr lang="tr-TR" dirty="0" smtClean="0"/>
              <a:t>	Dr. Arş. Gör. Mehmet Şahin Solak</a:t>
            </a:r>
          </a:p>
          <a:p>
            <a:r>
              <a:rPr lang="tr-TR" dirty="0" smtClean="0"/>
              <a:t>Arş</a:t>
            </a:r>
            <a:r>
              <a:rPr lang="tr-TR" dirty="0"/>
              <a:t>. Gör. İrem </a:t>
            </a:r>
            <a:r>
              <a:rPr lang="tr-TR" dirty="0" smtClean="0"/>
              <a:t>Akbulut	Arş</a:t>
            </a:r>
            <a:r>
              <a:rPr lang="tr-TR" dirty="0"/>
              <a:t>. Gör. Mehmet </a:t>
            </a:r>
            <a:r>
              <a:rPr lang="tr-TR" dirty="0" smtClean="0"/>
              <a:t>Özdemir</a:t>
            </a:r>
            <a:endParaRPr lang="tr-TR" dirty="0"/>
          </a:p>
          <a:p>
            <a:r>
              <a:rPr lang="tr-TR" dirty="0" smtClean="0"/>
              <a:t>Dr. Arş</a:t>
            </a:r>
            <a:r>
              <a:rPr lang="tr-TR" dirty="0"/>
              <a:t>. Gör. Azmi </a:t>
            </a:r>
            <a:r>
              <a:rPr lang="tr-TR" dirty="0" smtClean="0"/>
              <a:t>Türkan	Arş</a:t>
            </a:r>
            <a:r>
              <a:rPr lang="tr-TR" dirty="0"/>
              <a:t>. Gör. Can </a:t>
            </a:r>
            <a:r>
              <a:rPr lang="tr-TR" dirty="0" smtClean="0"/>
              <a:t>Uyanık</a:t>
            </a:r>
            <a:endParaRPr lang="tr-TR" dirty="0"/>
          </a:p>
          <a:p>
            <a:r>
              <a:rPr lang="tr-TR" dirty="0" smtClean="0"/>
              <a:t>Dr. Arş</a:t>
            </a:r>
            <a:r>
              <a:rPr lang="tr-TR" dirty="0"/>
              <a:t>. Gör. Furkan Özdemir	Fakülte </a:t>
            </a:r>
            <a:r>
              <a:rPr lang="tr-TR" dirty="0" smtClean="0"/>
              <a:t>S. Mahmut </a:t>
            </a:r>
            <a:r>
              <a:rPr lang="tr-TR" dirty="0"/>
              <a:t>Toprak</a:t>
            </a:r>
          </a:p>
          <a:p>
            <a:endParaRPr lang="tr-TR" dirty="0"/>
          </a:p>
          <a:p>
            <a:endParaRPr lang="tr-TR" dirty="0"/>
          </a:p>
        </p:txBody>
      </p:sp>
      <p:cxnSp>
        <p:nvCxnSpPr>
          <p:cNvPr id="14" name="Dirsek Bağlayıcısı 13"/>
          <p:cNvCxnSpPr/>
          <p:nvPr/>
        </p:nvCxnSpPr>
        <p:spPr>
          <a:xfrm rot="10800000" flipV="1">
            <a:off x="4445340" y="1121685"/>
            <a:ext cx="828808" cy="441063"/>
          </a:xfrm>
          <a:prstGeom prst="bentConnector3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Metin kutusu"/>
          <p:cNvSpPr txBox="1"/>
          <p:nvPr/>
        </p:nvSpPr>
        <p:spPr>
          <a:xfrm>
            <a:off x="183105" y="4995475"/>
            <a:ext cx="56715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Genel Kültür Dersleri </a:t>
            </a:r>
            <a:r>
              <a:rPr lang="tr-TR" b="1" dirty="0" err="1" smtClean="0"/>
              <a:t>Koord</a:t>
            </a:r>
            <a:r>
              <a:rPr lang="tr-TR" b="1" dirty="0" smtClean="0"/>
              <a:t>: </a:t>
            </a:r>
            <a:r>
              <a:rPr lang="tr-TR" dirty="0" smtClean="0"/>
              <a:t>Dr. </a:t>
            </a:r>
            <a:r>
              <a:rPr lang="tr-TR" dirty="0" err="1" smtClean="0"/>
              <a:t>Öğr</a:t>
            </a:r>
            <a:r>
              <a:rPr lang="tr-TR" dirty="0" smtClean="0"/>
              <a:t>. </a:t>
            </a:r>
            <a:r>
              <a:rPr lang="tr-TR" dirty="0" err="1" smtClean="0"/>
              <a:t>Üy</a:t>
            </a:r>
            <a:r>
              <a:rPr lang="tr-TR" dirty="0" smtClean="0"/>
              <a:t>. Yunus HASTUNÇ</a:t>
            </a:r>
          </a:p>
          <a:p>
            <a:r>
              <a:rPr lang="tr-TR" dirty="0" smtClean="0"/>
              <a:t>                                                    Dr. </a:t>
            </a:r>
            <a:r>
              <a:rPr lang="tr-TR" dirty="0" err="1" smtClean="0"/>
              <a:t>Öğr</a:t>
            </a:r>
            <a:r>
              <a:rPr lang="tr-TR" dirty="0" smtClean="0"/>
              <a:t>. </a:t>
            </a:r>
            <a:r>
              <a:rPr lang="tr-TR" dirty="0" err="1" smtClean="0"/>
              <a:t>Üy</a:t>
            </a:r>
            <a:r>
              <a:rPr lang="tr-TR" dirty="0" smtClean="0"/>
              <a:t>. İskender GELİR</a:t>
            </a:r>
          </a:p>
          <a:p>
            <a:r>
              <a:rPr lang="tr-TR" dirty="0" smtClean="0"/>
              <a:t>                                                    Dr. Araş. </a:t>
            </a:r>
            <a:r>
              <a:rPr lang="tr-TR" dirty="0" err="1" smtClean="0"/>
              <a:t>Görv</a:t>
            </a:r>
            <a:r>
              <a:rPr lang="tr-TR" dirty="0" smtClean="0"/>
              <a:t>. Halit KIRIKTAŞ</a:t>
            </a:r>
            <a:endParaRPr lang="tr-TR" dirty="0"/>
          </a:p>
        </p:txBody>
      </p:sp>
      <p:sp>
        <p:nvSpPr>
          <p:cNvPr id="11" name="Metin kutusu 10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11 Dikdörtgen"/>
          <p:cNvSpPr/>
          <p:nvPr/>
        </p:nvSpPr>
        <p:spPr>
          <a:xfrm>
            <a:off x="6001440" y="4400034"/>
            <a:ext cx="47357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 smtClean="0"/>
              <a:t>Ders Değerlendirme: </a:t>
            </a:r>
            <a:r>
              <a:rPr lang="tr-TR" dirty="0" smtClean="0"/>
              <a:t>Dr. </a:t>
            </a:r>
            <a:r>
              <a:rPr lang="tr-TR" dirty="0" err="1" smtClean="0"/>
              <a:t>Öğr</a:t>
            </a:r>
            <a:r>
              <a:rPr lang="tr-TR" dirty="0" smtClean="0"/>
              <a:t>. Üyesi Sungur Gürel</a:t>
            </a:r>
          </a:p>
        </p:txBody>
      </p:sp>
    </p:spTree>
    <p:extLst>
      <p:ext uri="{BB962C8B-B14F-4D97-AF65-F5344CB8AC3E}">
        <p14:creationId xmlns:p14="http://schemas.microsoft.com/office/powerpoint/2010/main" val="3234550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283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İDARİ PERSONEL</a:t>
            </a:r>
            <a:endParaRPr lang="tr-TR" sz="2400" b="1" dirty="0"/>
          </a:p>
        </p:txBody>
      </p:sp>
      <p:graphicFrame>
        <p:nvGraphicFramePr>
          <p:cNvPr id="4" name="Tablo 3">
            <a:extLst>
              <a:ext uri="{FF2B5EF4-FFF2-40B4-BE49-F238E27FC236}">
                <a16:creationId xmlns:a16="http://schemas.microsoft.com/office/drawing/2014/main" id="{6E1FAB52-3738-4005-8260-5AD7203885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6989456"/>
              </p:ext>
            </p:extLst>
          </p:nvPr>
        </p:nvGraphicFramePr>
        <p:xfrm>
          <a:off x="2505020" y="1653572"/>
          <a:ext cx="5439492" cy="2251845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2992854">
                  <a:extLst>
                    <a:ext uri="{9D8B030D-6E8A-4147-A177-3AD203B41FA5}">
                      <a16:colId xmlns:a16="http://schemas.microsoft.com/office/drawing/2014/main" val="653404013"/>
                    </a:ext>
                  </a:extLst>
                </a:gridCol>
                <a:gridCol w="1186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0390">
                  <a:extLst>
                    <a:ext uri="{9D8B030D-6E8A-4147-A177-3AD203B41FA5}">
                      <a16:colId xmlns:a16="http://schemas.microsoft.com/office/drawing/2014/main" val="1916147619"/>
                    </a:ext>
                  </a:extLst>
                </a:gridCol>
              </a:tblGrid>
              <a:tr h="4503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İdari Görev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2018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2019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578237416"/>
                  </a:ext>
                </a:extLst>
              </a:tr>
              <a:tr h="4503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Fakülte Sekreteri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48694634"/>
                  </a:ext>
                </a:extLst>
              </a:tr>
              <a:tr h="4503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Dekanlık Sekreterliği</a:t>
                      </a:r>
                      <a:endParaRPr lang="tr-TR" sz="2000" b="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98607097"/>
                  </a:ext>
                </a:extLst>
              </a:tr>
              <a:tr h="4503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b="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İdari</a:t>
                      </a:r>
                      <a:r>
                        <a:rPr lang="tr-TR" sz="2000" b="0" baseline="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 Personel</a:t>
                      </a:r>
                      <a:endParaRPr lang="tr-TR" sz="2000" b="0" dirty="0" smtClean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8</a:t>
                      </a:r>
                      <a:endParaRPr lang="tr-TR" sz="20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6</a:t>
                      </a:r>
                      <a:endParaRPr lang="tr-TR" sz="20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03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Yardımcı Hizmet</a:t>
                      </a:r>
                      <a:endParaRPr lang="tr-TR" sz="2000" b="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3</a:t>
                      </a:r>
                      <a:endParaRPr lang="tr-TR" sz="20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3</a:t>
                      </a:r>
                      <a:endParaRPr lang="tr-TR" sz="20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89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2530626" y="470554"/>
            <a:ext cx="42812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4000" b="1" dirty="0" smtClean="0"/>
              <a:t>BİLİMSEL YAYINLAR</a:t>
            </a:r>
            <a:endParaRPr lang="tr-TR" sz="4000" b="1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2885F0A0-D902-4AF6-A94B-95B6975401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491630"/>
            <a:ext cx="6639308" cy="4201432"/>
          </a:xfrm>
          <a:prstGeom prst="rect">
            <a:avLst/>
          </a:prstGeom>
        </p:spPr>
      </p:pic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14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2688162" y="597875"/>
            <a:ext cx="47389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YAYINLAR VE BİLİMSEL FAALİYETLER</a:t>
            </a:r>
            <a:endParaRPr lang="tr-TR" sz="2400" b="1" dirty="0"/>
          </a:p>
        </p:txBody>
      </p:sp>
      <p:graphicFrame>
        <p:nvGraphicFramePr>
          <p:cNvPr id="4" name="Tablo 3">
            <a:extLst>
              <a:ext uri="{FF2B5EF4-FFF2-40B4-BE49-F238E27FC236}">
                <a16:creationId xmlns:a16="http://schemas.microsoft.com/office/drawing/2014/main" id="{983836AF-2B44-433C-BCA2-353AE79F28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2274037"/>
              </p:ext>
            </p:extLst>
          </p:nvPr>
        </p:nvGraphicFramePr>
        <p:xfrm>
          <a:off x="885370" y="1239535"/>
          <a:ext cx="10813142" cy="4591828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987634">
                  <a:extLst>
                    <a:ext uri="{9D8B030D-6E8A-4147-A177-3AD203B41FA5}">
                      <a16:colId xmlns:a16="http://schemas.microsoft.com/office/drawing/2014/main" val="3416888682"/>
                    </a:ext>
                  </a:extLst>
                </a:gridCol>
                <a:gridCol w="643028">
                  <a:extLst>
                    <a:ext uri="{9D8B030D-6E8A-4147-A177-3AD203B41FA5}">
                      <a16:colId xmlns:a16="http://schemas.microsoft.com/office/drawing/2014/main" val="2589564388"/>
                    </a:ext>
                  </a:extLst>
                </a:gridCol>
                <a:gridCol w="513850">
                  <a:extLst>
                    <a:ext uri="{9D8B030D-6E8A-4147-A177-3AD203B41FA5}">
                      <a16:colId xmlns:a16="http://schemas.microsoft.com/office/drawing/2014/main" val="1424772161"/>
                    </a:ext>
                  </a:extLst>
                </a:gridCol>
                <a:gridCol w="539927">
                  <a:extLst>
                    <a:ext uri="{9D8B030D-6E8A-4147-A177-3AD203B41FA5}">
                      <a16:colId xmlns:a16="http://schemas.microsoft.com/office/drawing/2014/main" val="3153666"/>
                    </a:ext>
                  </a:extLst>
                </a:gridCol>
                <a:gridCol w="539927">
                  <a:extLst>
                    <a:ext uri="{9D8B030D-6E8A-4147-A177-3AD203B41FA5}">
                      <a16:colId xmlns:a16="http://schemas.microsoft.com/office/drawing/2014/main" val="262726944"/>
                    </a:ext>
                  </a:extLst>
                </a:gridCol>
                <a:gridCol w="539927">
                  <a:extLst>
                    <a:ext uri="{9D8B030D-6E8A-4147-A177-3AD203B41FA5}">
                      <a16:colId xmlns:a16="http://schemas.microsoft.com/office/drawing/2014/main" val="2169204917"/>
                    </a:ext>
                  </a:extLst>
                </a:gridCol>
                <a:gridCol w="547960">
                  <a:extLst>
                    <a:ext uri="{9D8B030D-6E8A-4147-A177-3AD203B41FA5}">
                      <a16:colId xmlns:a16="http://schemas.microsoft.com/office/drawing/2014/main" val="1291180006"/>
                    </a:ext>
                  </a:extLst>
                </a:gridCol>
                <a:gridCol w="616648">
                  <a:extLst>
                    <a:ext uri="{9D8B030D-6E8A-4147-A177-3AD203B41FA5}">
                      <a16:colId xmlns:a16="http://schemas.microsoft.com/office/drawing/2014/main" val="245950587"/>
                    </a:ext>
                  </a:extLst>
                </a:gridCol>
                <a:gridCol w="539927">
                  <a:extLst>
                    <a:ext uri="{9D8B030D-6E8A-4147-A177-3AD203B41FA5}">
                      <a16:colId xmlns:a16="http://schemas.microsoft.com/office/drawing/2014/main" val="128187289"/>
                    </a:ext>
                  </a:extLst>
                </a:gridCol>
                <a:gridCol w="539927">
                  <a:extLst>
                    <a:ext uri="{9D8B030D-6E8A-4147-A177-3AD203B41FA5}">
                      <a16:colId xmlns:a16="http://schemas.microsoft.com/office/drawing/2014/main" val="4269071652"/>
                    </a:ext>
                  </a:extLst>
                </a:gridCol>
                <a:gridCol w="685258">
                  <a:extLst>
                    <a:ext uri="{9D8B030D-6E8A-4147-A177-3AD203B41FA5}">
                      <a16:colId xmlns:a16="http://schemas.microsoft.com/office/drawing/2014/main" val="3837123159"/>
                    </a:ext>
                  </a:extLst>
                </a:gridCol>
                <a:gridCol w="685258">
                  <a:extLst>
                    <a:ext uri="{9D8B030D-6E8A-4147-A177-3AD203B41FA5}">
                      <a16:colId xmlns:a16="http://schemas.microsoft.com/office/drawing/2014/main" val="1691603165"/>
                    </a:ext>
                  </a:extLst>
                </a:gridCol>
                <a:gridCol w="618169">
                  <a:extLst>
                    <a:ext uri="{9D8B030D-6E8A-4147-A177-3AD203B41FA5}">
                      <a16:colId xmlns:a16="http://schemas.microsoft.com/office/drawing/2014/main" val="3217746456"/>
                    </a:ext>
                  </a:extLst>
                </a:gridCol>
                <a:gridCol w="82873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986969">
                  <a:extLst>
                    <a:ext uri="{9D8B030D-6E8A-4147-A177-3AD203B41FA5}">
                      <a16:colId xmlns:a16="http://schemas.microsoft.com/office/drawing/2014/main" val="2212173005"/>
                    </a:ext>
                  </a:extLst>
                </a:gridCol>
              </a:tblGrid>
              <a:tr h="6052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2007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2008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2009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2010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2011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2012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2013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2014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2018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2019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TOPLAM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8416401"/>
                  </a:ext>
                </a:extLst>
              </a:tr>
              <a:tr h="4338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Uluslararası Makale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16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30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45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26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56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51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51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69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79</a:t>
                      </a:r>
                      <a:endParaRPr lang="tr-TR" sz="2400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442 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49567589"/>
                  </a:ext>
                </a:extLst>
              </a:tr>
              <a:tr h="4338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Ulusal Makale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6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22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  <a:endParaRPr lang="tr-TR" sz="2400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165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63580166"/>
                  </a:ext>
                </a:extLst>
              </a:tr>
              <a:tr h="7525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Ulusal ve Uluslararası Bildiri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9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8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18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52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59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105 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153</a:t>
                      </a:r>
                      <a:r>
                        <a:rPr lang="tr-TR" sz="24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106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63</a:t>
                      </a:r>
                      <a:endParaRPr lang="tr-TR" sz="2400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641 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38657119"/>
                  </a:ext>
                </a:extLst>
              </a:tr>
              <a:tr h="4338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Kitap Yazarlığı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5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5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16</a:t>
                      </a:r>
                      <a:endParaRPr lang="tr-TR" sz="2400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39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8032357"/>
                  </a:ext>
                </a:extLst>
              </a:tr>
              <a:tr h="6052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Kitapta Bölüm Yazarlığı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6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5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7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2400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53 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72351579"/>
                  </a:ext>
                </a:extLst>
              </a:tr>
              <a:tr h="13015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Projelerde Yürütücü ve/veya Araştırmacı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3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9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22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tr-TR" sz="2400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78</a:t>
                      </a:r>
                      <a:endParaRPr lang="tr-TR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9380" marR="493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31175273"/>
                  </a:ext>
                </a:extLst>
              </a:tr>
            </a:tbl>
          </a:graphicData>
        </a:graphic>
      </p:graphicFrame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83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Metin kutusu 3"/>
          <p:cNvSpPr txBox="1"/>
          <p:nvPr/>
        </p:nvSpPr>
        <p:spPr>
          <a:xfrm>
            <a:off x="1951892" y="597876"/>
            <a:ext cx="24901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Fakülte Sıralaması</a:t>
            </a:r>
            <a:endParaRPr lang="tr-TR" sz="2400" b="1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3241" y="1"/>
            <a:ext cx="6628759" cy="6880816"/>
          </a:xfrm>
          <a:prstGeom prst="rect">
            <a:avLst/>
          </a:prstGeom>
        </p:spPr>
      </p:pic>
      <p:sp>
        <p:nvSpPr>
          <p:cNvPr id="9" name="Metin kutusu 8"/>
          <p:cNvSpPr txBox="1"/>
          <p:nvPr/>
        </p:nvSpPr>
        <p:spPr>
          <a:xfrm>
            <a:off x="4588933" y="636614"/>
            <a:ext cx="7040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000" b="1" dirty="0" smtClean="0"/>
              <a:t>2019</a:t>
            </a:r>
            <a:endParaRPr lang="tr-TR" sz="2000" b="1" dirty="0"/>
          </a:p>
        </p:txBody>
      </p:sp>
    </p:spTree>
    <p:extLst>
      <p:ext uri="{BB962C8B-B14F-4D97-AF65-F5344CB8AC3E}">
        <p14:creationId xmlns:p14="http://schemas.microsoft.com/office/powerpoint/2010/main" val="428611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10179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BÜTÇE</a:t>
            </a:r>
            <a:endParaRPr lang="tr-TR" sz="2400" b="1" dirty="0"/>
          </a:p>
        </p:txBody>
      </p:sp>
      <p:pic>
        <p:nvPicPr>
          <p:cNvPr id="4" name="Picture 6" descr="İlgili res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2081" y="2342784"/>
            <a:ext cx="5050904" cy="2606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35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17088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2019 BÜTÇE</a:t>
            </a:r>
            <a:endParaRPr lang="tr-TR" sz="2400" b="1" dirty="0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2056598"/>
              </p:ext>
            </p:extLst>
          </p:nvPr>
        </p:nvGraphicFramePr>
        <p:xfrm>
          <a:off x="1304913" y="1274904"/>
          <a:ext cx="9687697" cy="46067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392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15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98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270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6186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 dirty="0">
                          <a:effectLst/>
                        </a:rPr>
                        <a:t>Ödeme Kalemleri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Ayrılan Ödenek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Harcama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Kalan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828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 dirty="0">
                          <a:effectLst/>
                        </a:rPr>
                        <a:t>Mal ve Hizmet Alım Giderleri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 dirty="0" smtClean="0">
                          <a:effectLst/>
                        </a:rPr>
                        <a:t>54.300,00 </a:t>
                      </a:r>
                      <a:r>
                        <a:rPr lang="tr-TR" sz="2400" dirty="0">
                          <a:effectLst/>
                        </a:rPr>
                        <a:t>TL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 dirty="0" smtClean="0">
                          <a:effectLst/>
                        </a:rPr>
                        <a:t>54.297,26 </a:t>
                      </a:r>
                      <a:r>
                        <a:rPr lang="tr-TR" sz="2400" dirty="0">
                          <a:effectLst/>
                        </a:rPr>
                        <a:t>TL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 dirty="0" smtClean="0">
                          <a:effectLst/>
                        </a:rPr>
                        <a:t>2,74 </a:t>
                      </a:r>
                      <a:r>
                        <a:rPr lang="tr-TR" sz="2400" dirty="0">
                          <a:effectLst/>
                        </a:rPr>
                        <a:t>TL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828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Yolluk Ödemeleri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 dirty="0" smtClean="0">
                          <a:effectLst/>
                        </a:rPr>
                        <a:t>36.000,00 </a:t>
                      </a:r>
                      <a:r>
                        <a:rPr lang="tr-TR" sz="2400" dirty="0">
                          <a:effectLst/>
                        </a:rPr>
                        <a:t>TL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 dirty="0" smtClean="0">
                          <a:effectLst/>
                        </a:rPr>
                        <a:t>35.682,37</a:t>
                      </a:r>
                      <a:r>
                        <a:rPr lang="tr-TR" sz="2400" baseline="0" dirty="0" smtClean="0">
                          <a:effectLst/>
                        </a:rPr>
                        <a:t> </a:t>
                      </a:r>
                      <a:r>
                        <a:rPr lang="tr-TR" sz="2400" dirty="0" smtClean="0">
                          <a:effectLst/>
                        </a:rPr>
                        <a:t>TL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 dirty="0" smtClean="0">
                          <a:effectLst/>
                        </a:rPr>
                        <a:t>317,63 </a:t>
                      </a:r>
                      <a:r>
                        <a:rPr lang="tr-TR" sz="2400" dirty="0">
                          <a:effectLst/>
                        </a:rPr>
                        <a:t>TL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828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Hizmet Alım Gideri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 dirty="0" smtClean="0">
                          <a:effectLst/>
                        </a:rPr>
                        <a:t>3.200,00 </a:t>
                      </a:r>
                      <a:r>
                        <a:rPr lang="tr-TR" sz="2400" dirty="0">
                          <a:effectLst/>
                        </a:rPr>
                        <a:t>TL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 dirty="0" smtClean="0">
                          <a:effectLst/>
                        </a:rPr>
                        <a:t>3.161,17 </a:t>
                      </a:r>
                      <a:r>
                        <a:rPr lang="tr-TR" sz="2400" dirty="0">
                          <a:effectLst/>
                        </a:rPr>
                        <a:t>TL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 dirty="0" smtClean="0">
                          <a:effectLst/>
                        </a:rPr>
                        <a:t>38,83 </a:t>
                      </a:r>
                      <a:r>
                        <a:rPr lang="tr-TR" sz="2400" dirty="0">
                          <a:effectLst/>
                        </a:rPr>
                        <a:t>TL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496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Dayanıklı Malzeme Alımı ve </a:t>
                      </a:r>
                      <a:endParaRPr lang="tr-TR" sz="20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Bakım Onarım Giderleri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 dirty="0" smtClean="0">
                          <a:effectLst/>
                        </a:rPr>
                        <a:t>8.500,00 </a:t>
                      </a:r>
                      <a:r>
                        <a:rPr lang="tr-TR" sz="2400" dirty="0">
                          <a:effectLst/>
                        </a:rPr>
                        <a:t>TL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 dirty="0" smtClean="0">
                          <a:effectLst/>
                        </a:rPr>
                        <a:t>8.420,60 </a:t>
                      </a:r>
                      <a:r>
                        <a:rPr lang="tr-TR" sz="2400" dirty="0">
                          <a:effectLst/>
                        </a:rPr>
                        <a:t>TL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 dirty="0" smtClean="0">
                          <a:effectLst/>
                        </a:rPr>
                        <a:t>79,40 </a:t>
                      </a:r>
                      <a:r>
                        <a:rPr lang="tr-TR" sz="2400" dirty="0">
                          <a:effectLst/>
                        </a:rPr>
                        <a:t>TL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8617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>
                          <a:effectLst/>
                        </a:rPr>
                        <a:t>TOPLAM</a:t>
                      </a:r>
                      <a:endParaRPr lang="tr-T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 dirty="0" smtClean="0">
                          <a:effectLst/>
                        </a:rPr>
                        <a:t>102.000,00 </a:t>
                      </a:r>
                      <a:r>
                        <a:rPr lang="tr-TR" sz="2400" dirty="0">
                          <a:effectLst/>
                        </a:rPr>
                        <a:t>TL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 dirty="0" smtClean="0">
                          <a:effectLst/>
                        </a:rPr>
                        <a:t>101.561,40 </a:t>
                      </a:r>
                      <a:r>
                        <a:rPr lang="tr-TR" sz="2400" dirty="0">
                          <a:effectLst/>
                        </a:rPr>
                        <a:t>TL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400" dirty="0" smtClean="0">
                          <a:effectLst/>
                        </a:rPr>
                        <a:t>438,60 </a:t>
                      </a:r>
                      <a:r>
                        <a:rPr lang="tr-TR" sz="2400" dirty="0">
                          <a:effectLst/>
                        </a:rPr>
                        <a:t>TL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Metin kutusu 3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11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3742047" y="2438030"/>
            <a:ext cx="3319153" cy="1325563"/>
          </a:xfrm>
        </p:spPr>
        <p:txBody>
          <a:bodyPr>
            <a:normAutofit/>
          </a:bodyPr>
          <a:lstStyle/>
          <a:p>
            <a:r>
              <a:rPr lang="tr-TR" sz="6000" b="1" dirty="0" smtClean="0"/>
              <a:t>Etkinlikler</a:t>
            </a:r>
            <a:endParaRPr lang="tr-TR" sz="6000" b="1" dirty="0"/>
          </a:p>
        </p:txBody>
      </p:sp>
      <p:sp>
        <p:nvSpPr>
          <p:cNvPr id="3" name="Metin kutusu 2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10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22069" y="1"/>
            <a:ext cx="10515600" cy="486888"/>
          </a:xfrm>
        </p:spPr>
        <p:txBody>
          <a:bodyPr>
            <a:noAutofit/>
          </a:bodyPr>
          <a:lstStyle/>
          <a:p>
            <a:pPr algn="ctr"/>
            <a:r>
              <a:rPr lang="tr-TR" sz="2000" b="1" dirty="0" smtClean="0"/>
              <a:t>FAKÜLTEMİZCE </a:t>
            </a:r>
            <a:r>
              <a:rPr lang="tr-TR" sz="2000" b="1" dirty="0"/>
              <a:t>SENE İÇİNDE YAPILAN FAALİYETLER </a:t>
            </a:r>
            <a:endParaRPr lang="tr-TR" sz="2000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6722628"/>
              </p:ext>
            </p:extLst>
          </p:nvPr>
        </p:nvGraphicFramePr>
        <p:xfrm>
          <a:off x="72572" y="390409"/>
          <a:ext cx="12061371" cy="64842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6711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26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4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37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</a:rPr>
                        <a:t>Etkinliğin Adı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Tarihi </a:t>
                      </a:r>
                      <a:endParaRPr lang="tr-TR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Yapılış Yeri 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62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 </a:t>
                      </a:r>
                      <a:r>
                        <a:rPr lang="tr-TR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                                                                         Eğitimciler</a:t>
                      </a:r>
                      <a:r>
                        <a:rPr lang="tr-TR" sz="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Buluşuyor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16.01.2019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dirty="0" smtClean="0">
                          <a:effectLst/>
                        </a:rPr>
                        <a:t>İlahiyat Fakültesi</a:t>
                      </a:r>
                      <a:endParaRPr lang="tr-TR" sz="7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4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          Kitap Tahlilleri 1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11.01.2019</a:t>
                      </a:r>
                      <a:endParaRPr lang="tr-TR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1531" marR="31531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700" dirty="0" smtClean="0">
                          <a:effectLst/>
                        </a:rPr>
                        <a:t>Eğitim Fakültesi</a:t>
                      </a:r>
                      <a:endParaRPr lang="tr-TR" sz="6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 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         Kitap </a:t>
                      </a:r>
                      <a:r>
                        <a:rPr lang="tr-TR" sz="800" dirty="0">
                          <a:effectLst/>
                        </a:rPr>
                        <a:t>Tahlilleri 2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21.02.2019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Eğitim Fakültesi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747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    Düşünce </a:t>
                      </a:r>
                      <a:r>
                        <a:rPr lang="tr-TR" sz="800" dirty="0">
                          <a:effectLst/>
                        </a:rPr>
                        <a:t>ve Fikir Atölyesi</a:t>
                      </a:r>
                      <a:endParaRPr lang="tr-TR" sz="7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</a:rPr>
                        <a:t> </a:t>
                      </a: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Pozitif </a:t>
                      </a:r>
                      <a:r>
                        <a:rPr lang="tr-TR" sz="800" dirty="0">
                          <a:effectLst/>
                        </a:rPr>
                        <a:t>Psikoloji Gizli Hazinemiz 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05.03.2019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Eğitim Fakültesi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           Kitap </a:t>
                      </a:r>
                      <a:r>
                        <a:rPr lang="tr-TR" sz="800" dirty="0">
                          <a:effectLst/>
                        </a:rPr>
                        <a:t>Tahlilleri 3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07.03.2019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Eğitim Fakültesi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Siirt </a:t>
                      </a:r>
                      <a:r>
                        <a:rPr lang="tr-TR" sz="800" dirty="0">
                          <a:effectLst/>
                        </a:rPr>
                        <a:t>Mobil Gençlik Merkezi Siirt Üniversitesinde Gençlerimizle Buluşuyor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11-12 Mart 2019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Eğitim Fakültesi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  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        Satranç </a:t>
                      </a:r>
                      <a:r>
                        <a:rPr lang="tr-TR" sz="800" dirty="0">
                          <a:effectLst/>
                        </a:rPr>
                        <a:t>Turnuvası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12-14 Mart 2019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Eğitim Fakültesi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  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Çanakkale </a:t>
                      </a:r>
                      <a:r>
                        <a:rPr lang="tr-TR" sz="800" dirty="0">
                          <a:effectLst/>
                        </a:rPr>
                        <a:t>Zaferini Anma Programı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19.03.2019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Merkez Konferans Salonu 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      Masa </a:t>
                      </a:r>
                      <a:r>
                        <a:rPr lang="tr-TR" sz="800" dirty="0">
                          <a:effectLst/>
                        </a:rPr>
                        <a:t>Tenisi Turnuvası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21-24 Mart 2019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Eğitim Fakültesi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          </a:t>
                      </a:r>
                      <a:r>
                        <a:rPr lang="tr-TR" sz="800" dirty="0" err="1" smtClean="0">
                          <a:effectLst/>
                        </a:rPr>
                        <a:t>Tangram</a:t>
                      </a:r>
                      <a:r>
                        <a:rPr lang="tr-TR" sz="800" dirty="0" smtClean="0">
                          <a:effectLst/>
                        </a:rPr>
                        <a:t> </a:t>
                      </a:r>
                      <a:r>
                        <a:rPr lang="tr-TR" sz="800" dirty="0">
                          <a:effectLst/>
                        </a:rPr>
                        <a:t>Turnuvası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26-28 Mart 2019</a:t>
                      </a:r>
                      <a:endParaRPr lang="tr-TR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Eğitim Fakültesi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Bir </a:t>
                      </a:r>
                      <a:r>
                        <a:rPr lang="tr-TR" sz="800" dirty="0">
                          <a:effectLst/>
                        </a:rPr>
                        <a:t>Kardeşlik Türküsü Anadolu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28.03.2019</a:t>
                      </a:r>
                      <a:endParaRPr lang="tr-TR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Mühendislik Fakültesi Konferans Salonu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747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       Düşünce </a:t>
                      </a:r>
                      <a:r>
                        <a:rPr lang="tr-TR" sz="800" dirty="0">
                          <a:effectLst/>
                        </a:rPr>
                        <a:t>ve Fikir Atölyesi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28.03.2019</a:t>
                      </a:r>
                      <a:endParaRPr lang="tr-TR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 </a:t>
                      </a:r>
                      <a:endParaRPr lang="tr-TR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Eğitim Fakültesi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Eğitim </a:t>
                      </a:r>
                      <a:r>
                        <a:rPr lang="tr-TR" sz="800" dirty="0">
                          <a:effectLst/>
                        </a:rPr>
                        <a:t>Fakültesi Futbol Turnuvası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03.04.2019</a:t>
                      </a:r>
                      <a:endParaRPr lang="tr-TR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Eğitim Fakültesi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Yeni </a:t>
                      </a:r>
                      <a:r>
                        <a:rPr lang="tr-TR" sz="800" dirty="0">
                          <a:effectLst/>
                        </a:rPr>
                        <a:t>Yönetim Yaklaşımları ve Liderlik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05.04.2019</a:t>
                      </a:r>
                      <a:endParaRPr lang="tr-TR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Siirt İmam Hatip Lisesi Konferans Salonu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               Çocuk </a:t>
                      </a:r>
                      <a:r>
                        <a:rPr lang="tr-TR" sz="800" dirty="0">
                          <a:effectLst/>
                        </a:rPr>
                        <a:t>Hakları Paneli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24.04.2019</a:t>
                      </a:r>
                      <a:endParaRPr lang="tr-TR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Mühendislik Fakültesi Konferans Salonu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 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     Masalla </a:t>
                      </a:r>
                      <a:r>
                        <a:rPr lang="tr-TR" sz="800" dirty="0">
                          <a:effectLst/>
                        </a:rPr>
                        <a:t>Gerçekleştir Kendini 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25.04.2019</a:t>
                      </a:r>
                      <a:endParaRPr lang="tr-TR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Mühendislik Fakültesi Konferans Salonu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 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Bir </a:t>
                      </a:r>
                      <a:r>
                        <a:rPr lang="tr-TR" sz="800" dirty="0">
                          <a:effectLst/>
                        </a:rPr>
                        <a:t>Kardeşlik Türküsü Anadolu-2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02.05.2019</a:t>
                      </a:r>
                      <a:endParaRPr lang="tr-TR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Mühendislik Fakültesi Konferans Salonu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          Birlikte </a:t>
                      </a:r>
                      <a:r>
                        <a:rPr lang="tr-TR" sz="800" dirty="0">
                          <a:effectLst/>
                        </a:rPr>
                        <a:t>Daha Güçlüyüz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15.05.2019</a:t>
                      </a:r>
                      <a:endParaRPr lang="tr-TR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Mühendislik Fakültesi Konferans Salonu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6</a:t>
                      </a:r>
                      <a:r>
                        <a:rPr lang="tr-TR" sz="800" dirty="0">
                          <a:effectLst/>
                        </a:rPr>
                        <a:t>. Öğretim Teknolojileri ve Materyal Tasarım Sergisi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16.05.2019</a:t>
                      </a:r>
                      <a:endParaRPr lang="tr-TR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Eğitim Fakültesi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 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              Ben </a:t>
                      </a:r>
                      <a:r>
                        <a:rPr lang="tr-TR" sz="800" dirty="0">
                          <a:effectLst/>
                        </a:rPr>
                        <a:t>De Varım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16.05.2019</a:t>
                      </a:r>
                      <a:endParaRPr lang="tr-TR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Mühendislik Fakültesi Konferans Salonu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         Engelsiz </a:t>
                      </a:r>
                      <a:r>
                        <a:rPr lang="tr-TR" sz="800" dirty="0">
                          <a:effectLst/>
                        </a:rPr>
                        <a:t>Hayata Dair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16.05.2019</a:t>
                      </a:r>
                      <a:endParaRPr lang="tr-TR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Mühendislik Fakültesi Konferans Salonu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Öğretmen </a:t>
                      </a:r>
                      <a:r>
                        <a:rPr lang="tr-TR" sz="800" dirty="0">
                          <a:effectLst/>
                        </a:rPr>
                        <a:t>Olmak: Beklentiler, Gerçekler Paneli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04.12.2019</a:t>
                      </a:r>
                      <a:endParaRPr lang="tr-TR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Mühendislik Fakültesi Konferans Salonu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 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            1 </a:t>
                      </a:r>
                      <a:r>
                        <a:rPr lang="tr-TR" sz="800" dirty="0">
                          <a:effectLst/>
                        </a:rPr>
                        <a:t>Kitap 1 Konser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05.12.2019</a:t>
                      </a:r>
                      <a:endParaRPr lang="tr-TR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Mühendislik Fakültesi Konferans Salonu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       Düşünce </a:t>
                      </a:r>
                      <a:r>
                        <a:rPr lang="tr-TR" sz="800" dirty="0">
                          <a:effectLst/>
                        </a:rPr>
                        <a:t>ve Fikir Atölyesi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25.12.2019</a:t>
                      </a:r>
                      <a:endParaRPr lang="tr-TR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Eğitim Fakültesi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Bir </a:t>
                      </a:r>
                      <a:r>
                        <a:rPr lang="tr-TR" sz="800" dirty="0">
                          <a:effectLst/>
                        </a:rPr>
                        <a:t>Dava, Düşünce ve Fikir Adamı Mehmet Akif Ersoy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26.12.2019</a:t>
                      </a:r>
                      <a:endParaRPr lang="tr-TR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Mühendislik Fakültesi Konferans Salonu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23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</a:t>
                      </a:r>
                      <a:r>
                        <a:rPr lang="tr-TR" sz="800" dirty="0" smtClean="0">
                          <a:effectLst/>
                        </a:rPr>
                        <a:t>                                                                                                       Orada </a:t>
                      </a:r>
                      <a:r>
                        <a:rPr lang="tr-TR" sz="800" dirty="0">
                          <a:effectLst/>
                        </a:rPr>
                        <a:t>Bir Köy Var Uzakta 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26.12.2019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Şirvan İlçesi Yelken ve Kömürlü Köyleri </a:t>
                      </a:r>
                      <a:endParaRPr lang="tr-T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531" marR="31531" marT="0" marB="0" anchor="ctr"/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26649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433035" y="616455"/>
            <a:ext cx="7289158" cy="66819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tr-TR" sz="2400" b="1" dirty="0" smtClean="0">
                <a:solidFill>
                  <a:srgbClr val="FF0000"/>
                </a:solidFill>
              </a:rPr>
              <a:t>Eğitim Fakültesi İl Milli Eğitim Müdürlüğü İşbirliği </a:t>
            </a:r>
            <a:r>
              <a:rPr lang="tr-TR" sz="2400" b="1" dirty="0" err="1" smtClean="0">
                <a:solidFill>
                  <a:srgbClr val="FF0000"/>
                </a:solidFill>
              </a:rPr>
              <a:t>Çalıştayı</a:t>
            </a:r>
            <a:endParaRPr lang="tr-TR" sz="2400" b="1" dirty="0" smtClean="0">
              <a:solidFill>
                <a:srgbClr val="FF0000"/>
              </a:solidFill>
            </a:endParaRPr>
          </a:p>
          <a:p>
            <a:endParaRPr lang="tr-TR" b="1" dirty="0">
              <a:solidFill>
                <a:srgbClr val="FF0000"/>
              </a:solidFill>
            </a:endParaRPr>
          </a:p>
        </p:txBody>
      </p:sp>
      <p:pic>
        <p:nvPicPr>
          <p:cNvPr id="43010" name="Picture 2" descr="http://egitim.siirt.edu.tr/foto/aktivite/il-milli-egitim-panel-1-siirt-20191171436591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8964" y="1158683"/>
            <a:ext cx="3532910" cy="2356009"/>
          </a:xfrm>
          <a:prstGeom prst="rect">
            <a:avLst/>
          </a:prstGeom>
          <a:noFill/>
          <a:effectLst>
            <a:outerShdw blurRad="50800" dist="50800" dir="5400000" algn="ctr" rotWithShape="0">
              <a:srgbClr val="FFC000"/>
            </a:outerShdw>
          </a:effectLst>
        </p:spPr>
      </p:pic>
      <p:pic>
        <p:nvPicPr>
          <p:cNvPr id="43014" name="Picture 6" descr="http://egitim.siirt.edu.tr/foto/aktivite/il-milli-egitim-panel-5-siirt-2019117143704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25426" y="1413164"/>
            <a:ext cx="3396766" cy="2265218"/>
          </a:xfrm>
          <a:prstGeom prst="rect">
            <a:avLst/>
          </a:prstGeom>
          <a:noFill/>
        </p:spPr>
      </p:pic>
      <p:pic>
        <p:nvPicPr>
          <p:cNvPr id="43016" name="Picture 8" descr="http://egitim.siirt.edu.tr/foto/aktivite/il-milli-egitim-panel-7-siirt-2019117143712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91734" y="3819896"/>
            <a:ext cx="3407188" cy="2272169"/>
          </a:xfrm>
          <a:prstGeom prst="rect">
            <a:avLst/>
          </a:prstGeom>
          <a:noFill/>
        </p:spPr>
      </p:pic>
      <p:sp>
        <p:nvSpPr>
          <p:cNvPr id="7" name="Metin kutusu 6"/>
          <p:cNvSpPr txBox="1"/>
          <p:nvPr/>
        </p:nvSpPr>
        <p:spPr>
          <a:xfrm>
            <a:off x="1659792" y="616455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ETKİNLİKLER</a:t>
            </a:r>
            <a:endParaRPr lang="tr-TR" sz="2400" b="1" dirty="0"/>
          </a:p>
        </p:txBody>
      </p:sp>
      <p:sp>
        <p:nvSpPr>
          <p:cNvPr id="8" name="Metin kutusu 7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3483834" y="651104"/>
            <a:ext cx="70448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tr-TR" sz="20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Okul Müdürlerine Seminer Yeni Yönetim Yaklaşımları ve </a:t>
            </a:r>
            <a:r>
              <a:rPr lang="tr-TR" sz="20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Liderlik</a:t>
            </a:r>
            <a:endParaRPr lang="tr-TR" sz="2400" b="1" dirty="0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227" y="2235010"/>
            <a:ext cx="3420744" cy="22775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926" y="2390965"/>
            <a:ext cx="2951412" cy="19650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012" y="2234336"/>
            <a:ext cx="3422554" cy="22787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Metin kutusu 8"/>
          <p:cNvSpPr txBox="1"/>
          <p:nvPr/>
        </p:nvSpPr>
        <p:spPr>
          <a:xfrm>
            <a:off x="1710592" y="598852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ETKİNLİKLER</a:t>
            </a:r>
            <a:endParaRPr lang="tr-TR" sz="2400" b="1" dirty="0"/>
          </a:p>
        </p:txBody>
      </p:sp>
      <p:sp>
        <p:nvSpPr>
          <p:cNvPr id="10" name="Metin kutusu 9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12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ETKİNLİKLER</a:t>
            </a:r>
            <a:endParaRPr lang="tr-TR" sz="2400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0"/>
          </p:nvPr>
        </p:nvSpPr>
        <p:spPr>
          <a:xfrm>
            <a:off x="3843887" y="540676"/>
            <a:ext cx="6017245" cy="576064"/>
          </a:xfrm>
        </p:spPr>
        <p:txBody>
          <a:bodyPr/>
          <a:lstStyle/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0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Siirt Mobil Gençlik Merkezi Etkinlikleri</a:t>
            </a: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286" y="2235011"/>
            <a:ext cx="2521134" cy="29260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0" y="2235011"/>
            <a:ext cx="3181271" cy="29260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286" y="2234335"/>
            <a:ext cx="3661167" cy="29267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Metin kutusu 8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13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ETKİNLİKLER</a:t>
            </a:r>
            <a:endParaRPr lang="tr-TR" sz="2400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0"/>
          </p:nvPr>
        </p:nvSpPr>
        <p:spPr>
          <a:xfrm>
            <a:off x="3712056" y="540676"/>
            <a:ext cx="6017245" cy="576064"/>
          </a:xfrm>
        </p:spPr>
        <p:txBody>
          <a:bodyPr/>
          <a:lstStyle/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4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Bir Kardeşlik Türküsü: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Anadolu 1</a:t>
            </a:r>
            <a:endParaRPr lang="tr-TR" sz="2400" b="1" dirty="0">
              <a:solidFill>
                <a:srgbClr val="FF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190" y="2554520"/>
            <a:ext cx="3494253" cy="23000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2519596"/>
            <a:ext cx="3473371" cy="23000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00" y="2554520"/>
            <a:ext cx="3494253" cy="22302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Metin kutusu 8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807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838513" y="595703"/>
            <a:ext cx="5852886" cy="528493"/>
          </a:xfrm>
        </p:spPr>
        <p:txBody>
          <a:bodyPr>
            <a:no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BİR KARDEŞLİK TÜRKÜSÜ:ANADOLU 2</a:t>
            </a:r>
          </a:p>
        </p:txBody>
      </p:sp>
      <p:pic>
        <p:nvPicPr>
          <p:cNvPr id="67586" name="Picture 2" descr="http://egitim.siirt.edu.tr/foto/aktivite/kardeslik-1-siirt-20194282346464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1124196"/>
            <a:ext cx="4699000" cy="4860967"/>
          </a:xfrm>
          <a:prstGeom prst="rect">
            <a:avLst/>
          </a:prstGeom>
          <a:noFill/>
        </p:spPr>
      </p:pic>
      <p:sp>
        <p:nvSpPr>
          <p:cNvPr id="4" name="Metin kutusu 3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ETKİNLİKLER</a:t>
            </a:r>
            <a:endParaRPr lang="tr-TR" sz="2400" b="1" dirty="0"/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249" y="1383279"/>
            <a:ext cx="2274478" cy="15170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4900" y="2427534"/>
            <a:ext cx="3302000" cy="22542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63" y="3932044"/>
            <a:ext cx="2248238" cy="1499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ETKİNLİKLER</a:t>
            </a:r>
            <a:endParaRPr lang="tr-TR" sz="2400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0"/>
          </p:nvPr>
        </p:nvSpPr>
        <p:spPr>
          <a:xfrm>
            <a:off x="3635260" y="540676"/>
            <a:ext cx="6017245" cy="576064"/>
          </a:xfrm>
        </p:spPr>
        <p:txBody>
          <a:bodyPr/>
          <a:lstStyle/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4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Masalla Gerçekleştir Kendini</a:t>
            </a: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6597" y="2378379"/>
            <a:ext cx="3308099" cy="25876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249" y="2391394"/>
            <a:ext cx="3564493" cy="25616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976" y="2365365"/>
            <a:ext cx="3252653" cy="25876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Metin kutusu 8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50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ETKİNLİKLER</a:t>
            </a:r>
            <a:endParaRPr lang="tr-TR" sz="2400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0"/>
          </p:nvPr>
        </p:nvSpPr>
        <p:spPr>
          <a:xfrm>
            <a:off x="4586452" y="540676"/>
            <a:ext cx="6142899" cy="576064"/>
          </a:xfrm>
        </p:spPr>
        <p:txBody>
          <a:bodyPr/>
          <a:lstStyle/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ÖTMT </a:t>
            </a:r>
            <a:r>
              <a:rPr lang="tr-TR" sz="24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Sergisi</a:t>
            </a: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4327" y="2517605"/>
            <a:ext cx="2999112" cy="16861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4593" y="2476993"/>
            <a:ext cx="3143578" cy="17674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124" y="2519595"/>
            <a:ext cx="3038329" cy="17082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9" name="Metin kutusu 8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18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ETKİNLİKLER</a:t>
            </a:r>
            <a:endParaRPr lang="tr-TR" sz="2400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0"/>
          </p:nvPr>
        </p:nvSpPr>
        <p:spPr>
          <a:xfrm>
            <a:off x="3725134" y="540676"/>
            <a:ext cx="7004218" cy="576064"/>
          </a:xfrm>
        </p:spPr>
        <p:txBody>
          <a:bodyPr/>
          <a:lstStyle/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400" b="1" dirty="0" err="1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Origami</a:t>
            </a:r>
            <a:r>
              <a:rPr lang="tr-TR" sz="24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ve Matematik</a:t>
            </a: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397" y="2517605"/>
            <a:ext cx="2719605" cy="20397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1" y="2519593"/>
            <a:ext cx="2713590" cy="20377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343" y="2519594"/>
            <a:ext cx="2713184" cy="20377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9" name="Metin kutusu 8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38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.Basri MEMDUHOĞLU\Downloads\WhatsApp Image 2019-02-25 at 09.10.37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2651" y="1059541"/>
            <a:ext cx="5032960" cy="502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4"/>
          <p:cNvSpPr>
            <a:spLocks noGrp="1"/>
          </p:cNvSpPr>
          <p:nvPr>
            <p:ph idx="10"/>
          </p:nvPr>
        </p:nvSpPr>
        <p:spPr>
          <a:xfrm>
            <a:off x="3511668" y="557980"/>
            <a:ext cx="7004218" cy="576064"/>
          </a:xfrm>
        </p:spPr>
        <p:txBody>
          <a:bodyPr/>
          <a:lstStyle/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4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Düşünce ve Fikir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Atölyesi (Tartışma Platformu 1)</a:t>
            </a:r>
            <a:endParaRPr lang="tr-TR" sz="2400" b="1" dirty="0">
              <a:solidFill>
                <a:srgbClr val="FF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Metin kutusu 6"/>
          <p:cNvSpPr txBox="1"/>
          <p:nvPr/>
        </p:nvSpPr>
        <p:spPr>
          <a:xfrm>
            <a:off x="1738426" y="615179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ETKİNLİKLER</a:t>
            </a:r>
            <a:endParaRPr lang="tr-TR" sz="2400" b="1" dirty="0"/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4" y="1218358"/>
            <a:ext cx="2743436" cy="19602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08" y="4114800"/>
            <a:ext cx="2468005" cy="19724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9673" y="1120821"/>
            <a:ext cx="2851277" cy="21384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9673" y="3951514"/>
            <a:ext cx="2851278" cy="19613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8793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H.Basri MEMDUHOĞLU\Downloads\WhatsApp Image 2019-02-25 at 09.10.36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700" y="1059541"/>
            <a:ext cx="4820659" cy="493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4"/>
          <p:cNvSpPr>
            <a:spLocks noGrp="1"/>
          </p:cNvSpPr>
          <p:nvPr>
            <p:ph idx="10"/>
          </p:nvPr>
        </p:nvSpPr>
        <p:spPr>
          <a:xfrm>
            <a:off x="3725134" y="540676"/>
            <a:ext cx="7004218" cy="576064"/>
          </a:xfrm>
        </p:spPr>
        <p:txBody>
          <a:bodyPr/>
          <a:lstStyle/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4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Düşünce ve Fikir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Atölyesi (Tartışma Platformu 2)</a:t>
            </a:r>
            <a:endParaRPr lang="tr-TR" sz="2400" b="1" dirty="0">
              <a:solidFill>
                <a:srgbClr val="FF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Metin kutusu 6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ETKİNLİKLER</a:t>
            </a:r>
            <a:endParaRPr lang="tr-TR" sz="2400" b="1" dirty="0"/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46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785" y="3386664"/>
            <a:ext cx="3916742" cy="260953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783" y="1123054"/>
            <a:ext cx="3916743" cy="204823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892" y="1008013"/>
            <a:ext cx="3811148" cy="5040813"/>
          </a:xfrm>
          <a:prstGeom prst="rect">
            <a:avLst/>
          </a:prstGeom>
        </p:spPr>
      </p:pic>
      <p:sp>
        <p:nvSpPr>
          <p:cNvPr id="8" name="Metin kutusu 7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ETKİNLİKLER</a:t>
            </a:r>
            <a:endParaRPr lang="tr-TR" sz="2400" b="1" dirty="0"/>
          </a:p>
        </p:txBody>
      </p:sp>
      <p:sp>
        <p:nvSpPr>
          <p:cNvPr id="9" name="Content Placeholder 4"/>
          <p:cNvSpPr>
            <a:spLocks noGrp="1"/>
          </p:cNvSpPr>
          <p:nvPr>
            <p:ph idx="10"/>
          </p:nvPr>
        </p:nvSpPr>
        <p:spPr>
          <a:xfrm>
            <a:off x="3725134" y="540676"/>
            <a:ext cx="7004218" cy="576064"/>
          </a:xfrm>
        </p:spPr>
        <p:txBody>
          <a:bodyPr/>
          <a:lstStyle/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4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Düşünce ve Fikir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Atölyesi (Tartışma Platformu 3)</a:t>
            </a:r>
            <a:endParaRPr lang="tr-TR" sz="2400" b="1" dirty="0">
              <a:solidFill>
                <a:srgbClr val="FF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7860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725134" y="684960"/>
            <a:ext cx="9294180" cy="5850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0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ALES DENEME SINAVI (Üniversite Öğrencilerine Yönelik </a:t>
            </a:r>
            <a:r>
              <a:rPr lang="tr-TR" sz="2000" b="1" dirty="0" err="1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ALES’e</a:t>
            </a:r>
            <a:r>
              <a:rPr lang="tr-TR" sz="20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Hazırlık)</a:t>
            </a:r>
          </a:p>
          <a:p>
            <a:endParaRPr lang="tr-TR" sz="2000" dirty="0"/>
          </a:p>
        </p:txBody>
      </p:sp>
      <p:pic>
        <p:nvPicPr>
          <p:cNvPr id="64514" name="Picture 2" descr="http://siirt.edu.tr/foto/aktivite/ales-cozumleri-1-siirt-2019226163745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08219" y="1059541"/>
            <a:ext cx="5424054" cy="4987968"/>
          </a:xfrm>
          <a:prstGeom prst="rect">
            <a:avLst/>
          </a:prstGeom>
          <a:noFill/>
        </p:spPr>
      </p:pic>
      <p:sp>
        <p:nvSpPr>
          <p:cNvPr id="4" name="Metin kutusu 3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ETKİNLİKLER</a:t>
            </a:r>
            <a:endParaRPr lang="tr-TR" sz="2400" b="1" dirty="0"/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609019" y="599523"/>
            <a:ext cx="8118524" cy="510095"/>
          </a:xfrm>
        </p:spPr>
        <p:txBody>
          <a:bodyPr>
            <a:noAutofit/>
          </a:bodyPr>
          <a:lstStyle/>
          <a:p>
            <a:r>
              <a:rPr lang="tr-TR" sz="20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Eğitim Fakültesi Öncülüğünde Çanakkale Zaferi ve Şehitleri Anma Programı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ETKİNLİKLER</a:t>
            </a:r>
            <a:endParaRPr lang="tr-TR" sz="2400" b="1" dirty="0"/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0" name="Picture 2" descr="http://www.siirt.edu.tr/foto/aktivite/canakkale-1-siirt-201932011281514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324" y="1508612"/>
            <a:ext cx="4126969" cy="4043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siirt.edu.tr/foto/aktivite/canakkale-3-siirt-2019320112815559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028" y="1582091"/>
            <a:ext cx="4355193" cy="4043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436937" y="565274"/>
            <a:ext cx="5062827" cy="570057"/>
          </a:xfrm>
        </p:spPr>
        <p:txBody>
          <a:bodyPr>
            <a:no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Eğitim Fakültesi Ödüllü Spor Müsabakaları</a:t>
            </a:r>
          </a:p>
        </p:txBody>
      </p:sp>
      <p:pic>
        <p:nvPicPr>
          <p:cNvPr id="66562" name="Picture 2" descr="http://siirt.edu.tr/foto/aktivite/odullu-spor-1-siirt-201938104528384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749" y="1172628"/>
            <a:ext cx="2978331" cy="4724692"/>
          </a:xfrm>
          <a:prstGeom prst="rect">
            <a:avLst/>
          </a:prstGeom>
          <a:noFill/>
        </p:spPr>
      </p:pic>
      <p:sp>
        <p:nvSpPr>
          <p:cNvPr id="4" name="Metin kutusu 3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ETKİNLİKLER</a:t>
            </a:r>
            <a:endParaRPr lang="tr-TR" sz="2400" b="1" dirty="0"/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Resi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4643" y="1172628"/>
            <a:ext cx="2780847" cy="4729387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161" y="1172628"/>
            <a:ext cx="3009220" cy="4729387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8706" y="1172628"/>
            <a:ext cx="2507114" cy="4729387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725134" y="650153"/>
            <a:ext cx="6117442" cy="653184"/>
          </a:xfrm>
        </p:spPr>
        <p:txBody>
          <a:bodyPr>
            <a:no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Eğitim Fakültesi Etkinlikler Dizisi : Çocuk Hakları Paneli</a:t>
            </a:r>
            <a:br>
              <a:rPr lang="tr-TR" sz="20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lang="tr-TR" sz="2000" b="1" dirty="0">
              <a:solidFill>
                <a:srgbClr val="FF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68610" name="Picture 2" descr="http://egitim.siirt.edu.tr/foto/aktivite/panel-1-siirt-2019424046551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6587" y="1027545"/>
            <a:ext cx="5108940" cy="5029200"/>
          </a:xfrm>
          <a:prstGeom prst="rect">
            <a:avLst/>
          </a:prstGeom>
          <a:noFill/>
        </p:spPr>
      </p:pic>
      <p:sp>
        <p:nvSpPr>
          <p:cNvPr id="4" name="Metin kutusu 3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ETKİNLİKLER</a:t>
            </a:r>
            <a:endParaRPr lang="tr-TR" sz="2400" b="1" dirty="0"/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866058" y="691843"/>
            <a:ext cx="7326928" cy="341457"/>
          </a:xfrm>
        </p:spPr>
        <p:txBody>
          <a:bodyPr>
            <a:noAutofit/>
          </a:bodyPr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Engelsiz </a:t>
            </a:r>
            <a:r>
              <a:rPr lang="tr-TR" sz="20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Hayata Dair </a:t>
            </a:r>
            <a:r>
              <a:rPr lang="tr-TR" sz="20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Ben </a:t>
            </a:r>
            <a:r>
              <a:rPr lang="tr-TR" sz="20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De Varım </a:t>
            </a:r>
          </a:p>
        </p:txBody>
      </p:sp>
      <p:pic>
        <p:nvPicPr>
          <p:cNvPr id="69634" name="Picture 2" descr="http://siirt.edu.tr/foto/aktivite/bendevarim-1-siirt-201951414114776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4364" y="1059539"/>
            <a:ext cx="3964435" cy="4967188"/>
          </a:xfrm>
          <a:prstGeom prst="rect">
            <a:avLst/>
          </a:prstGeom>
          <a:noFill/>
        </p:spPr>
      </p:pic>
      <p:sp>
        <p:nvSpPr>
          <p:cNvPr id="4" name="Metin kutusu 3"/>
          <p:cNvSpPr txBox="1"/>
          <p:nvPr/>
        </p:nvSpPr>
        <p:spPr>
          <a:xfrm>
            <a:off x="1632576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ETKİNLİKLER</a:t>
            </a:r>
            <a:endParaRPr lang="tr-TR" sz="2400" b="1" dirty="0"/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4587293" y="652124"/>
            <a:ext cx="22961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Oyna </a:t>
            </a:r>
            <a:r>
              <a:rPr lang="tr-TR" sz="20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Fark Et Keşfet </a:t>
            </a:r>
          </a:p>
        </p:txBody>
      </p:sp>
      <p:pic>
        <p:nvPicPr>
          <p:cNvPr id="70658" name="Picture 2" descr="http://siirt.edu.tr/foto/aktivite/kesfet-1-siirt-201910410413555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1739" y="1041466"/>
            <a:ext cx="5289261" cy="5049981"/>
          </a:xfrm>
          <a:prstGeom prst="rect">
            <a:avLst/>
          </a:prstGeom>
          <a:noFill/>
        </p:spPr>
      </p:pic>
      <p:sp>
        <p:nvSpPr>
          <p:cNvPr id="5" name="Metin kutusu 4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ETKİNLİKLER</a:t>
            </a:r>
            <a:endParaRPr lang="tr-TR" sz="2400" b="1" dirty="0"/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5633796" y="628653"/>
            <a:ext cx="20122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Öğretmen Olmak</a:t>
            </a:r>
            <a:endParaRPr lang="tr-TR" sz="2000" b="1" dirty="0">
              <a:solidFill>
                <a:srgbClr val="FF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71682" name="Picture 2" descr="http://siirt.edu.tr/foto/aktivite/panel-1-siirt-201912215224356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2873" y="1103086"/>
            <a:ext cx="6234545" cy="4905828"/>
          </a:xfrm>
          <a:prstGeom prst="rect">
            <a:avLst/>
          </a:prstGeom>
          <a:noFill/>
        </p:spPr>
      </p:pic>
      <p:sp>
        <p:nvSpPr>
          <p:cNvPr id="5" name="Metin kutusu 4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ETKİNLİKLER</a:t>
            </a:r>
            <a:endParaRPr lang="tr-TR" sz="2400" b="1" dirty="0"/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5955168" y="628653"/>
            <a:ext cx="136954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Topluluklar</a:t>
            </a:r>
            <a:endParaRPr lang="tr-TR" sz="2000" b="1" dirty="0">
              <a:solidFill>
                <a:srgbClr val="FF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Metin kutusu 4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ETKİNLİKLER</a:t>
            </a:r>
            <a:endParaRPr lang="tr-TR" sz="2400" b="1" dirty="0"/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077" name="Picture 5" descr="C:\Users\H.Basri MEMDUHOĞLU\Desktop\WhatsApp Image 2020-02-17 at 08.47.03 (1)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807621" y="3685177"/>
            <a:ext cx="1642383" cy="279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H.Basri MEMDUHOĞLU\Desktop\WhatsApp Image 2020-02-17 at 08.47.02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92" y="1203327"/>
            <a:ext cx="25146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5650991"/>
              </p:ext>
            </p:extLst>
          </p:nvPr>
        </p:nvGraphicFramePr>
        <p:xfrm>
          <a:off x="3218815" y="1360080"/>
          <a:ext cx="5846810" cy="46677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640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27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Topluluk İsmi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Sorumlu Öğretim Elemanı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effectLst/>
                        </a:rPr>
                        <a:t>Gazetecilik Topluluğu</a:t>
                      </a:r>
                      <a:endParaRPr lang="tr-TR" sz="105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effectLst/>
                        </a:rPr>
                        <a:t>M. Ş. Solak</a:t>
                      </a:r>
                      <a:endParaRPr lang="tr-TR" sz="105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Çocuk Hakları Topluluğu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S. Doğan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Fikir ve Düşünce Topluluğu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A. Saylık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Fen Bil. Ve Doğa Topluluğu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H. Kırıktaş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Tenis Topluluğu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E. Elmaci, F. Özdemir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PDR Topluluğu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N. Şahin, A. Türkan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Film Atölyesi Topluluğu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H. Bursalı, E. Güç, İ. Akbulut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Akademi Topluluğu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B. Mercimek, C. Uyanık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Bilişim Topluluğu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M. Özdemir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Doğa ve Dönüşüm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M. Özdemir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Resimli Çocuk Kitapları İnceleme Topluluğu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H. Çetin, S. </a:t>
                      </a:r>
                      <a:r>
                        <a:rPr lang="tr-TR" sz="1200" dirty="0" err="1">
                          <a:effectLst/>
                        </a:rPr>
                        <a:t>Abut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69172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897743" y="1528354"/>
            <a:ext cx="7781834" cy="3535679"/>
          </a:xfrm>
        </p:spPr>
        <p:txBody>
          <a:bodyPr>
            <a:normAutofit/>
          </a:bodyPr>
          <a:lstStyle/>
          <a:p>
            <a:pPr algn="ctr"/>
            <a:r>
              <a:rPr lang="tr-TR" sz="6000" b="1" dirty="0" smtClean="0"/>
              <a:t>Yeni Bölüm ve </a:t>
            </a:r>
            <a:br>
              <a:rPr lang="tr-TR" sz="6000" b="1" dirty="0" smtClean="0"/>
            </a:br>
            <a:r>
              <a:rPr lang="tr-TR" sz="6000" b="1" dirty="0" smtClean="0"/>
              <a:t>Programlar</a:t>
            </a:r>
            <a:endParaRPr lang="tr-TR" sz="6000" b="1" dirty="0"/>
          </a:p>
        </p:txBody>
      </p:sp>
      <p:sp>
        <p:nvSpPr>
          <p:cNvPr id="3" name="Metin kutusu 2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91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78244" y="1533342"/>
            <a:ext cx="11637819" cy="458805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tr-TR" b="1" dirty="0"/>
              <a:t>Lisans:              </a:t>
            </a:r>
            <a:r>
              <a:rPr lang="tr-TR" dirty="0"/>
              <a:t>PDR </a:t>
            </a:r>
            <a:r>
              <a:rPr lang="tr-TR" dirty="0" smtClean="0"/>
              <a:t>(40 </a:t>
            </a:r>
            <a:r>
              <a:rPr lang="tr-TR" dirty="0"/>
              <a:t>öğrenci </a:t>
            </a:r>
            <a:r>
              <a:rPr lang="tr-TR" dirty="0" smtClean="0"/>
              <a:t>aldı). </a:t>
            </a:r>
            <a:endParaRPr lang="tr-TR" dirty="0"/>
          </a:p>
          <a:p>
            <a:pPr>
              <a:buNone/>
            </a:pPr>
            <a:r>
              <a:rPr lang="tr-TR" dirty="0"/>
              <a:t>                         </a:t>
            </a:r>
            <a:r>
              <a:rPr lang="tr-TR" dirty="0" smtClean="0"/>
              <a:t> Yabancı </a:t>
            </a:r>
            <a:r>
              <a:rPr lang="tr-TR" dirty="0"/>
              <a:t>Diller Eğitimi Bölümü </a:t>
            </a:r>
            <a:r>
              <a:rPr lang="tr-TR" sz="1800" dirty="0"/>
              <a:t>(İngiliz Dili Eğitimi Programına öğrenci  </a:t>
            </a:r>
            <a:r>
              <a:rPr lang="tr-TR" sz="1800" dirty="0" smtClean="0"/>
              <a:t>alımı dosyası hazırlanmaktadır</a:t>
            </a:r>
            <a:r>
              <a:rPr lang="tr-TR" sz="1800" dirty="0"/>
              <a:t>). </a:t>
            </a:r>
          </a:p>
          <a:p>
            <a:pPr>
              <a:buNone/>
            </a:pPr>
            <a:r>
              <a:rPr lang="tr-TR" dirty="0"/>
              <a:t>                         </a:t>
            </a:r>
            <a:r>
              <a:rPr lang="tr-TR" dirty="0" smtClean="0"/>
              <a:t> </a:t>
            </a:r>
            <a:r>
              <a:rPr lang="tr-TR" dirty="0"/>
              <a:t>Öğretim Teknolojileri Eğitimi ABD açıldı.   </a:t>
            </a:r>
          </a:p>
          <a:p>
            <a:endParaRPr lang="tr-TR" b="1" dirty="0" smtClean="0"/>
          </a:p>
          <a:p>
            <a:endParaRPr lang="tr-TR" b="1" dirty="0" smtClean="0"/>
          </a:p>
          <a:p>
            <a:pPr marL="0" indent="0">
              <a:buNone/>
            </a:pPr>
            <a:r>
              <a:rPr lang="tr-TR" b="1" dirty="0" smtClean="0"/>
              <a:t>Doktora:            </a:t>
            </a:r>
            <a:r>
              <a:rPr lang="tr-TR" dirty="0" smtClean="0"/>
              <a:t>Eğitim Yönetimi</a:t>
            </a:r>
          </a:p>
          <a:p>
            <a:pPr marL="0" indent="0">
              <a:buNone/>
            </a:pPr>
            <a:endParaRPr lang="tr-TR" b="1" dirty="0" smtClean="0"/>
          </a:p>
          <a:p>
            <a:pPr marL="0" indent="0">
              <a:buNone/>
            </a:pPr>
            <a:endParaRPr lang="tr-TR" b="1" dirty="0" smtClean="0"/>
          </a:p>
          <a:p>
            <a:pPr marL="0" indent="0">
              <a:buNone/>
            </a:pPr>
            <a:r>
              <a:rPr lang="tr-TR" b="1" dirty="0" smtClean="0"/>
              <a:t>Yüksek Lisans:   </a:t>
            </a:r>
            <a:r>
              <a:rPr lang="tr-TR" dirty="0" smtClean="0"/>
              <a:t>Türkçe Eğitimi </a:t>
            </a:r>
            <a:r>
              <a:rPr lang="tr-TR" sz="2100" dirty="0"/>
              <a:t>(İkinci Öğretim),</a:t>
            </a:r>
          </a:p>
          <a:p>
            <a:pPr marL="0" indent="0">
              <a:buNone/>
            </a:pPr>
            <a:r>
              <a:rPr lang="tr-TR" dirty="0" smtClean="0"/>
              <a:t>		  Eğitim Programları ve Öğretimi </a:t>
            </a:r>
            <a:r>
              <a:rPr lang="tr-TR" sz="2100" dirty="0"/>
              <a:t>(Tezli/İkinci Öğretim), </a:t>
            </a:r>
          </a:p>
          <a:p>
            <a:pPr>
              <a:buNone/>
            </a:pPr>
            <a:r>
              <a:rPr lang="tr-TR" dirty="0" smtClean="0"/>
              <a:t>                             Matematik Eğitimi </a:t>
            </a:r>
            <a:r>
              <a:rPr lang="tr-TR" sz="2100" dirty="0"/>
              <a:t>(Tezli/Normal Öğretim), </a:t>
            </a:r>
          </a:p>
          <a:p>
            <a:pPr>
              <a:buNone/>
            </a:pPr>
            <a:r>
              <a:rPr lang="tr-TR" dirty="0" smtClean="0"/>
              <a:t>                             Matematik Eğitimi </a:t>
            </a:r>
            <a:r>
              <a:rPr lang="tr-TR" sz="2100" dirty="0" smtClean="0"/>
              <a:t>(</a:t>
            </a:r>
            <a:r>
              <a:rPr lang="tr-TR" sz="2100" dirty="0"/>
              <a:t>Tezli/İkinci Öğretim)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1951892" y="597876"/>
            <a:ext cx="52447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Açılan </a:t>
            </a:r>
            <a:r>
              <a:rPr lang="tr-TR" sz="2400" b="1" dirty="0" smtClean="0"/>
              <a:t>Program, Bölüm</a:t>
            </a:r>
            <a:r>
              <a:rPr lang="tr-TR" sz="2400" b="1" dirty="0"/>
              <a:t> </a:t>
            </a:r>
            <a:r>
              <a:rPr lang="tr-TR" sz="2400" b="1" dirty="0" smtClean="0"/>
              <a:t>ve Anabilim Dalı</a:t>
            </a:r>
            <a:endParaRPr lang="tr-TR" sz="2400" b="1" dirty="0"/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26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2159000" y="1807029"/>
            <a:ext cx="7376885" cy="3113313"/>
          </a:xfrm>
        </p:spPr>
        <p:txBody>
          <a:bodyPr>
            <a:normAutofit/>
          </a:bodyPr>
          <a:lstStyle/>
          <a:p>
            <a:pPr algn="ctr"/>
            <a:r>
              <a:rPr lang="tr-TR" sz="6000" b="1" dirty="0" smtClean="0"/>
              <a:t>Uygulamalar </a:t>
            </a:r>
            <a:br>
              <a:rPr lang="tr-TR" sz="6000" b="1" dirty="0" smtClean="0"/>
            </a:br>
            <a:endParaRPr lang="tr-TR" sz="6000" b="1" dirty="0"/>
          </a:p>
        </p:txBody>
      </p:sp>
      <p:sp>
        <p:nvSpPr>
          <p:cNvPr id="3" name="Metin kutusu 2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40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52057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Öğrenci Merkezli Ders Programı </a:t>
            </a:r>
            <a:r>
              <a:rPr lang="tr-TR" sz="2400" b="1" dirty="0" smtClean="0"/>
              <a:t>Sistemi</a:t>
            </a:r>
            <a:endParaRPr lang="tr-TR" sz="2400" b="1" dirty="0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86205" y="1101517"/>
            <a:ext cx="3685167" cy="3068255"/>
          </a:xfrm>
          <a:prstGeom prst="rect">
            <a:avLst/>
          </a:prstGeom>
        </p:spPr>
      </p:pic>
      <p:sp>
        <p:nvSpPr>
          <p:cNvPr id="4" name="Dikdörtgen 3"/>
          <p:cNvSpPr/>
          <p:nvPr/>
        </p:nvSpPr>
        <p:spPr>
          <a:xfrm>
            <a:off x="729103" y="1286278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tr-TR" dirty="0" smtClean="0"/>
              <a:t>Öğrenci;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dirty="0" smtClean="0"/>
              <a:t>İstediği </a:t>
            </a:r>
            <a:r>
              <a:rPr lang="tr-TR" dirty="0"/>
              <a:t>öğretim elemanından </a:t>
            </a:r>
            <a:endParaRPr lang="tr-TR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dirty="0" smtClean="0"/>
              <a:t>istediği </a:t>
            </a:r>
            <a:r>
              <a:rPr lang="tr-TR" dirty="0"/>
              <a:t>gün ve saatte ders </a:t>
            </a:r>
            <a:r>
              <a:rPr lang="tr-TR" dirty="0" smtClean="0"/>
              <a:t>seçebiliyor.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dirty="0" smtClean="0"/>
              <a:t>Kendi </a:t>
            </a:r>
            <a:r>
              <a:rPr lang="tr-TR" dirty="0"/>
              <a:t>ders programını kendi </a:t>
            </a:r>
            <a:r>
              <a:rPr lang="tr-TR" dirty="0" smtClean="0"/>
              <a:t>oluşturabiliyor.</a:t>
            </a: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082" y="2141961"/>
            <a:ext cx="2695972" cy="4550125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94613"/>
            <a:ext cx="5652266" cy="3663386"/>
          </a:xfrm>
          <a:prstGeom prst="rect">
            <a:avLst/>
          </a:prstGeom>
        </p:spPr>
      </p:pic>
      <p:sp>
        <p:nvSpPr>
          <p:cNvPr id="8" name="Metin kutusu 7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1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36343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Ders Değerlendirme </a:t>
            </a:r>
            <a:r>
              <a:rPr lang="tr-TR" sz="2400" b="1" dirty="0" smtClean="0"/>
              <a:t>Anketi</a:t>
            </a:r>
            <a:endParaRPr lang="tr-TR" sz="2400" b="1" dirty="0"/>
          </a:p>
        </p:txBody>
      </p:sp>
      <p:sp>
        <p:nvSpPr>
          <p:cNvPr id="4" name="Dikdörtgen 3"/>
          <p:cNvSpPr/>
          <p:nvPr/>
        </p:nvSpPr>
        <p:spPr>
          <a:xfrm>
            <a:off x="194540" y="1377466"/>
            <a:ext cx="469096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Her dönem sonu ders değerlendirme anketi. </a:t>
            </a: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Amaç, derslerimizi öğrencilerin gözünden görebilmemiz,</a:t>
            </a: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80975" lvl="1" indent="-180975" algn="just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Şube, bölüm, fakülte bazında grafiklerle karşılaştırmalı analiz</a:t>
            </a: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YÖK Kurumsal İç Değerlendirme Kriterleri gereğince zorunlu.</a:t>
            </a:r>
            <a:endParaRPr lang="tr-TR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817" y="1085668"/>
            <a:ext cx="6963747" cy="500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82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1951892" y="597876"/>
            <a:ext cx="45298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Ders Değerlendirme Anketi Formu</a:t>
            </a:r>
          </a:p>
        </p:txBody>
      </p:sp>
      <p:graphicFrame>
        <p:nvGraphicFramePr>
          <p:cNvPr id="4" name="Nesne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3705549"/>
              </p:ext>
            </p:extLst>
          </p:nvPr>
        </p:nvGraphicFramePr>
        <p:xfrm>
          <a:off x="671332" y="0"/>
          <a:ext cx="10718157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Acrobat Document" r:id="rId3" imgW="5393880" imgH="7617240" progId="">
                  <p:embed/>
                </p:oleObj>
              </mc:Choice>
              <mc:Fallback>
                <p:oleObj name="Acrobat Document" r:id="rId3" imgW="5393880" imgH="761724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1332" y="0"/>
                        <a:ext cx="10718157" cy="685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1466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1951892" y="597876"/>
            <a:ext cx="51377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Öğretim elemanı değerlendirme anketi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18"/>
            <a:ext cx="12192000" cy="68746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76229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etin kutusu 6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1685192" y="597876"/>
            <a:ext cx="31835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 smtClean="0"/>
              <a:t>Danışmanlık Sistemi</a:t>
            </a:r>
            <a:endParaRPr lang="tr-TR" sz="2800" b="1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600" y="0"/>
            <a:ext cx="6883400" cy="3842657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600" y="3842657"/>
            <a:ext cx="6883400" cy="3570515"/>
          </a:xfrm>
          <a:prstGeom prst="rect">
            <a:avLst/>
          </a:prstGeom>
        </p:spPr>
      </p:pic>
      <p:sp>
        <p:nvSpPr>
          <p:cNvPr id="8" name="Metin kutusu 7"/>
          <p:cNvSpPr txBox="1"/>
          <p:nvPr/>
        </p:nvSpPr>
        <p:spPr>
          <a:xfrm>
            <a:off x="472717" y="2110601"/>
            <a:ext cx="423180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tr-TR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Görüş, öneri ve şikayetler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r-TR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İçerik analizi ve geri bildirimler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64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1951892" y="597876"/>
            <a:ext cx="35255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Danışmanlık Uygulamaları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1245603" y="2138429"/>
            <a:ext cx="423180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tr-TR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Görüş, öneri ve şikayetler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r-TR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İçerik analizi ve geri bildirimler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857" y="16236"/>
            <a:ext cx="5987143" cy="6841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8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9508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Merkezi Sınav Sistemi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574" y="1349896"/>
            <a:ext cx="4499339" cy="337450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790" y="1349896"/>
            <a:ext cx="5003258" cy="3374504"/>
          </a:xfrm>
          <a:prstGeom prst="rect">
            <a:avLst/>
          </a:prstGeom>
        </p:spPr>
      </p:pic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39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586130" y="597876"/>
            <a:ext cx="4681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Çift </a:t>
            </a:r>
            <a:r>
              <a:rPr lang="tr-TR" sz="2400" b="1" dirty="0" err="1" smtClean="0"/>
              <a:t>Anadal</a:t>
            </a:r>
            <a:r>
              <a:rPr lang="tr-TR" sz="2400" b="1" dirty="0" smtClean="0"/>
              <a:t> Programı ve Protokoller</a:t>
            </a:r>
            <a:endParaRPr lang="tr-TR" sz="2400" b="1" dirty="0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367" y="1059541"/>
            <a:ext cx="7959633" cy="5798458"/>
          </a:xfrm>
          <a:prstGeom prst="rect">
            <a:avLst/>
          </a:prstGeom>
        </p:spPr>
      </p:pic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964300"/>
              </p:ext>
            </p:extLst>
          </p:nvPr>
        </p:nvGraphicFramePr>
        <p:xfrm>
          <a:off x="444138" y="1739295"/>
          <a:ext cx="3788230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0965">
                  <a:extLst>
                    <a:ext uri="{9D8B030D-6E8A-4147-A177-3AD203B41FA5}">
                      <a16:colId xmlns:a16="http://schemas.microsoft.com/office/drawing/2014/main" val="2157089432"/>
                    </a:ext>
                  </a:extLst>
                </a:gridCol>
                <a:gridCol w="1327265">
                  <a:extLst>
                    <a:ext uri="{9D8B030D-6E8A-4147-A177-3AD203B41FA5}">
                      <a16:colId xmlns:a16="http://schemas.microsoft.com/office/drawing/2014/main" val="154519297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tr-TR" dirty="0" smtClean="0"/>
                    </a:p>
                    <a:p>
                      <a:pPr algn="ctr"/>
                      <a:r>
                        <a:rPr lang="tr-TR" dirty="0" smtClean="0"/>
                        <a:t>Bölümler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Öğrenci Sayısı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59879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Sınıf Öğretmenliği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8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59766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İlköğretim Matematik Öğretmenliği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4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9825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Türkçe Öğretmenliği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10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3984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b="1" dirty="0" smtClean="0"/>
                        <a:t>Toplam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b="1" smtClean="0"/>
                        <a:t>22</a:t>
                      </a:r>
                      <a:endParaRPr lang="tr-TR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33115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242226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1740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WEB Sayfası</a:t>
            </a:r>
          </a:p>
        </p:txBody>
      </p:sp>
      <p:sp>
        <p:nvSpPr>
          <p:cNvPr id="8" name="Dikdörtgen 7"/>
          <p:cNvSpPr/>
          <p:nvPr/>
        </p:nvSpPr>
        <p:spPr>
          <a:xfrm>
            <a:off x="5892551" y="1523256"/>
            <a:ext cx="5983073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lvl="1" indent="-18097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Web sayfası </a:t>
            </a:r>
            <a:r>
              <a:rPr lang="tr-TR" sz="2000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arayüzü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yenilendi.</a:t>
            </a:r>
          </a:p>
          <a:p>
            <a:pPr marL="361950" lvl="1" indent="-18097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Duyurular, etkinlikler, haberler, paneller, öğretim elemanlarının yayınları, faaliyetler sayfaya eklendi.</a:t>
            </a:r>
          </a:p>
          <a:p>
            <a:pPr marL="361950" lvl="1" indent="-18097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Fakülte tanıtım </a:t>
            </a:r>
            <a:r>
              <a:rPr lang="tr-TR" sz="2000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slaytı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oluşturuldu.</a:t>
            </a:r>
          </a:p>
          <a:p>
            <a:pPr marL="361950" lvl="1" indent="-18097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Seslendirmeli tanıtım filmi oluşturuldu.</a:t>
            </a:r>
          </a:p>
          <a:p>
            <a:pPr marL="361950" lvl="1" indent="-180975" algn="just" eaLnBrk="0" fontAlgn="base" hangingPunc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Web Sayfası Koordinatörü </a:t>
            </a:r>
            <a:r>
              <a:rPr lang="tr-TR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(Dr. Mehmet Şahin SOLAK)</a:t>
            </a:r>
          </a:p>
          <a:p>
            <a:pPr marL="361950" lvl="1" indent="-18097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endParaRPr lang="tr-TR" sz="20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Resi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009" y="1351806"/>
            <a:ext cx="4139952" cy="3688675"/>
          </a:xfrm>
          <a:prstGeom prst="rect">
            <a:avLst/>
          </a:prstGeom>
        </p:spPr>
      </p:pic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84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1740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WEB Sayfası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900" y="1368084"/>
            <a:ext cx="4706732" cy="4165896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841" y="1280662"/>
            <a:ext cx="4823883" cy="4253318"/>
          </a:xfrm>
          <a:prstGeom prst="rect">
            <a:avLst/>
          </a:prstGeom>
        </p:spPr>
      </p:pic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97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1740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WEB Sayfası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0" y="1218954"/>
            <a:ext cx="4706731" cy="4165896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717" y="1192892"/>
            <a:ext cx="4432584" cy="2219686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940" y="3774527"/>
            <a:ext cx="4302947" cy="1972273"/>
          </a:xfrm>
          <a:prstGeom prst="rect">
            <a:avLst/>
          </a:prstGeom>
        </p:spPr>
      </p:pic>
      <p:sp>
        <p:nvSpPr>
          <p:cNvPr id="7" name="Metin kutusu 6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31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20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Fakülte Sosyal Medya Hesapları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212" y="1383432"/>
            <a:ext cx="4078659" cy="377947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5226" y="1383432"/>
            <a:ext cx="4061470" cy="377053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Metin kutusu 5"/>
          <p:cNvSpPr txBox="1"/>
          <p:nvPr/>
        </p:nvSpPr>
        <p:spPr>
          <a:xfrm>
            <a:off x="7279810" y="597876"/>
            <a:ext cx="13961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Facebook</a:t>
            </a:r>
          </a:p>
        </p:txBody>
      </p:sp>
      <p:sp>
        <p:nvSpPr>
          <p:cNvPr id="7" name="Metin kutusu 6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410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20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Fakülte Sosyal Medya </a:t>
            </a:r>
            <a:r>
              <a:rPr lang="tr-TR" sz="2400" b="1" dirty="0" smtClean="0"/>
              <a:t>Hesapları</a:t>
            </a:r>
            <a:endParaRPr lang="tr-TR" sz="2400" b="1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9237" y="3831663"/>
            <a:ext cx="3736532" cy="20420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896" y="1059541"/>
            <a:ext cx="6889739" cy="25565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861" y="3994617"/>
            <a:ext cx="3381270" cy="18791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Dikdörtgen 1"/>
          <p:cNvSpPr/>
          <p:nvPr/>
        </p:nvSpPr>
        <p:spPr>
          <a:xfrm>
            <a:off x="7552508" y="593111"/>
            <a:ext cx="11044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400" b="1" dirty="0" err="1">
                <a:solidFill>
                  <a:srgbClr val="FF0000"/>
                </a:solidFill>
              </a:rPr>
              <a:t>Twitter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7" name="Metin kutusu 6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56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20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Fakülte Sosyal Medya </a:t>
            </a:r>
            <a:r>
              <a:rPr lang="tr-TR" sz="2400" b="1" dirty="0" smtClean="0"/>
              <a:t>Hesapları</a:t>
            </a:r>
            <a:endParaRPr lang="tr-TR" sz="2400" b="1" dirty="0"/>
          </a:p>
        </p:txBody>
      </p:sp>
      <p:sp>
        <p:nvSpPr>
          <p:cNvPr id="2" name="Dikdörtgen 1"/>
          <p:cNvSpPr/>
          <p:nvPr/>
        </p:nvSpPr>
        <p:spPr>
          <a:xfrm>
            <a:off x="7552508" y="593111"/>
            <a:ext cx="14586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400" b="1" dirty="0" err="1">
                <a:solidFill>
                  <a:srgbClr val="FF0000"/>
                </a:solidFill>
              </a:rPr>
              <a:t>Instagram</a:t>
            </a:r>
            <a:endParaRPr lang="tr-TR" sz="2400" b="1" dirty="0">
              <a:solidFill>
                <a:srgbClr val="FF0000"/>
              </a:solidFill>
            </a:endParaRP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504" y="1316379"/>
            <a:ext cx="2076180" cy="4388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004" y="1316379"/>
            <a:ext cx="2076180" cy="4388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268" y="1316378"/>
            <a:ext cx="2076180" cy="4388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0020" y="1329684"/>
            <a:ext cx="2076180" cy="43882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Metin kutusu 10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105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951892" y="597876"/>
            <a:ext cx="2506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Öğrenci Burs Fonu</a:t>
            </a:r>
            <a:endParaRPr lang="tr-TR" sz="2400" b="1" dirty="0"/>
          </a:p>
        </p:txBody>
      </p:sp>
      <p:sp>
        <p:nvSpPr>
          <p:cNvPr id="5" name="Dikdörtgen 4"/>
          <p:cNvSpPr/>
          <p:nvPr/>
        </p:nvSpPr>
        <p:spPr>
          <a:xfrm>
            <a:off x="1186178" y="1350487"/>
            <a:ext cx="8937536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54292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Öğretim Elemanlarımızın inisiyatifiyle </a:t>
            </a:r>
            <a:r>
              <a:rPr lang="tr-TR" sz="2400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Öğrenci Destek Fonu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oluşturuldu. Öğrencilere burs uygulaması bir sisteme oturtuldu.</a:t>
            </a:r>
          </a:p>
          <a:p>
            <a:pPr marL="1000125" lvl="2" indent="-542925" algn="just" eaLnBrk="0" fontAlgn="base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Dr. </a:t>
            </a:r>
            <a:r>
              <a:rPr lang="tr-TR" sz="2400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Üyesi Mehmet Halil Sağlam</a:t>
            </a:r>
          </a:p>
          <a:p>
            <a:pPr marL="1000125" lvl="2" indent="-542925" algn="just" eaLnBrk="0" fontAlgn="base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Dr. </a:t>
            </a:r>
            <a:r>
              <a:rPr lang="tr-TR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Üyesi Yakup Güneş</a:t>
            </a:r>
          </a:p>
          <a:p>
            <a:pPr marL="1000125" lvl="2" indent="-542925" algn="just" eaLnBrk="0" fontAlgn="base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r>
              <a:rPr lang="tr-TR" sz="2400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Gör. Malik Durmaz</a:t>
            </a:r>
          </a:p>
          <a:p>
            <a:pPr marL="1000125" lvl="2" indent="-542925" algn="just" eaLnBrk="0" fontAlgn="base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Dr. Azmi TÜRKAN</a:t>
            </a:r>
          </a:p>
          <a:p>
            <a:pPr marL="1000125" lvl="2" indent="-542925" algn="just" eaLnBrk="0" fontAlgn="base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endParaRPr lang="tr-TR" sz="2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2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1951892" y="597876"/>
            <a:ext cx="28764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Kalite Yönetim Süreci</a:t>
            </a:r>
          </a:p>
        </p:txBody>
      </p:sp>
      <p:sp>
        <p:nvSpPr>
          <p:cNvPr id="6" name="Dikdörtgen 5"/>
          <p:cNvSpPr/>
          <p:nvPr/>
        </p:nvSpPr>
        <p:spPr>
          <a:xfrm>
            <a:off x="461221" y="1059541"/>
            <a:ext cx="585783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/>
              <a:t>Kalite Yönetim Süreci (KYS) Kapsamında Yapılan Uygulamalar</a:t>
            </a:r>
          </a:p>
          <a:p>
            <a:endParaRPr lang="tr-TR" dirty="0"/>
          </a:p>
          <a:p>
            <a:pPr marL="800100" lvl="1" indent="-342900">
              <a:buFont typeface="+mj-lt"/>
              <a:buAutoNum type="arabicPeriod"/>
            </a:pPr>
            <a:r>
              <a:rPr lang="tr-TR" dirty="0" smtClean="0"/>
              <a:t>Süreç </a:t>
            </a:r>
            <a:r>
              <a:rPr lang="tr-TR" dirty="0"/>
              <a:t>Yönetimi El Kitabı hazırlandı. </a:t>
            </a:r>
          </a:p>
          <a:p>
            <a:pPr marL="800100" lvl="1" indent="-342900">
              <a:buFont typeface="+mj-lt"/>
              <a:buAutoNum type="arabicPeriod"/>
            </a:pPr>
            <a:endParaRPr lang="tr-TR" dirty="0"/>
          </a:p>
          <a:p>
            <a:pPr marL="800100" lvl="1" indent="-342900">
              <a:buFont typeface="+mj-lt"/>
              <a:buAutoNum type="arabicPeriod"/>
            </a:pPr>
            <a:r>
              <a:rPr lang="tr-TR" dirty="0" smtClean="0"/>
              <a:t>KYS </a:t>
            </a:r>
            <a:r>
              <a:rPr lang="tr-TR" dirty="0"/>
              <a:t>Görev Tanımları, KYS Muhasebe Formları, KYS Personel/Yazı İşleri Formları, KYS Öğrenci İşleri Formları, KYS İş Akış Şemaları, KYS Talimatlar, KYS Analizler/Hizmet Dosyaları hazırlandı</a:t>
            </a:r>
          </a:p>
          <a:p>
            <a:pPr marL="800100" lvl="1" indent="-342900">
              <a:buFont typeface="+mj-lt"/>
              <a:buAutoNum type="arabicPeriod"/>
            </a:pPr>
            <a:endParaRPr lang="tr-TR" dirty="0"/>
          </a:p>
          <a:p>
            <a:pPr marL="800100" lvl="1" indent="-342900">
              <a:buFont typeface="+mj-lt"/>
              <a:buAutoNum type="arabicPeriod"/>
            </a:pPr>
            <a:r>
              <a:rPr lang="tr-TR" dirty="0" smtClean="0"/>
              <a:t>SWOT </a:t>
            </a:r>
            <a:r>
              <a:rPr lang="tr-TR" dirty="0"/>
              <a:t>Analizi, Risk Analizi ve Paydaş Analizleri yapıldı.</a:t>
            </a:r>
          </a:p>
          <a:p>
            <a:pPr marL="800100" lvl="1" indent="-342900">
              <a:buFont typeface="+mj-lt"/>
              <a:buAutoNum type="arabicPeriod"/>
            </a:pPr>
            <a:endParaRPr lang="tr-TR" dirty="0"/>
          </a:p>
          <a:p>
            <a:pPr marL="800100" lvl="1" indent="-342900">
              <a:buFont typeface="+mj-lt"/>
              <a:buAutoNum type="arabicPeriod"/>
            </a:pPr>
            <a:r>
              <a:rPr lang="tr-TR" dirty="0" smtClean="0"/>
              <a:t>Bütün </a:t>
            </a:r>
            <a:r>
              <a:rPr lang="tr-TR" dirty="0"/>
              <a:t>uygulamalarımız Kalite Yönetim Sürecinin getirdiği usul ve esaslar çerçevesinde yerine getirilmeye </a:t>
            </a:r>
            <a:r>
              <a:rPr lang="tr-TR" dirty="0" smtClean="0"/>
              <a:t>başlandı.</a:t>
            </a:r>
          </a:p>
          <a:p>
            <a:pPr marL="800100" lvl="1" indent="-342900">
              <a:buFont typeface="+mj-lt"/>
              <a:buAutoNum type="arabicPeriod"/>
            </a:pPr>
            <a:endParaRPr lang="tr-TR" dirty="0" smtClean="0"/>
          </a:p>
          <a:p>
            <a:pPr marL="800100" lvl="1" indent="-342900">
              <a:buFont typeface="+mj-lt"/>
              <a:buAutoNum type="arabicPeriod"/>
            </a:pPr>
            <a:r>
              <a:rPr lang="tr-TR" dirty="0" smtClean="0"/>
              <a:t>Fakültemiz yönetsel işleyiş, iş akış şemalarına göre yürütülmektedir</a:t>
            </a:r>
            <a:endParaRPr lang="tr-TR" dirty="0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4973" y="185196"/>
            <a:ext cx="5602146" cy="657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92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46066" y="722395"/>
            <a:ext cx="3936277" cy="328295"/>
          </a:xfrm>
        </p:spPr>
        <p:txBody>
          <a:bodyPr>
            <a:no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MEKAN DÜZENLEMELERİ</a:t>
            </a:r>
            <a:endParaRPr lang="tr-TR" sz="2400" b="1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467" y="1404257"/>
            <a:ext cx="4931733" cy="3596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257" y="1404257"/>
            <a:ext cx="5182353" cy="3673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1380803" y="5073856"/>
            <a:ext cx="3825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 smtClean="0"/>
              <a:t>ÇOK  AMAÇLI ÇALIŞMA SALONU</a:t>
            </a:r>
            <a:endParaRPr lang="tr-TR" dirty="0"/>
          </a:p>
        </p:txBody>
      </p:sp>
      <p:sp>
        <p:nvSpPr>
          <p:cNvPr id="5" name="Metin kutusu 4"/>
          <p:cNvSpPr txBox="1"/>
          <p:nvPr/>
        </p:nvSpPr>
        <p:spPr>
          <a:xfrm>
            <a:off x="7698699" y="5077961"/>
            <a:ext cx="3572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 smtClean="0"/>
              <a:t>DRAMA ODASI</a:t>
            </a:r>
            <a:endParaRPr lang="tr-TR" dirty="0"/>
          </a:p>
        </p:txBody>
      </p:sp>
      <p:sp>
        <p:nvSpPr>
          <p:cNvPr id="10" name="Metin kutusu 9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74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93370" y="722395"/>
            <a:ext cx="9877981" cy="328295"/>
          </a:xfrm>
        </p:spPr>
        <p:txBody>
          <a:bodyPr>
            <a:no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MEKAN DÜZENLEMELERİ</a:t>
            </a:r>
            <a:endParaRPr lang="tr-TR" sz="2400" b="1" dirty="0">
              <a:solidFill>
                <a:srgbClr val="FF0000"/>
              </a:solidFill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229" y="1578429"/>
            <a:ext cx="4974771" cy="3592285"/>
          </a:xfrm>
          <a:prstGeom prst="rect">
            <a:avLst/>
          </a:prstGeom>
        </p:spPr>
      </p:pic>
      <p:sp>
        <p:nvSpPr>
          <p:cNvPr id="12" name="Metin kutusu 11"/>
          <p:cNvSpPr txBox="1"/>
          <p:nvPr/>
        </p:nvSpPr>
        <p:spPr>
          <a:xfrm>
            <a:off x="4032686" y="5429433"/>
            <a:ext cx="3825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 smtClean="0"/>
              <a:t>BİLGİSAYAR DESTEKLİ ÇALIŞMA ORTAMI</a:t>
            </a:r>
            <a:endParaRPr lang="tr-TR" dirty="0"/>
          </a:p>
        </p:txBody>
      </p:sp>
      <p:sp>
        <p:nvSpPr>
          <p:cNvPr id="10" name="Metin kutusu 9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4194" y="1578430"/>
            <a:ext cx="5401492" cy="3592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54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etin kutusu 9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9017" y="1086895"/>
            <a:ext cx="4994783" cy="2885802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76" y="1086895"/>
            <a:ext cx="5036163" cy="2885802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543" y="4077200"/>
            <a:ext cx="4637314" cy="1997029"/>
          </a:xfrm>
          <a:prstGeom prst="rect">
            <a:avLst/>
          </a:prstGeom>
        </p:spPr>
      </p:pic>
      <p:sp>
        <p:nvSpPr>
          <p:cNvPr id="15" name="Başlık 1"/>
          <p:cNvSpPr txBox="1">
            <a:spLocks/>
          </p:cNvSpPr>
          <p:nvPr/>
        </p:nvSpPr>
        <p:spPr>
          <a:xfrm>
            <a:off x="1658983" y="693420"/>
            <a:ext cx="6146074" cy="32829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400" b="1" dirty="0">
                <a:solidFill>
                  <a:srgbClr val="FF0000"/>
                </a:solidFill>
              </a:rPr>
              <a:t>MEKAN </a:t>
            </a:r>
            <a:r>
              <a:rPr lang="tr-TR" sz="2400" b="1" dirty="0" smtClean="0">
                <a:solidFill>
                  <a:srgbClr val="FF0000"/>
                </a:solidFill>
              </a:rPr>
              <a:t>DÜZENLEMELERİ  (Süs Havuzu)</a:t>
            </a:r>
            <a:endParaRPr lang="tr-T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39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619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İhtiyaçlar - Talepler</a:t>
            </a:r>
          </a:p>
        </p:txBody>
      </p:sp>
      <p:sp>
        <p:nvSpPr>
          <p:cNvPr id="4" name="Dikdörtgen 3"/>
          <p:cNvSpPr/>
          <p:nvPr/>
        </p:nvSpPr>
        <p:spPr>
          <a:xfrm>
            <a:off x="1158726" y="1334664"/>
            <a:ext cx="752807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447675" algn="l"/>
              </a:tabLst>
            </a:pP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Bekleyen Kadrolar</a:t>
            </a: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447675" algn="l"/>
              </a:tabLst>
            </a:pP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Konferans Salonu</a:t>
            </a: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447675" algn="l"/>
              </a:tabLst>
            </a:pP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Ek Bina (Ofis ve Derslik ihtiyacı)</a:t>
            </a: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447675" algn="l"/>
              </a:tabLst>
            </a:pPr>
            <a:r>
              <a:rPr lang="tr-TR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Yalıtım (Çatı)</a:t>
            </a:r>
          </a:p>
          <a:p>
            <a:pPr marL="447675" lvl="1" indent="-361950" algn="just" eaLnBrk="0" fontAlgn="base" latinLnBrk="0" hangingPunct="0">
              <a:spcBef>
                <a:spcPts val="600"/>
              </a:spcBef>
              <a:buAutoNum type="arabicPeriod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Öğretim Üyesi </a:t>
            </a:r>
          </a:p>
          <a:p>
            <a:pPr marL="447675" lvl="1" indent="-361950" algn="just" eaLnBrk="0" fontAlgn="base" hangingPunct="0">
              <a:spcAft>
                <a:spcPts val="600"/>
              </a:spcAft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(İngilizce Öğretmenliği, Okul Öncesi </a:t>
            </a: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Eğitimi, Sınıf </a:t>
            </a:r>
            <a:r>
              <a:rPr lang="tr-TR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Eğitimi)</a:t>
            </a: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4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İdari ve Yardımcı Hizmet Personel</a:t>
            </a: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4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Bilgisayar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6476" y="1664990"/>
            <a:ext cx="3502174" cy="3987990"/>
          </a:xfrm>
          <a:prstGeom prst="rect">
            <a:avLst/>
          </a:prstGeom>
        </p:spPr>
      </p:pic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87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2"/>
          <p:cNvSpPr/>
          <p:nvPr/>
        </p:nvSpPr>
        <p:spPr>
          <a:xfrm>
            <a:off x="3003197" y="1566944"/>
            <a:ext cx="60570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6000" dirty="0" smtClean="0">
                <a:latin typeface="Monotype Corsiva" panose="03010101010201010101" pitchFamily="66" charset="0"/>
                <a:cs typeface="Miriam Fixed" panose="020B0509050101010101" pitchFamily="49" charset="-79"/>
              </a:rPr>
              <a:t>Teşekkür Ederiz</a:t>
            </a:r>
            <a:endParaRPr lang="tr-TR" sz="6000" dirty="0" smtClean="0">
              <a:latin typeface="Monotype Corsiva" panose="03010101010201010101" pitchFamily="66" charset="0"/>
              <a:ea typeface="Times New Roman" pitchFamily="18" charset="0"/>
              <a:cs typeface="Miriam Fixed" panose="020B0509050101010101" pitchFamily="49" charset="-79"/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897" y="2315907"/>
            <a:ext cx="5456940" cy="3626447"/>
          </a:xfrm>
          <a:prstGeom prst="rect">
            <a:avLst/>
          </a:prstGeom>
        </p:spPr>
      </p:pic>
      <p:sp>
        <p:nvSpPr>
          <p:cNvPr id="4" name="Metin kutusu 3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4971</TotalTime>
  <Words>1498</Words>
  <Application>Microsoft Office PowerPoint</Application>
  <PresentationFormat>Geniş ekran</PresentationFormat>
  <Paragraphs>642</Paragraphs>
  <Slides>59</Slides>
  <Notes>0</Notes>
  <HiddenSlides>0</HiddenSlides>
  <MMClips>0</MMClips>
  <ScaleCrop>false</ScaleCrop>
  <HeadingPairs>
    <vt:vector size="8" baseType="variant">
      <vt:variant>
        <vt:lpstr>Kullanılan Yazı Tipleri</vt:lpstr>
      </vt:variant>
      <vt:variant>
        <vt:i4>7</vt:i4>
      </vt:variant>
      <vt:variant>
        <vt:lpstr>Tema</vt:lpstr>
      </vt:variant>
      <vt:variant>
        <vt:i4>1</vt:i4>
      </vt:variant>
      <vt:variant>
        <vt:lpstr>Eklenmiş OLE Hizmet Programları</vt:lpstr>
      </vt:variant>
      <vt:variant>
        <vt:i4>1</vt:i4>
      </vt:variant>
      <vt:variant>
        <vt:lpstr>Slayt Başlıkları</vt:lpstr>
      </vt:variant>
      <vt:variant>
        <vt:i4>59</vt:i4>
      </vt:variant>
    </vt:vector>
  </HeadingPairs>
  <TitlesOfParts>
    <vt:vector size="68" baseType="lpstr">
      <vt:lpstr>Arial</vt:lpstr>
      <vt:lpstr>Calibri</vt:lpstr>
      <vt:lpstr>Calibri Light</vt:lpstr>
      <vt:lpstr>Miriam Fixed</vt:lpstr>
      <vt:lpstr>Monotype Corsiva</vt:lpstr>
      <vt:lpstr>Times New Roman</vt:lpstr>
      <vt:lpstr>Wingdings</vt:lpstr>
      <vt:lpstr>Office Teması</vt:lpstr>
      <vt:lpstr>Acrobat Document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Etkinlikler</vt:lpstr>
      <vt:lpstr>FAKÜLTEMİZCE SENE İÇİNDE YAPILAN FAALİYETLER </vt:lpstr>
      <vt:lpstr>PowerPoint Sunusu</vt:lpstr>
      <vt:lpstr>PowerPoint Sunusu</vt:lpstr>
      <vt:lpstr>PowerPoint Sunusu</vt:lpstr>
      <vt:lpstr>PowerPoint Sunusu</vt:lpstr>
      <vt:lpstr>BİR KARDEŞLİK TÜRKÜSÜ:ANADOLU 2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Eğitim Fakültesi Öncülüğünde Çanakkale Zaferi ve Şehitleri Anma Programı</vt:lpstr>
      <vt:lpstr>Eğitim Fakültesi Ödüllü Spor Müsabakaları</vt:lpstr>
      <vt:lpstr>Eğitim Fakültesi Etkinlikler Dizisi : Çocuk Hakları Paneli </vt:lpstr>
      <vt:lpstr>Engelsiz Hayata Dair - Ben De Varım </vt:lpstr>
      <vt:lpstr>PowerPoint Sunusu</vt:lpstr>
      <vt:lpstr>PowerPoint Sunusu</vt:lpstr>
      <vt:lpstr>PowerPoint Sunusu</vt:lpstr>
      <vt:lpstr>Yeni Bölüm ve  Programlar</vt:lpstr>
      <vt:lpstr>PowerPoint Sunusu</vt:lpstr>
      <vt:lpstr>Uygulamalar 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MEKAN DÜZENLEMELERİ</vt:lpstr>
      <vt:lpstr>MEKAN DÜZENLEMELERİ</vt:lpstr>
      <vt:lpstr>PowerPoint Sunusu</vt:lpstr>
      <vt:lpstr>PowerPoint Sunusu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Muti</cp:lastModifiedBy>
  <cp:revision>480</cp:revision>
  <dcterms:created xsi:type="dcterms:W3CDTF">2018-02-07T07:43:50Z</dcterms:created>
  <dcterms:modified xsi:type="dcterms:W3CDTF">2020-02-17T10:56:26Z</dcterms:modified>
</cp:coreProperties>
</file>