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harts/chart13.xml" ContentType="application/vnd.openxmlformats-officedocument.drawingml.chart+xml"/>
  <Override PartName="/ppt/comments/comment1.xml" ContentType="application/vnd.openxmlformats-officedocument.presentationml.comment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81"/>
  </p:notesMasterIdLst>
  <p:sldIdLst>
    <p:sldId id="258" r:id="rId3"/>
    <p:sldId id="487" r:id="rId4"/>
    <p:sldId id="371" r:id="rId5"/>
    <p:sldId id="372" r:id="rId6"/>
    <p:sldId id="399" r:id="rId7"/>
    <p:sldId id="397" r:id="rId8"/>
    <p:sldId id="373" r:id="rId9"/>
    <p:sldId id="488" r:id="rId10"/>
    <p:sldId id="436" r:id="rId11"/>
    <p:sldId id="451" r:id="rId12"/>
    <p:sldId id="452" r:id="rId13"/>
    <p:sldId id="453" r:id="rId14"/>
    <p:sldId id="454" r:id="rId15"/>
    <p:sldId id="455" r:id="rId16"/>
    <p:sldId id="489" r:id="rId17"/>
    <p:sldId id="379" r:id="rId18"/>
    <p:sldId id="514" r:id="rId19"/>
    <p:sldId id="503" r:id="rId20"/>
    <p:sldId id="504" r:id="rId21"/>
    <p:sldId id="380" r:id="rId22"/>
    <p:sldId id="459" r:id="rId23"/>
    <p:sldId id="458" r:id="rId24"/>
    <p:sldId id="381" r:id="rId25"/>
    <p:sldId id="467" r:id="rId26"/>
    <p:sldId id="496" r:id="rId27"/>
    <p:sldId id="495" r:id="rId28"/>
    <p:sldId id="501" r:id="rId29"/>
    <p:sldId id="498" r:id="rId30"/>
    <p:sldId id="500" r:id="rId31"/>
    <p:sldId id="502" r:id="rId32"/>
    <p:sldId id="499" r:id="rId33"/>
    <p:sldId id="384" r:id="rId34"/>
    <p:sldId id="456" r:id="rId35"/>
    <p:sldId id="385" r:id="rId36"/>
    <p:sldId id="386" r:id="rId37"/>
    <p:sldId id="387" r:id="rId38"/>
    <p:sldId id="469" r:id="rId39"/>
    <p:sldId id="419" r:id="rId40"/>
    <p:sldId id="388" r:id="rId41"/>
    <p:sldId id="460" r:id="rId42"/>
    <p:sldId id="461" r:id="rId43"/>
    <p:sldId id="463" r:id="rId44"/>
    <p:sldId id="462" r:id="rId45"/>
    <p:sldId id="515" r:id="rId46"/>
    <p:sldId id="464" r:id="rId47"/>
    <p:sldId id="492" r:id="rId48"/>
    <p:sldId id="491" r:id="rId49"/>
    <p:sldId id="493" r:id="rId50"/>
    <p:sldId id="516" r:id="rId51"/>
    <p:sldId id="517" r:id="rId52"/>
    <p:sldId id="518" r:id="rId53"/>
    <p:sldId id="519" r:id="rId54"/>
    <p:sldId id="470" r:id="rId55"/>
    <p:sldId id="433" r:id="rId56"/>
    <p:sldId id="431" r:id="rId57"/>
    <p:sldId id="435" r:id="rId58"/>
    <p:sldId id="472" r:id="rId59"/>
    <p:sldId id="473" r:id="rId60"/>
    <p:sldId id="474" r:id="rId61"/>
    <p:sldId id="475" r:id="rId62"/>
    <p:sldId id="476" r:id="rId63"/>
    <p:sldId id="477" r:id="rId64"/>
    <p:sldId id="478" r:id="rId65"/>
    <p:sldId id="479" r:id="rId66"/>
    <p:sldId id="480" r:id="rId67"/>
    <p:sldId id="481" r:id="rId68"/>
    <p:sldId id="482" r:id="rId69"/>
    <p:sldId id="483" r:id="rId70"/>
    <p:sldId id="449" r:id="rId71"/>
    <p:sldId id="507" r:id="rId72"/>
    <p:sldId id="508" r:id="rId73"/>
    <p:sldId id="509" r:id="rId74"/>
    <p:sldId id="510" r:id="rId75"/>
    <p:sldId id="511" r:id="rId76"/>
    <p:sldId id="512" r:id="rId77"/>
    <p:sldId id="513" r:id="rId78"/>
    <p:sldId id="400" r:id="rId79"/>
    <p:sldId id="284" r:id="rId8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rdar abut" initials="sa" lastIdx="7" clrIdx="0">
    <p:extLst>
      <p:ext uri="{19B8F6BF-5375-455C-9EA6-DF929625EA0E}">
        <p15:presenceInfo xmlns:p15="http://schemas.microsoft.com/office/powerpoint/2012/main" userId="3ade717679585da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7292A2E-F333-43FB-9621-5CBBE7FDCDCB}" styleName="Açık Stil 2 - Vurgu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929F9F4-4A8F-4326-A1B4-22849713DDAB}" styleName="Koyu Stil 1 - Vurgu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Orta Stil 4 - Vurgu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65" autoAdjust="0"/>
    <p:restoredTop sz="94000" autoAdjust="0"/>
  </p:normalViewPr>
  <p:slideViewPr>
    <p:cSldViewPr snapToGrid="0">
      <p:cViewPr varScale="1">
        <p:scale>
          <a:sx n="108" d="100"/>
          <a:sy n="108" d="100"/>
        </p:scale>
        <p:origin x="32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-88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 smtClean="0"/>
              <a:t>AKADEMİK KADRO</a:t>
            </a:r>
            <a:endParaRPr lang="tr-TR" b="1" dirty="0"/>
          </a:p>
        </c:rich>
      </c:tx>
      <c:layout>
        <c:manualLayout>
          <c:xMode val="edge"/>
          <c:yMode val="edge"/>
          <c:x val="0.36406579406773959"/>
          <c:y val="4.34979061198734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Sheet1!$B$2:$B$2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Sheet1!$C$2:$C$2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Sheet1!$D$2:$D$2</c:f>
              <c:numCache>
                <c:formatCode>General</c:formatCode>
                <c:ptCount val="1"/>
                <c:pt idx="0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Sheet1!$E$2:$E$2</c:f>
              <c:numCache>
                <c:formatCode>General</c:formatCode>
                <c:ptCount val="1"/>
                <c:pt idx="0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Sheet1!$F$2:$F$2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8416"/>
        <c:axId val="-1027810048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0048"/>
        <c:crossesAt val="0"/>
        <c:auto val="1"/>
        <c:lblAlgn val="ctr"/>
        <c:lblOffset val="100"/>
        <c:noMultiLvlLbl val="0"/>
      </c:catAx>
      <c:valAx>
        <c:axId val="-102781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8416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+mj-lt"/>
              </a:rPr>
              <a:t>Öğrenci </a:t>
            </a:r>
            <a:r>
              <a:rPr lang="tr-TR" dirty="0">
                <a:latin typeface="+mj-lt"/>
              </a:rPr>
              <a:t>sayısı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1677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5696"/>
        <c:axId val="-1027807328"/>
      </c:barChart>
      <c:catAx>
        <c:axId val="-1027805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7328"/>
        <c:crossesAt val="0"/>
        <c:auto val="1"/>
        <c:lblAlgn val="ctr"/>
        <c:lblOffset val="100"/>
        <c:noMultiLvlLbl val="0"/>
      </c:catAx>
      <c:valAx>
        <c:axId val="-1027807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569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5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8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8</c:v>
                </c:pt>
                <c:pt idx="1">
                  <c:v>9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8</c:v>
                </c:pt>
                <c:pt idx="1">
                  <c:v>8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8416"/>
        <c:axId val="-1027810048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2024</c:v>
                      </c:pt>
                      <c:pt idx="1">
                        <c:v>2025</c:v>
                      </c:pt>
                      <c:pt idx="2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0048"/>
        <c:crossesAt val="0"/>
        <c:auto val="1"/>
        <c:lblAlgn val="ctr"/>
        <c:lblOffset val="100"/>
        <c:noMultiLvlLbl val="0"/>
      </c:catAx>
      <c:valAx>
        <c:axId val="-102781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8416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252</c:v>
                </c:pt>
                <c:pt idx="1">
                  <c:v>277</c:v>
                </c:pt>
                <c:pt idx="2">
                  <c:v>254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5696"/>
        <c:axId val="-1027807328"/>
      </c:barChart>
      <c:catAx>
        <c:axId val="-1027805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7328"/>
        <c:crossesAt val="0"/>
        <c:auto val="1"/>
        <c:lblAlgn val="ctr"/>
        <c:lblOffset val="100"/>
        <c:noMultiLvlLbl val="0"/>
      </c:catAx>
      <c:valAx>
        <c:axId val="-1027807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569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13</c:v>
                </c:pt>
                <c:pt idx="1">
                  <c:v>12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2024</c:v>
                      </c:pt>
                      <c:pt idx="1">
                        <c:v>2025</c:v>
                      </c:pt>
                      <c:pt idx="2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456</c:v>
                </c:pt>
                <c:pt idx="1">
                  <c:v>381</c:v>
                </c:pt>
                <c:pt idx="2">
                  <c:v>315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6</c:v>
                </c:pt>
                <c:pt idx="1">
                  <c:v>6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4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2024</c:v>
                      </c:pt>
                      <c:pt idx="1">
                        <c:v>2025</c:v>
                      </c:pt>
                      <c:pt idx="2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334</c:v>
                </c:pt>
                <c:pt idx="1">
                  <c:v>342</c:v>
                </c:pt>
                <c:pt idx="2">
                  <c:v>310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4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2024</c:v>
                      </c:pt>
                      <c:pt idx="1">
                        <c:v>2025</c:v>
                      </c:pt>
                      <c:pt idx="2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488</c:v>
                </c:pt>
                <c:pt idx="1">
                  <c:v>542</c:v>
                </c:pt>
                <c:pt idx="2">
                  <c:v>505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2024</c:v>
                      </c:pt>
                      <c:pt idx="1">
                        <c:v>2025</c:v>
                      </c:pt>
                      <c:pt idx="2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258</c:v>
                </c:pt>
                <c:pt idx="1">
                  <c:v>291</c:v>
                </c:pt>
                <c:pt idx="2">
                  <c:v>292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SCI Expanded, SCI , SSCI, AHCI Kapsamındaki Dergilerde Yayınlanan Makale Sayıları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21</c:v>
                </c:pt>
                <c:pt idx="1">
                  <c:v>32</c:v>
                </c:pt>
                <c:pt idx="2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65</c:v>
                </c:pt>
                <c:pt idx="4">
                  <c:v>75</c:v>
                </c:pt>
                <c:pt idx="5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7C-4A7D-B086-39BBAC74BB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7120"/>
        <c:axId val="-1027815488"/>
      </c:barChart>
      <c:catAx>
        <c:axId val="-10278171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5488"/>
        <c:crosses val="autoZero"/>
        <c:auto val="1"/>
        <c:lblAlgn val="ctr"/>
        <c:lblOffset val="100"/>
        <c:noMultiLvlLbl val="0"/>
      </c:catAx>
      <c:valAx>
        <c:axId val="-1027815488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 dirty="0" smtClean="0"/>
              <a:t>Yıllara Göre Öğretim Üyesi Başına Düşen SCI </a:t>
            </a:r>
            <a:r>
              <a:rPr lang="tr-TR" dirty="0" err="1"/>
              <a:t>Expanded</a:t>
            </a:r>
            <a:r>
              <a:rPr lang="tr-TR" dirty="0"/>
              <a:t>, SCI , SSCI, AHCI Kapsamındaki Dergilerde Yayınlanan Makale Sayıları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0.36</c:v>
                </c:pt>
                <c:pt idx="1">
                  <c:v>0.54</c:v>
                </c:pt>
                <c:pt idx="2" formatCode="0.0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1.1000000000000001</c:v>
                </c:pt>
                <c:pt idx="4">
                  <c:v>1.2</c:v>
                </c:pt>
                <c:pt idx="5">
                  <c:v>1.3</c:v>
                </c:pt>
              </c:numCache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7120"/>
        <c:axId val="-1027815488"/>
        <c:extLst/>
      </c:barChart>
      <c:catAx>
        <c:axId val="-10278171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5488"/>
        <c:crosses val="autoZero"/>
        <c:auto val="1"/>
        <c:lblAlgn val="ctr"/>
        <c:lblOffset val="100"/>
        <c:noMultiLvlLbl val="0"/>
      </c:catAx>
      <c:valAx>
        <c:axId val="-1027815488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Yayınlanan Kitap Sayıları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48</c:v>
                </c:pt>
                <c:pt idx="1">
                  <c:v>31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20</c:v>
                </c:pt>
                <c:pt idx="4">
                  <c:v>25</c:v>
                </c:pt>
                <c:pt idx="5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0592"/>
        <c:axId val="-1027814944"/>
      </c:barChart>
      <c:catAx>
        <c:axId val="-102781059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4944"/>
        <c:crosses val="autoZero"/>
        <c:auto val="1"/>
        <c:lblAlgn val="ctr"/>
        <c:lblOffset val="100"/>
        <c:noMultiLvlLbl val="0"/>
      </c:catAx>
      <c:valAx>
        <c:axId val="-102781494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0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Uluslararası Sözlü Bildiri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68</c:v>
                </c:pt>
                <c:pt idx="1">
                  <c:v>57</c:v>
                </c:pt>
                <c:pt idx="2">
                  <c:v>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163</c:v>
                </c:pt>
                <c:pt idx="4">
                  <c:v>173</c:v>
                </c:pt>
                <c:pt idx="5">
                  <c:v>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4400"/>
        <c:axId val="-1027813312"/>
      </c:barChart>
      <c:catAx>
        <c:axId val="-10278144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3312"/>
        <c:crosses val="autoZero"/>
        <c:auto val="1"/>
        <c:lblAlgn val="ctr"/>
        <c:lblOffset val="100"/>
        <c:noMultiLvlLbl val="0"/>
      </c:catAx>
      <c:valAx>
        <c:axId val="-102781331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4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Atıf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2128</c:v>
                </c:pt>
                <c:pt idx="1">
                  <c:v>1615</c:v>
                </c:pt>
                <c:pt idx="2">
                  <c:v>2840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3000</c:v>
                </c:pt>
                <c:pt idx="4">
                  <c:v>3100</c:v>
                </c:pt>
                <c:pt idx="5">
                  <c:v>3200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2768"/>
        <c:axId val="-1027812224"/>
      </c:barChart>
      <c:catAx>
        <c:axId val="-102781276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2224"/>
        <c:crosses val="autoZero"/>
        <c:auto val="1"/>
        <c:lblAlgn val="ctr"/>
        <c:lblOffset val="100"/>
        <c:noMultiLvlLbl val="0"/>
      </c:catAx>
      <c:valAx>
        <c:axId val="-102781222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2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 sz="1800" b="1" i="0" baseline="0" dirty="0" smtClean="0">
                <a:effectLst>
                  <a:outerShdw blurRad="50800" dist="38100" dir="5400000" algn="t" rotWithShape="0">
                    <a:srgbClr val="000000">
                      <a:alpha val="40000"/>
                    </a:srgbClr>
                  </a:outerShdw>
                </a:effectLst>
              </a:rPr>
              <a:t>Yıllara Göre Öğretim Üyesi Başında Düşen Atıf Sayısı</a:t>
            </a:r>
            <a:endParaRPr lang="tr-TR" dirty="0">
              <a:effectLst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36.1</c:v>
                </c:pt>
                <c:pt idx="1">
                  <c:v>38.729999999999997</c:v>
                </c:pt>
                <c:pt idx="2">
                  <c:v>48.96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49</c:v>
                </c:pt>
                <c:pt idx="4">
                  <c:v>50</c:v>
                </c:pt>
                <c:pt idx="5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2768"/>
        <c:axId val="-1027812224"/>
      </c:barChart>
      <c:catAx>
        <c:axId val="-102781276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2224"/>
        <c:crosses val="autoZero"/>
        <c:auto val="1"/>
        <c:lblAlgn val="ctr"/>
        <c:lblOffset val="100"/>
        <c:noMultiLvlLbl val="0"/>
      </c:catAx>
      <c:valAx>
        <c:axId val="-102781222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2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 sz="1800" b="1" dirty="0" smtClean="0">
                <a:effectLst/>
              </a:rPr>
              <a:t>BAŞVURU YAPILAN 2209 A / 2209 B ÖĞRENCİ PROJELERİNİN</a:t>
            </a:r>
            <a:r>
              <a:rPr lang="tr-TR" sz="1800" b="1" baseline="0" dirty="0" smtClean="0">
                <a:effectLst/>
              </a:rPr>
              <a:t> YILLARA GÖRE DAĞILIMI</a:t>
            </a:r>
            <a:endParaRPr lang="tr-TR" dirty="0">
              <a:effectLst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</c:v>
                </c:pt>
                <c:pt idx="1">
                  <c:v>8</c:v>
                </c:pt>
                <c:pt idx="2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2 Yıldaki Hedefler</c:v>
                </c:pt>
              </c:strCache>
              <c:extLst xmlns:c15="http://schemas.microsoft.com/office/drawing/2012/chart"/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numCache>
              <c:extLst xmlns:c15="http://schemas.microsoft.com/office/drawing/2012/chart"/>
            </c:numRef>
          </c:cat>
          <c:val>
            <c:numRef>
              <c:f>Sheet1!$C$2:$C$6</c:f>
              <c:numCache>
                <c:formatCode>General</c:formatCode>
                <c:ptCount val="5"/>
                <c:pt idx="3">
                  <c:v>55</c:v>
                </c:pt>
                <c:pt idx="4">
                  <c:v>60</c:v>
                </c:pt>
              </c:numCache>
              <c:extLst xmlns:c15="http://schemas.microsoft.com/office/drawing/2012/chart"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2768"/>
        <c:axId val="-1027812224"/>
        <c:extLst/>
      </c:barChart>
      <c:catAx>
        <c:axId val="-102781276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2224"/>
        <c:crosses val="autoZero"/>
        <c:auto val="1"/>
        <c:lblAlgn val="ctr"/>
        <c:lblOffset val="100"/>
        <c:noMultiLvlLbl val="0"/>
      </c:catAx>
      <c:valAx>
        <c:axId val="-102781222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2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1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3-03T15:47:01.062" idx="7">
    <p:pos x="6674" y="746"/>
    <p:text>Grafikteki veriler, grafik üzerine sağ tıklanıp verileri düzenle komutu ile değiştirilmelidir.</p:text>
    <p:extLst>
      <p:ext uri="{C676402C-5697-4E1C-873F-D02D1690AC5C}">
        <p15:threadingInfo xmlns:p15="http://schemas.microsoft.com/office/powerpoint/2012/main" timeZoneBias="-180"/>
      </p:ext>
    </p:extLst>
  </p:cm>
</p:cmLst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image" Target="../media/image7.jp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image" Target="../media/image13.jp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image" Target="../media/image7.jp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image" Target="../media/image1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 custT="1"/>
      <dgm:spPr/>
      <dgm:t>
        <a:bodyPr/>
        <a:lstStyle/>
        <a:p>
          <a:r>
            <a:rPr lang="tr-TR" sz="2000" dirty="0"/>
            <a:t>Aktif </a:t>
          </a:r>
          <a:r>
            <a:rPr lang="tr-TR" sz="2000" dirty="0" smtClean="0"/>
            <a:t>Programlarımız</a:t>
          </a:r>
          <a:endParaRPr lang="tr-TR" sz="2000" dirty="0"/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b="1" dirty="0"/>
            <a:t>Türkçe ve Sosyal Bilimler Eğitimi Bölümü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99D31259-5B92-4C85-9A8D-ADE49608E1D7}">
      <dgm:prSet phldrT="[Text]"/>
      <dgm:spPr/>
      <dgm:t>
        <a:bodyPr/>
        <a:lstStyle/>
        <a:p>
          <a:r>
            <a:rPr lang="tr-TR" b="1" dirty="0"/>
            <a:t>Matematik ve Fen Bilimleri Eğitimi Bölümü</a:t>
          </a:r>
        </a:p>
      </dgm:t>
    </dgm:pt>
    <dgm:pt modelId="{44F23E33-8347-4E3B-8849-BCD25D41C67D}" type="parTrans" cxnId="{E6E059F3-BE43-4670-867A-D5E9FA9DE72D}">
      <dgm:prSet/>
      <dgm:spPr/>
      <dgm:t>
        <a:bodyPr/>
        <a:lstStyle/>
        <a:p>
          <a:endParaRPr lang="tr-TR"/>
        </a:p>
      </dgm:t>
    </dgm:pt>
    <dgm:pt modelId="{F3FDEA32-86D3-4918-8683-8178FF1AA7BF}" type="sibTrans" cxnId="{E6E059F3-BE43-4670-867A-D5E9FA9DE72D}">
      <dgm:prSet/>
      <dgm:spPr/>
      <dgm:t>
        <a:bodyPr/>
        <a:lstStyle/>
        <a:p>
          <a:endParaRPr lang="tr-TR"/>
        </a:p>
      </dgm:t>
    </dgm:pt>
    <dgm:pt modelId="{A934B862-95BC-4ADA-A298-BB64E3A2F1B7}">
      <dgm:prSet phldrT="[Text]"/>
      <dgm:spPr/>
      <dgm:t>
        <a:bodyPr/>
        <a:lstStyle/>
        <a:p>
          <a:r>
            <a:rPr lang="tr-TR" b="1" dirty="0"/>
            <a:t>Yabancı Diller Eğitimi Bölümü</a:t>
          </a:r>
        </a:p>
      </dgm:t>
    </dgm:pt>
    <dgm:pt modelId="{B68252DB-9F41-4209-AFE9-BB69122DAFDB}" type="parTrans" cxnId="{950CE06B-7050-4264-B00B-EB660482F5AF}">
      <dgm:prSet/>
      <dgm:spPr/>
      <dgm:t>
        <a:bodyPr/>
        <a:lstStyle/>
        <a:p>
          <a:endParaRPr lang="tr-TR"/>
        </a:p>
      </dgm:t>
    </dgm:pt>
    <dgm:pt modelId="{781C38D9-6036-402A-966F-D012ED46B921}" type="sibTrans" cxnId="{950CE06B-7050-4264-B00B-EB660482F5AF}">
      <dgm:prSet/>
      <dgm:spPr/>
      <dgm:t>
        <a:bodyPr/>
        <a:lstStyle/>
        <a:p>
          <a:endParaRPr lang="tr-TR"/>
        </a:p>
      </dgm:t>
    </dgm:pt>
    <dgm:pt modelId="{5F6AD98E-4186-4BCD-9578-DBF24C09B739}">
      <dgm:prSet phldrT="[Text]"/>
      <dgm:spPr/>
      <dgm:t>
        <a:bodyPr/>
        <a:lstStyle/>
        <a:p>
          <a:r>
            <a:rPr lang="tr-TR" dirty="0"/>
            <a:t>Türkçe </a:t>
          </a:r>
          <a:r>
            <a:rPr lang="tr-TR" dirty="0" smtClean="0"/>
            <a:t>Öğretmenliği</a:t>
          </a:r>
          <a:endParaRPr lang="tr-TR" dirty="0"/>
        </a:p>
      </dgm:t>
    </dgm:pt>
    <dgm:pt modelId="{5C53A55F-91D8-4BD5-BE88-CC977577110F}" type="parTrans" cxnId="{914D92B2-011C-4477-8977-2F03F1565C3B}">
      <dgm:prSet/>
      <dgm:spPr/>
      <dgm:t>
        <a:bodyPr/>
        <a:lstStyle/>
        <a:p>
          <a:endParaRPr lang="tr-TR"/>
        </a:p>
      </dgm:t>
    </dgm:pt>
    <dgm:pt modelId="{8D9EDD9A-3611-41DE-B1F9-BDF6D51BF8A0}" type="sibTrans" cxnId="{914D92B2-011C-4477-8977-2F03F1565C3B}">
      <dgm:prSet/>
      <dgm:spPr/>
      <dgm:t>
        <a:bodyPr/>
        <a:lstStyle/>
        <a:p>
          <a:endParaRPr lang="tr-TR"/>
        </a:p>
      </dgm:t>
    </dgm:pt>
    <dgm:pt modelId="{6FE407BC-07BA-4B89-835D-119C1BA81FD8}">
      <dgm:prSet phldrT="[Text]"/>
      <dgm:spPr/>
      <dgm:t>
        <a:bodyPr/>
        <a:lstStyle/>
        <a:p>
          <a:r>
            <a:rPr lang="tr-TR" dirty="0"/>
            <a:t>Sosyal Bilgiler </a:t>
          </a:r>
          <a:r>
            <a:rPr lang="tr-TR" dirty="0" smtClean="0"/>
            <a:t>Öğretmenliği</a:t>
          </a:r>
          <a:endParaRPr lang="tr-TR" dirty="0"/>
        </a:p>
      </dgm:t>
    </dgm:pt>
    <dgm:pt modelId="{ADABB519-16B1-42A8-B9E7-EB96C202F7F3}" type="parTrans" cxnId="{A00038D1-B16C-465A-A6A9-B30A08D4DC1F}">
      <dgm:prSet/>
      <dgm:spPr/>
      <dgm:t>
        <a:bodyPr/>
        <a:lstStyle/>
        <a:p>
          <a:endParaRPr lang="tr-TR"/>
        </a:p>
      </dgm:t>
    </dgm:pt>
    <dgm:pt modelId="{8E6E936E-BC49-4255-8D34-768F6C709E06}" type="sibTrans" cxnId="{A00038D1-B16C-465A-A6A9-B30A08D4DC1F}">
      <dgm:prSet/>
      <dgm:spPr/>
      <dgm:t>
        <a:bodyPr/>
        <a:lstStyle/>
        <a:p>
          <a:endParaRPr lang="tr-TR"/>
        </a:p>
      </dgm:t>
    </dgm:pt>
    <dgm:pt modelId="{587B4852-EC6F-404A-A666-B75B85E2DB93}">
      <dgm:prSet phldrT="[Text]"/>
      <dgm:spPr/>
      <dgm:t>
        <a:bodyPr/>
        <a:lstStyle/>
        <a:p>
          <a:r>
            <a:rPr lang="tr-TR" dirty="0" smtClean="0"/>
            <a:t>İlköğretim Matematik Öğretmenliği</a:t>
          </a:r>
          <a:endParaRPr lang="tr-TR" dirty="0"/>
        </a:p>
      </dgm:t>
    </dgm:pt>
    <dgm:pt modelId="{E66DBB16-8907-49DD-A0D1-F7A9D054DFB2}" type="parTrans" cxnId="{33E67EE7-8D8E-4FA1-B67A-6630E6E9F930}">
      <dgm:prSet/>
      <dgm:spPr/>
      <dgm:t>
        <a:bodyPr/>
        <a:lstStyle/>
        <a:p>
          <a:endParaRPr lang="tr-TR"/>
        </a:p>
      </dgm:t>
    </dgm:pt>
    <dgm:pt modelId="{94DF5411-DFD7-4DE6-9B9E-5284AE0F3147}" type="sibTrans" cxnId="{33E67EE7-8D8E-4FA1-B67A-6630E6E9F930}">
      <dgm:prSet/>
      <dgm:spPr/>
      <dgm:t>
        <a:bodyPr/>
        <a:lstStyle/>
        <a:p>
          <a:endParaRPr lang="tr-TR"/>
        </a:p>
      </dgm:t>
    </dgm:pt>
    <dgm:pt modelId="{414D2527-6969-421E-81AF-3806696EABB6}">
      <dgm:prSet phldrT="[Text]"/>
      <dgm:spPr/>
      <dgm:t>
        <a:bodyPr/>
        <a:lstStyle/>
        <a:p>
          <a:r>
            <a:rPr lang="tr-TR" dirty="0"/>
            <a:t>Fen Bilgisi </a:t>
          </a:r>
          <a:r>
            <a:rPr lang="tr-TR" dirty="0" smtClean="0"/>
            <a:t>Öğretmenliği</a:t>
          </a:r>
          <a:endParaRPr lang="tr-TR" dirty="0"/>
        </a:p>
      </dgm:t>
    </dgm:pt>
    <dgm:pt modelId="{B620FD40-0EBB-4321-AFC1-12E0E2B4AE69}" type="parTrans" cxnId="{C2CB76DB-699E-4274-B1EC-175B1FED03F5}">
      <dgm:prSet/>
      <dgm:spPr/>
      <dgm:t>
        <a:bodyPr/>
        <a:lstStyle/>
        <a:p>
          <a:endParaRPr lang="tr-TR"/>
        </a:p>
      </dgm:t>
    </dgm:pt>
    <dgm:pt modelId="{2DB64DD3-0FBF-4F01-9A28-1F7B724043EC}" type="sibTrans" cxnId="{C2CB76DB-699E-4274-B1EC-175B1FED03F5}">
      <dgm:prSet/>
      <dgm:spPr/>
      <dgm:t>
        <a:bodyPr/>
        <a:lstStyle/>
        <a:p>
          <a:endParaRPr lang="tr-TR"/>
        </a:p>
      </dgm:t>
    </dgm:pt>
    <dgm:pt modelId="{21BBEAEA-E591-4DAA-8850-D7663E313B47}">
      <dgm:prSet phldrT="[Text]"/>
      <dgm:spPr/>
      <dgm:t>
        <a:bodyPr/>
        <a:lstStyle/>
        <a:p>
          <a:r>
            <a:rPr lang="tr-TR" dirty="0" smtClean="0"/>
            <a:t>İngilizce Öğretmenliği</a:t>
          </a:r>
          <a:endParaRPr lang="tr-TR" dirty="0"/>
        </a:p>
      </dgm:t>
    </dgm:pt>
    <dgm:pt modelId="{260C8903-08FF-47F2-BF16-A6C280ADBD7E}" type="parTrans" cxnId="{75CF22F9-F8FD-4962-BDF7-DEC609178FFB}">
      <dgm:prSet/>
      <dgm:spPr/>
      <dgm:t>
        <a:bodyPr/>
        <a:lstStyle/>
        <a:p>
          <a:endParaRPr lang="tr-TR"/>
        </a:p>
      </dgm:t>
    </dgm:pt>
    <dgm:pt modelId="{357867FB-B89A-4E86-B23C-3C60553A5B32}" type="sibTrans" cxnId="{75CF22F9-F8FD-4962-BDF7-DEC609178FFB}">
      <dgm:prSet/>
      <dgm:spPr/>
      <dgm:t>
        <a:bodyPr/>
        <a:lstStyle/>
        <a:p>
          <a:endParaRPr lang="tr-TR"/>
        </a:p>
      </dgm:t>
    </dgm:pt>
    <dgm:pt modelId="{55EB06CC-480C-454E-8B89-103EA0F2911D}">
      <dgm:prSet phldrT="[Text]"/>
      <dgm:spPr/>
      <dgm:t>
        <a:bodyPr/>
        <a:lstStyle/>
        <a:p>
          <a:r>
            <a:rPr lang="tr-TR" b="1" dirty="0"/>
            <a:t>Eğitim Bilimleri Bölümü</a:t>
          </a:r>
        </a:p>
      </dgm:t>
    </dgm:pt>
    <dgm:pt modelId="{AFDCA896-87AE-4867-803C-9C8257A3DD75}" type="parTrans" cxnId="{66798E72-563C-49BC-B812-AE76150BCB1A}">
      <dgm:prSet/>
      <dgm:spPr/>
      <dgm:t>
        <a:bodyPr/>
        <a:lstStyle/>
        <a:p>
          <a:endParaRPr lang="tr-TR"/>
        </a:p>
      </dgm:t>
    </dgm:pt>
    <dgm:pt modelId="{DF025288-B825-4D3A-A27E-D2B194E282BE}" type="sibTrans" cxnId="{66798E72-563C-49BC-B812-AE76150BCB1A}">
      <dgm:prSet/>
      <dgm:spPr/>
      <dgm:t>
        <a:bodyPr/>
        <a:lstStyle/>
        <a:p>
          <a:endParaRPr lang="tr-TR"/>
        </a:p>
      </dgm:t>
    </dgm:pt>
    <dgm:pt modelId="{5B6B0D9D-40E8-4F52-AF71-7D95FCA282AF}">
      <dgm:prSet phldrT="[Text]"/>
      <dgm:spPr/>
      <dgm:t>
        <a:bodyPr/>
        <a:lstStyle/>
        <a:p>
          <a:endParaRPr lang="tr-TR" dirty="0"/>
        </a:p>
      </dgm:t>
    </dgm:pt>
    <dgm:pt modelId="{F144C9CB-DACB-4199-A87A-1D3EF470D016}" type="parTrans" cxnId="{BD79BB57-90A5-4F17-B83A-39E445B33184}">
      <dgm:prSet/>
      <dgm:spPr/>
      <dgm:t>
        <a:bodyPr/>
        <a:lstStyle/>
        <a:p>
          <a:endParaRPr lang="tr-TR"/>
        </a:p>
      </dgm:t>
    </dgm:pt>
    <dgm:pt modelId="{5D281816-BFD5-4F96-B5D1-031D1A5AC96A}" type="sibTrans" cxnId="{BD79BB57-90A5-4F17-B83A-39E445B33184}">
      <dgm:prSet/>
      <dgm:spPr/>
      <dgm:t>
        <a:bodyPr/>
        <a:lstStyle/>
        <a:p>
          <a:endParaRPr lang="tr-TR"/>
        </a:p>
      </dgm:t>
    </dgm:pt>
    <dgm:pt modelId="{728AAFCE-1B45-4394-8ACA-1EC33E134E0F}">
      <dgm:prSet phldrT="[Text]"/>
      <dgm:spPr/>
      <dgm:t>
        <a:bodyPr/>
        <a:lstStyle/>
        <a:p>
          <a:endParaRPr lang="tr-TR" dirty="0"/>
        </a:p>
      </dgm:t>
    </dgm:pt>
    <dgm:pt modelId="{BC03BBEA-6EBD-4D1A-9ABC-61197B96B344}" type="parTrans" cxnId="{BAB4D3A2-3DAA-417F-BC6A-68C14B6744E0}">
      <dgm:prSet/>
      <dgm:spPr/>
      <dgm:t>
        <a:bodyPr/>
        <a:lstStyle/>
        <a:p>
          <a:endParaRPr lang="tr-TR"/>
        </a:p>
      </dgm:t>
    </dgm:pt>
    <dgm:pt modelId="{650DF930-36EC-46BC-A81B-2D9981716388}" type="sibTrans" cxnId="{BAB4D3A2-3DAA-417F-BC6A-68C14B6744E0}">
      <dgm:prSet/>
      <dgm:spPr/>
      <dgm:t>
        <a:bodyPr/>
        <a:lstStyle/>
        <a:p>
          <a:endParaRPr lang="tr-TR"/>
        </a:p>
      </dgm:t>
    </dgm:pt>
    <dgm:pt modelId="{02CFE9B0-C802-466B-8E89-30698E82D071}">
      <dgm:prSet phldrT="[Text]"/>
      <dgm:spPr/>
      <dgm:t>
        <a:bodyPr/>
        <a:lstStyle/>
        <a:p>
          <a:r>
            <a:rPr lang="tr-TR" b="1" dirty="0" smtClean="0"/>
            <a:t>Temel Eğitim Bölümü</a:t>
          </a:r>
          <a:endParaRPr lang="tr-TR" dirty="0"/>
        </a:p>
      </dgm:t>
    </dgm:pt>
    <dgm:pt modelId="{5CC4740F-0035-4EF2-80BB-C6D98398A4C1}" type="parTrans" cxnId="{BC09743A-3EEF-4568-920D-C61790D054F5}">
      <dgm:prSet/>
      <dgm:spPr/>
      <dgm:t>
        <a:bodyPr/>
        <a:lstStyle/>
        <a:p>
          <a:endParaRPr lang="tr-TR"/>
        </a:p>
      </dgm:t>
    </dgm:pt>
    <dgm:pt modelId="{2FBC4946-178F-43B4-84CD-01975AC68778}" type="sibTrans" cxnId="{BC09743A-3EEF-4568-920D-C61790D054F5}">
      <dgm:prSet/>
      <dgm:spPr/>
      <dgm:t>
        <a:bodyPr/>
        <a:lstStyle/>
        <a:p>
          <a:endParaRPr lang="tr-TR"/>
        </a:p>
      </dgm:t>
    </dgm:pt>
    <dgm:pt modelId="{6EDB0E06-9D04-4F24-8084-4AE523039587}">
      <dgm:prSet phldrT="[Text]"/>
      <dgm:spPr/>
      <dgm:t>
        <a:bodyPr/>
        <a:lstStyle/>
        <a:p>
          <a:endParaRPr lang="tr-TR" dirty="0"/>
        </a:p>
      </dgm:t>
    </dgm:pt>
    <dgm:pt modelId="{72860603-6465-472C-9C41-B9562045FD4C}" type="parTrans" cxnId="{6129A60D-A0A1-488B-8370-73F07EC5FF08}">
      <dgm:prSet/>
      <dgm:spPr/>
      <dgm:t>
        <a:bodyPr/>
        <a:lstStyle/>
        <a:p>
          <a:endParaRPr lang="tr-TR"/>
        </a:p>
      </dgm:t>
    </dgm:pt>
    <dgm:pt modelId="{ECB08139-8052-4E35-90BB-4F03E7B0C3E4}" type="sibTrans" cxnId="{6129A60D-A0A1-488B-8370-73F07EC5FF08}">
      <dgm:prSet/>
      <dgm:spPr/>
      <dgm:t>
        <a:bodyPr/>
        <a:lstStyle/>
        <a:p>
          <a:endParaRPr lang="tr-TR"/>
        </a:p>
      </dgm:t>
    </dgm:pt>
    <dgm:pt modelId="{EFA17D42-DE74-4D91-B760-BEEC20342FF8}">
      <dgm:prSet/>
      <dgm:spPr/>
      <dgm:t>
        <a:bodyPr/>
        <a:lstStyle/>
        <a:p>
          <a:r>
            <a:rPr lang="tr-TR" dirty="0" smtClean="0"/>
            <a:t>Sınıf Öğretmenliği</a:t>
          </a:r>
          <a:endParaRPr lang="tr-TR" dirty="0"/>
        </a:p>
      </dgm:t>
    </dgm:pt>
    <dgm:pt modelId="{8B9C20CD-6708-4774-8E25-EA8B19DD9014}" type="parTrans" cxnId="{584B7A95-6921-4B57-AFD1-D263B996FBA6}">
      <dgm:prSet/>
      <dgm:spPr/>
      <dgm:t>
        <a:bodyPr/>
        <a:lstStyle/>
        <a:p>
          <a:endParaRPr lang="tr-TR"/>
        </a:p>
      </dgm:t>
    </dgm:pt>
    <dgm:pt modelId="{5240FA47-D3B3-40AA-8CE3-979D9242FC30}" type="sibTrans" cxnId="{584B7A95-6921-4B57-AFD1-D263B996FBA6}">
      <dgm:prSet/>
      <dgm:spPr/>
      <dgm:t>
        <a:bodyPr/>
        <a:lstStyle/>
        <a:p>
          <a:endParaRPr lang="tr-TR"/>
        </a:p>
      </dgm:t>
    </dgm:pt>
    <dgm:pt modelId="{6CE872A3-DF2A-4C96-94E9-3D1CB1D86239}">
      <dgm:prSet phldrT="[Text]"/>
      <dgm:spPr/>
      <dgm:t>
        <a:bodyPr/>
        <a:lstStyle/>
        <a:p>
          <a:r>
            <a:rPr lang="tr-TR" dirty="0" smtClean="0"/>
            <a:t>Rehberlik ve Psikolojik Danışmanlık Öğretmenliği </a:t>
          </a:r>
          <a:endParaRPr lang="tr-TR" dirty="0"/>
        </a:p>
      </dgm:t>
    </dgm:pt>
    <dgm:pt modelId="{09969A10-06F1-4E7B-B5BC-F221E8A1FBAB}" type="parTrans" cxnId="{5C1E9651-CC46-4A99-97A3-EB69EAFBD58E}">
      <dgm:prSet/>
      <dgm:spPr/>
      <dgm:t>
        <a:bodyPr/>
        <a:lstStyle/>
        <a:p>
          <a:endParaRPr lang="tr-TR"/>
        </a:p>
      </dgm:t>
    </dgm:pt>
    <dgm:pt modelId="{AB02C886-0EFF-4F7E-B1C9-A1A235DA173B}" type="sibTrans" cxnId="{5C1E9651-CC46-4A99-97A3-EB69EAFBD58E}">
      <dgm:prSet/>
      <dgm:spPr/>
      <dgm:t>
        <a:bodyPr/>
        <a:lstStyle/>
        <a:p>
          <a:endParaRPr lang="tr-TR"/>
        </a:p>
      </dgm:t>
    </dgm:pt>
    <dgm:pt modelId="{B1F51300-F6CC-4983-8B5C-A98D3EB431FC}">
      <dgm:prSet phldrT="[Text]"/>
      <dgm:spPr/>
      <dgm:t>
        <a:bodyPr/>
        <a:lstStyle/>
        <a:p>
          <a:endParaRPr lang="tr-TR" dirty="0"/>
        </a:p>
      </dgm:t>
    </dgm:pt>
    <dgm:pt modelId="{21D4DF4B-69CF-4D47-9A84-803614B48B7A}" type="parTrans" cxnId="{FA4B12BD-0C3F-4D8B-A424-263C412286C6}">
      <dgm:prSet/>
      <dgm:spPr/>
      <dgm:t>
        <a:bodyPr/>
        <a:lstStyle/>
        <a:p>
          <a:endParaRPr lang="tr-TR"/>
        </a:p>
      </dgm:t>
    </dgm:pt>
    <dgm:pt modelId="{DFA7FC79-F2F7-4C17-BF12-C63C30C7E927}" type="sibTrans" cxnId="{FA4B12BD-0C3F-4D8B-A424-263C412286C6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A4B12BD-0C3F-4D8B-A424-263C412286C6}" srcId="{55EB06CC-480C-454E-8B89-103EA0F2911D}" destId="{B1F51300-F6CC-4983-8B5C-A98D3EB431FC}" srcOrd="1" destOrd="0" parTransId="{21D4DF4B-69CF-4D47-9A84-803614B48B7A}" sibTransId="{DFA7FC79-F2F7-4C17-BF12-C63C30C7E927}"/>
    <dgm:cxn modelId="{BAB4D3A2-3DAA-417F-BC6A-68C14B6744E0}" srcId="{6C8D1F77-6D40-4EB2-991B-C8066A635BA1}" destId="{728AAFCE-1B45-4394-8ACA-1EC33E134E0F}" srcOrd="2" destOrd="0" parTransId="{BC03BBEA-6EBD-4D1A-9ABC-61197B96B344}" sibTransId="{650DF930-36EC-46BC-A81B-2D9981716388}"/>
    <dgm:cxn modelId="{166D78C9-EA31-41CF-8D57-2A8FA1D06945}" type="presOf" srcId="{5B6B0D9D-40E8-4F52-AF71-7D95FCA282AF}" destId="{766A867A-7466-4AB6-8519-972390FF5887}" srcOrd="0" destOrd="6" presId="urn:microsoft.com/office/officeart/2005/8/layout/list1"/>
    <dgm:cxn modelId="{D672F9A9-67C8-4294-973B-3BB88B607954}" type="presOf" srcId="{B1F51300-F6CC-4983-8B5C-A98D3EB431FC}" destId="{766A867A-7466-4AB6-8519-972390FF5887}" srcOrd="0" destOrd="2" presId="urn:microsoft.com/office/officeart/2005/8/layout/list1"/>
    <dgm:cxn modelId="{D6DDB0C6-5DEE-4871-81B5-B6D0B3E831FA}" type="presOf" srcId="{414D2527-6969-421E-81AF-3806696EABB6}" destId="{766A867A-7466-4AB6-8519-972390FF5887}" srcOrd="0" destOrd="5" presId="urn:microsoft.com/office/officeart/2005/8/layout/list1"/>
    <dgm:cxn modelId="{434CD59B-B15A-479A-834D-47FC907FAAB3}" type="presOf" srcId="{5F6AD98E-4186-4BCD-9578-DBF24C09B739}" destId="{766A867A-7466-4AB6-8519-972390FF5887}" srcOrd="0" destOrd="8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66798E72-563C-49BC-B812-AE76150BCB1A}" srcId="{FEADB499-157A-4B3D-B1A6-C79733BBBE86}" destId="{55EB06CC-480C-454E-8B89-103EA0F2911D}" srcOrd="0" destOrd="0" parTransId="{AFDCA896-87AE-4867-803C-9C8257A3DD75}" sibTransId="{DF025288-B825-4D3A-A27E-D2B194E282BE}"/>
    <dgm:cxn modelId="{6129A60D-A0A1-488B-8370-73F07EC5FF08}" srcId="{A934B862-95BC-4ADA-A298-BB64E3A2F1B7}" destId="{6EDB0E06-9D04-4F24-8084-4AE523039587}" srcOrd="1" destOrd="0" parTransId="{72860603-6465-472C-9C41-B9562045FD4C}" sibTransId="{ECB08139-8052-4E35-90BB-4F03E7B0C3E4}"/>
    <dgm:cxn modelId="{97253C23-30A0-4C79-BE57-4C0A126D6F11}" type="presOf" srcId="{587B4852-EC6F-404A-A666-B75B85E2DB93}" destId="{766A867A-7466-4AB6-8519-972390FF5887}" srcOrd="0" destOrd="4" presId="urn:microsoft.com/office/officeart/2005/8/layout/list1"/>
    <dgm:cxn modelId="{C2CB76DB-699E-4274-B1EC-175B1FED03F5}" srcId="{99D31259-5B92-4C85-9A8D-ADE49608E1D7}" destId="{414D2527-6969-421E-81AF-3806696EABB6}" srcOrd="1" destOrd="0" parTransId="{B620FD40-0EBB-4321-AFC1-12E0E2B4AE69}" sibTransId="{2DB64DD3-0FBF-4F01-9A28-1F7B724043EC}"/>
    <dgm:cxn modelId="{D3CB4C0D-4C5A-434B-AD58-407DFA7597D1}" type="presOf" srcId="{EFA17D42-DE74-4D91-B760-BEEC20342FF8}" destId="{766A867A-7466-4AB6-8519-972390FF5887}" srcOrd="0" destOrd="15" presId="urn:microsoft.com/office/officeart/2005/8/layout/list1"/>
    <dgm:cxn modelId="{7ABB5470-0A7A-4D09-82B0-09AB9286AF35}" type="presOf" srcId="{21BBEAEA-E591-4DAA-8850-D7663E313B47}" destId="{766A867A-7466-4AB6-8519-972390FF5887}" srcOrd="0" destOrd="12" presId="urn:microsoft.com/office/officeart/2005/8/layout/list1"/>
    <dgm:cxn modelId="{584B7A95-6921-4B57-AFD1-D263B996FBA6}" srcId="{02CFE9B0-C802-466B-8E89-30698E82D071}" destId="{EFA17D42-DE74-4D91-B760-BEEC20342FF8}" srcOrd="0" destOrd="0" parTransId="{8B9C20CD-6708-4774-8E25-EA8B19DD9014}" sibTransId="{5240FA47-D3B3-40AA-8CE3-979D9242FC30}"/>
    <dgm:cxn modelId="{BD79BB57-90A5-4F17-B83A-39E445B33184}" srcId="{FEADB499-157A-4B3D-B1A6-C79733BBBE86}" destId="{5B6B0D9D-40E8-4F52-AF71-7D95FCA282AF}" srcOrd="2" destOrd="0" parTransId="{F144C9CB-DACB-4199-A87A-1D3EF470D016}" sibTransId="{5D281816-BFD5-4F96-B5D1-031D1A5AC96A}"/>
    <dgm:cxn modelId="{33E67EE7-8D8E-4FA1-B67A-6630E6E9F930}" srcId="{99D31259-5B92-4C85-9A8D-ADE49608E1D7}" destId="{587B4852-EC6F-404A-A666-B75B85E2DB93}" srcOrd="0" destOrd="0" parTransId="{E66DBB16-8907-49DD-A0D1-F7A9D054DFB2}" sibTransId="{94DF5411-DFD7-4DE6-9B9E-5284AE0F3147}"/>
    <dgm:cxn modelId="{44135C70-5701-4BC9-9F32-2E6C4AB011DC}" type="presOf" srcId="{6C8D1F77-6D40-4EB2-991B-C8066A635BA1}" destId="{766A867A-7466-4AB6-8519-972390FF5887}" srcOrd="0" destOrd="7" presId="urn:microsoft.com/office/officeart/2005/8/layout/list1"/>
    <dgm:cxn modelId="{950CE06B-7050-4264-B00B-EB660482F5AF}" srcId="{FEADB499-157A-4B3D-B1A6-C79733BBBE86}" destId="{A934B862-95BC-4ADA-A298-BB64E3A2F1B7}" srcOrd="4" destOrd="0" parTransId="{B68252DB-9F41-4209-AFE9-BB69122DAFDB}" sibTransId="{781C38D9-6036-402A-966F-D012ED46B921}"/>
    <dgm:cxn modelId="{A00038D1-B16C-465A-A6A9-B30A08D4DC1F}" srcId="{6C8D1F77-6D40-4EB2-991B-C8066A635BA1}" destId="{6FE407BC-07BA-4B89-835D-119C1BA81FD8}" srcOrd="1" destOrd="0" parTransId="{ADABB519-16B1-42A8-B9E7-EB96C202F7F3}" sibTransId="{8E6E936E-BC49-4255-8D34-768F6C709E06}"/>
    <dgm:cxn modelId="{CE90A1FF-D4BA-433E-BD17-DD70A0EB4BF1}" type="presOf" srcId="{FEADB499-157A-4B3D-B1A6-C79733BBBE86}" destId="{8EB1E653-0E25-41B0-B0A4-C2D7BC3106C5}" srcOrd="0" destOrd="0" presId="urn:microsoft.com/office/officeart/2005/8/layout/list1"/>
    <dgm:cxn modelId="{914D92B2-011C-4477-8977-2F03F1565C3B}" srcId="{6C8D1F77-6D40-4EB2-991B-C8066A635BA1}" destId="{5F6AD98E-4186-4BCD-9578-DBF24C09B739}" srcOrd="0" destOrd="0" parTransId="{5C53A55F-91D8-4BD5-BE88-CC977577110F}" sibTransId="{8D9EDD9A-3611-41DE-B1F9-BDF6D51BF8A0}"/>
    <dgm:cxn modelId="{E6E059F3-BE43-4670-867A-D5E9FA9DE72D}" srcId="{FEADB499-157A-4B3D-B1A6-C79733BBBE86}" destId="{99D31259-5B92-4C85-9A8D-ADE49608E1D7}" srcOrd="1" destOrd="0" parTransId="{44F23E33-8347-4E3B-8849-BCD25D41C67D}" sibTransId="{F3FDEA32-86D3-4918-8683-8178FF1AA7BF}"/>
    <dgm:cxn modelId="{5C1E9651-CC46-4A99-97A3-EB69EAFBD58E}" srcId="{55EB06CC-480C-454E-8B89-103EA0F2911D}" destId="{6CE872A3-DF2A-4C96-94E9-3D1CB1D86239}" srcOrd="0" destOrd="0" parTransId="{09969A10-06F1-4E7B-B5BC-F221E8A1FBAB}" sibTransId="{AB02C886-0EFF-4F7E-B1C9-A1A235DA173B}"/>
    <dgm:cxn modelId="{E3FF2B30-9F67-425F-AB02-688D093A615A}" srcId="{FEADB499-157A-4B3D-B1A6-C79733BBBE86}" destId="{6C8D1F77-6D40-4EB2-991B-C8066A635BA1}" srcOrd="3" destOrd="0" parTransId="{BE0604BA-4023-43E1-BF51-05481DC14F5C}" sibTransId="{90BCC00A-1DC8-447F-9694-5D08221C7C59}"/>
    <dgm:cxn modelId="{5E366A02-4CE5-47D3-B58D-794EFE35A879}" type="presOf" srcId="{728AAFCE-1B45-4394-8ACA-1EC33E134E0F}" destId="{766A867A-7466-4AB6-8519-972390FF5887}" srcOrd="0" destOrd="10" presId="urn:microsoft.com/office/officeart/2005/8/layout/list1"/>
    <dgm:cxn modelId="{E8220985-B0AC-4FB9-BE6A-C8760E152DC7}" type="presOf" srcId="{55EB06CC-480C-454E-8B89-103EA0F2911D}" destId="{766A867A-7466-4AB6-8519-972390FF5887}" srcOrd="0" destOrd="0" presId="urn:microsoft.com/office/officeart/2005/8/layout/list1"/>
    <dgm:cxn modelId="{75CF22F9-F8FD-4962-BDF7-DEC609178FFB}" srcId="{A934B862-95BC-4ADA-A298-BB64E3A2F1B7}" destId="{21BBEAEA-E591-4DAA-8850-D7663E313B47}" srcOrd="0" destOrd="0" parTransId="{260C8903-08FF-47F2-BF16-A6C280ADBD7E}" sibTransId="{357867FB-B89A-4E86-B23C-3C60553A5B32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2A871BB7-4B60-406B-BCDD-60408DD541D8}" type="presOf" srcId="{02CFE9B0-C802-466B-8E89-30698E82D071}" destId="{766A867A-7466-4AB6-8519-972390FF5887}" srcOrd="0" destOrd="14" presId="urn:microsoft.com/office/officeart/2005/8/layout/list1"/>
    <dgm:cxn modelId="{F82C52F1-9D9F-46D6-9EB5-7ABD473ABC06}" type="presOf" srcId="{6FE407BC-07BA-4B89-835D-119C1BA81FD8}" destId="{766A867A-7466-4AB6-8519-972390FF5887}" srcOrd="0" destOrd="9" presId="urn:microsoft.com/office/officeart/2005/8/layout/list1"/>
    <dgm:cxn modelId="{1EC50A40-5134-4A6F-A35D-75D9A567A207}" type="presOf" srcId="{A934B862-95BC-4ADA-A298-BB64E3A2F1B7}" destId="{766A867A-7466-4AB6-8519-972390FF5887}" srcOrd="0" destOrd="11" presId="urn:microsoft.com/office/officeart/2005/8/layout/list1"/>
    <dgm:cxn modelId="{38216652-8AC2-4D51-8204-65E4C5DA9AAB}" type="presOf" srcId="{6CE872A3-DF2A-4C96-94E9-3D1CB1D86239}" destId="{766A867A-7466-4AB6-8519-972390FF5887}" srcOrd="0" destOrd="1" presId="urn:microsoft.com/office/officeart/2005/8/layout/list1"/>
    <dgm:cxn modelId="{BC09743A-3EEF-4568-920D-C61790D054F5}" srcId="{A934B862-95BC-4ADA-A298-BB64E3A2F1B7}" destId="{02CFE9B0-C802-466B-8E89-30698E82D071}" srcOrd="2" destOrd="0" parTransId="{5CC4740F-0035-4EF2-80BB-C6D98398A4C1}" sibTransId="{2FBC4946-178F-43B4-84CD-01975AC68778}"/>
    <dgm:cxn modelId="{78127F95-32EB-4D86-8B14-2F830D49542B}" type="presOf" srcId="{6EDB0E06-9D04-4F24-8084-4AE523039587}" destId="{766A867A-7466-4AB6-8519-972390FF5887}" srcOrd="0" destOrd="13" presId="urn:microsoft.com/office/officeart/2005/8/layout/list1"/>
    <dgm:cxn modelId="{690A7178-6C02-4AB0-924E-55C2E1D90B7B}" type="presOf" srcId="{99D31259-5B92-4C85-9A8D-ADE49608E1D7}" destId="{766A867A-7466-4AB6-8519-972390FF5887}" srcOrd="0" destOrd="3" presId="urn:microsoft.com/office/officeart/2005/8/layout/list1"/>
    <dgm:cxn modelId="{D9E6ACFE-2FC4-4F93-8555-75BB08A308D7}" type="presOf" srcId="{FEADB499-157A-4B3D-B1A6-C79733BBBE86}" destId="{5B899DC4-6C6D-4F62-8361-C81B63696B9F}" srcOrd="1" destOrd="0" presId="urn:microsoft.com/office/officeart/2005/8/layout/list1"/>
    <dgm:cxn modelId="{B1BB1AE7-F692-4830-A633-BCD2539A5DB0}" type="presParOf" srcId="{B630877E-A026-4B0A-B504-7DD287922F8F}" destId="{5823427D-E167-430A-8F6F-D5EBD7E5C331}" srcOrd="0" destOrd="0" presId="urn:microsoft.com/office/officeart/2005/8/layout/list1"/>
    <dgm:cxn modelId="{88BB5AD4-D70F-4837-8AC3-53DB62D0268E}" type="presParOf" srcId="{5823427D-E167-430A-8F6F-D5EBD7E5C331}" destId="{8EB1E653-0E25-41B0-B0A4-C2D7BC3106C5}" srcOrd="0" destOrd="0" presId="urn:microsoft.com/office/officeart/2005/8/layout/list1"/>
    <dgm:cxn modelId="{1DFF2047-B3F9-4A54-9792-DF8872E1FB51}" type="presParOf" srcId="{5823427D-E167-430A-8F6F-D5EBD7E5C331}" destId="{5B899DC4-6C6D-4F62-8361-C81B63696B9F}" srcOrd="1" destOrd="0" presId="urn:microsoft.com/office/officeart/2005/8/layout/list1"/>
    <dgm:cxn modelId="{D6CFAED4-6C74-4A85-8775-37805C0E200A}" type="presParOf" srcId="{B630877E-A026-4B0A-B504-7DD287922F8F}" destId="{37B7F4E2-25C0-4F54-80BA-F9E9A4589F10}" srcOrd="1" destOrd="0" presId="urn:microsoft.com/office/officeart/2005/8/layout/list1"/>
    <dgm:cxn modelId="{D1921BE6-6856-45F4-9679-D4B1B844EDA7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 smtClean="0"/>
            <a:t>Aktif Olmayan Programlarımız</a:t>
          </a:r>
          <a:endParaRPr lang="tr-TR" dirty="0"/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55EB06CC-480C-454E-8B89-103EA0F2911D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r-TR" b="1" dirty="0" smtClean="0"/>
            <a:t>Temel Eğitim Bölümü</a:t>
          </a:r>
          <a:endParaRPr lang="tr-TR" b="1" dirty="0"/>
        </a:p>
      </dgm:t>
    </dgm:pt>
    <dgm:pt modelId="{AFDCA896-87AE-4867-803C-9C8257A3DD75}" type="parTrans" cxnId="{66798E72-563C-49BC-B812-AE76150BCB1A}">
      <dgm:prSet/>
      <dgm:spPr/>
      <dgm:t>
        <a:bodyPr/>
        <a:lstStyle/>
        <a:p>
          <a:endParaRPr lang="tr-TR"/>
        </a:p>
      </dgm:t>
    </dgm:pt>
    <dgm:pt modelId="{DF025288-B825-4D3A-A27E-D2B194E282BE}" type="sibTrans" cxnId="{66798E72-563C-49BC-B812-AE76150BCB1A}">
      <dgm:prSet/>
      <dgm:spPr/>
      <dgm:t>
        <a:bodyPr/>
        <a:lstStyle/>
        <a:p>
          <a:endParaRPr lang="tr-TR"/>
        </a:p>
      </dgm:t>
    </dgm:pt>
    <dgm:pt modelId="{655301BC-7D43-4CFE-A480-2ADB289EEE0C}">
      <dgm:prSet phldrT="[Text]"/>
      <dgm:spPr/>
      <dgm:t>
        <a:bodyPr/>
        <a:lstStyle/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tr-TR" dirty="0"/>
        </a:p>
      </dgm:t>
    </dgm:pt>
    <dgm:pt modelId="{F456882D-3A85-4903-8A61-E6C97047B7BE}" type="sibTrans" cxnId="{BD246927-D2A7-4651-9327-2AFC0F316F27}">
      <dgm:prSet/>
      <dgm:spPr/>
      <dgm:t>
        <a:bodyPr/>
        <a:lstStyle/>
        <a:p>
          <a:endParaRPr lang="tr-TR"/>
        </a:p>
      </dgm:t>
    </dgm:pt>
    <dgm:pt modelId="{365B2173-152F-485A-BA78-5D1A688E0235}" type="parTrans" cxnId="{BD246927-D2A7-4651-9327-2AFC0F316F27}">
      <dgm:prSet/>
      <dgm:spPr/>
      <dgm:t>
        <a:bodyPr/>
        <a:lstStyle/>
        <a:p>
          <a:endParaRPr lang="tr-TR"/>
        </a:p>
      </dgm:t>
    </dgm:pt>
    <dgm:pt modelId="{99D31259-5B92-4C85-9A8D-ADE49608E1D7}">
      <dgm:prSet phldrT="[Text]"/>
      <dgm:spPr/>
      <dgm:t>
        <a:bodyPr/>
        <a:lstStyle/>
        <a:p>
          <a:pPr marL="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b="1" dirty="0" smtClean="0"/>
            <a:t>Özel Eğitim </a:t>
          </a:r>
          <a:r>
            <a:rPr lang="tr-TR" b="1" dirty="0"/>
            <a:t>Bölümü</a:t>
          </a:r>
        </a:p>
      </dgm:t>
    </dgm:pt>
    <dgm:pt modelId="{F3FDEA32-86D3-4918-8683-8178FF1AA7BF}" type="sibTrans" cxnId="{E6E059F3-BE43-4670-867A-D5E9FA9DE72D}">
      <dgm:prSet/>
      <dgm:spPr/>
      <dgm:t>
        <a:bodyPr/>
        <a:lstStyle/>
        <a:p>
          <a:endParaRPr lang="tr-TR"/>
        </a:p>
      </dgm:t>
    </dgm:pt>
    <dgm:pt modelId="{44F23E33-8347-4E3B-8849-BCD25D41C67D}" type="parTrans" cxnId="{E6E059F3-BE43-4670-867A-D5E9FA9DE72D}">
      <dgm:prSet/>
      <dgm:spPr/>
      <dgm:t>
        <a:bodyPr/>
        <a:lstStyle/>
        <a:p>
          <a:endParaRPr lang="tr-TR"/>
        </a:p>
      </dgm:t>
    </dgm:pt>
    <dgm:pt modelId="{587B4852-EC6F-404A-A666-B75B85E2DB93}">
      <dgm:prSet phldrT="[Text]"/>
      <dgm:spPr/>
      <dgm:t>
        <a:bodyPr/>
        <a:lstStyle/>
        <a:p>
          <a:pPr marL="712788" indent="-255588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Özel Yetenekliler Eğitimi Anabilim Dalı</a:t>
          </a:r>
          <a:endParaRPr lang="tr-TR" dirty="0"/>
        </a:p>
      </dgm:t>
    </dgm:pt>
    <dgm:pt modelId="{94DF5411-DFD7-4DE6-9B9E-5284AE0F3147}" type="sibTrans" cxnId="{33E67EE7-8D8E-4FA1-B67A-6630E6E9F930}">
      <dgm:prSet/>
      <dgm:spPr/>
      <dgm:t>
        <a:bodyPr/>
        <a:lstStyle/>
        <a:p>
          <a:endParaRPr lang="tr-TR"/>
        </a:p>
      </dgm:t>
    </dgm:pt>
    <dgm:pt modelId="{E66DBB16-8907-49DD-A0D1-F7A9D054DFB2}" type="parTrans" cxnId="{33E67EE7-8D8E-4FA1-B67A-6630E6E9F930}">
      <dgm:prSet/>
      <dgm:spPr/>
      <dgm:t>
        <a:bodyPr/>
        <a:lstStyle/>
        <a:p>
          <a:endParaRPr lang="tr-TR"/>
        </a:p>
      </dgm:t>
    </dgm:pt>
    <dgm:pt modelId="{414D2527-6969-421E-81AF-3806696EABB6}">
      <dgm:prSet phldrT="[Text]"/>
      <dgm:spPr/>
      <dgm:t>
        <a:bodyPr/>
        <a:lstStyle/>
        <a:p>
          <a:pPr marL="712788" indent="-255588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İşitme Engelliler Eğitimi Anabilim Dalı</a:t>
          </a:r>
          <a:endParaRPr lang="tr-TR" dirty="0"/>
        </a:p>
      </dgm:t>
    </dgm:pt>
    <dgm:pt modelId="{2DB64DD3-0FBF-4F01-9A28-1F7B724043EC}" type="sibTrans" cxnId="{C2CB76DB-699E-4274-B1EC-175B1FED03F5}">
      <dgm:prSet/>
      <dgm:spPr/>
      <dgm:t>
        <a:bodyPr/>
        <a:lstStyle/>
        <a:p>
          <a:endParaRPr lang="tr-TR"/>
        </a:p>
      </dgm:t>
    </dgm:pt>
    <dgm:pt modelId="{B620FD40-0EBB-4321-AFC1-12E0E2B4AE69}" type="parTrans" cxnId="{C2CB76DB-699E-4274-B1EC-175B1FED03F5}">
      <dgm:prSet/>
      <dgm:spPr/>
      <dgm:t>
        <a:bodyPr/>
        <a:lstStyle/>
        <a:p>
          <a:endParaRPr lang="tr-TR"/>
        </a:p>
      </dgm:t>
    </dgm:pt>
    <dgm:pt modelId="{5B6B0D9D-40E8-4F52-AF71-7D95FCA282AF}">
      <dgm:prSet phldrT="[Text]"/>
      <dgm:spPr/>
      <dgm:t>
        <a:bodyPr/>
        <a:lstStyle/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tr-TR" dirty="0"/>
        </a:p>
      </dgm:t>
    </dgm:pt>
    <dgm:pt modelId="{5D281816-BFD5-4F96-B5D1-031D1A5AC96A}" type="sibTrans" cxnId="{BD79BB57-90A5-4F17-B83A-39E445B33184}">
      <dgm:prSet/>
      <dgm:spPr/>
      <dgm:t>
        <a:bodyPr/>
        <a:lstStyle/>
        <a:p>
          <a:endParaRPr lang="tr-TR"/>
        </a:p>
      </dgm:t>
    </dgm:pt>
    <dgm:pt modelId="{F144C9CB-DACB-4199-A87A-1D3EF470D016}" type="parTrans" cxnId="{BD79BB57-90A5-4F17-B83A-39E445B33184}">
      <dgm:prSet/>
      <dgm:spPr/>
      <dgm:t>
        <a:bodyPr/>
        <a:lstStyle/>
        <a:p>
          <a:endParaRPr lang="tr-TR"/>
        </a:p>
      </dgm:t>
    </dgm:pt>
    <dgm:pt modelId="{C0AA5167-C79A-491E-A7F1-D2D17E7E3D03}">
      <dgm:prSet phldrT="[Text]"/>
      <dgm:spPr/>
      <dgm:t>
        <a:bodyPr/>
        <a:lstStyle/>
        <a:p>
          <a:pPr marL="712788" indent="-255588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Görme Engelliler Eğitimi Anabilim Dalı</a:t>
          </a:r>
          <a:endParaRPr lang="tr-TR" dirty="0"/>
        </a:p>
      </dgm:t>
    </dgm:pt>
    <dgm:pt modelId="{4A285B40-DCA6-41B6-B4F5-A0721B0D78CB}" type="parTrans" cxnId="{9669C1D2-B4AB-4848-856C-5200AE57DFA7}">
      <dgm:prSet/>
      <dgm:spPr/>
      <dgm:t>
        <a:bodyPr/>
        <a:lstStyle/>
        <a:p>
          <a:endParaRPr lang="tr-TR"/>
        </a:p>
      </dgm:t>
    </dgm:pt>
    <dgm:pt modelId="{C02DF796-4D6D-4F9D-83DB-45EFEEC442A2}" type="sibTrans" cxnId="{9669C1D2-B4AB-4848-856C-5200AE57DFA7}">
      <dgm:prSet/>
      <dgm:spPr/>
      <dgm:t>
        <a:bodyPr/>
        <a:lstStyle/>
        <a:p>
          <a:endParaRPr lang="tr-TR"/>
        </a:p>
      </dgm:t>
    </dgm:pt>
    <dgm:pt modelId="{BB0DB93A-D418-4DA3-825B-F0DB328801BF}">
      <dgm:prSet phldrT="[Text]"/>
      <dgm:spPr/>
      <dgm:t>
        <a:bodyPr/>
        <a:lstStyle/>
        <a:p>
          <a:pPr marL="712788" indent="-255588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Zihin Engelliler Eğitimi Anabilim Dalı </a:t>
          </a:r>
          <a:r>
            <a:rPr lang="tr-TR" b="1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(Aktif edilmesi amaçlanmaktadır)</a:t>
          </a:r>
          <a:r>
            <a:rPr lang="tr-TR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 </a:t>
          </a:r>
          <a:endParaRPr lang="tr-TR" dirty="0"/>
        </a:p>
      </dgm:t>
    </dgm:pt>
    <dgm:pt modelId="{57C52912-DB76-40AD-98FD-DAC16CCD4F40}" type="parTrans" cxnId="{53647BFA-6190-4FC8-B132-ECA3CB9A1E55}">
      <dgm:prSet/>
      <dgm:spPr/>
      <dgm:t>
        <a:bodyPr/>
        <a:lstStyle/>
        <a:p>
          <a:endParaRPr lang="tr-TR"/>
        </a:p>
      </dgm:t>
    </dgm:pt>
    <dgm:pt modelId="{29B29DAA-AE82-45EF-B175-C7A013ECF5B2}" type="sibTrans" cxnId="{53647BFA-6190-4FC8-B132-ECA3CB9A1E55}">
      <dgm:prSet/>
      <dgm:spPr/>
      <dgm:t>
        <a:bodyPr/>
        <a:lstStyle/>
        <a:p>
          <a:endParaRPr lang="tr-TR"/>
        </a:p>
      </dgm:t>
    </dgm:pt>
    <dgm:pt modelId="{A559B104-DF9A-47B2-9AA7-FE13D8A6254E}">
      <dgm:prSet phldrT="[Text]"/>
      <dgm:spPr/>
      <dgm:t>
        <a:bodyPr/>
        <a:lstStyle/>
        <a:p>
          <a:pPr marL="92075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b="1" dirty="0" smtClean="0"/>
            <a:t>Güzel Sanatlar Eğitimi Bölümü</a:t>
          </a:r>
          <a:endParaRPr lang="tr-TR" b="1" dirty="0"/>
        </a:p>
      </dgm:t>
    </dgm:pt>
    <dgm:pt modelId="{060DD300-0A7D-43F9-B93D-FABDBC05AED0}" type="parTrans" cxnId="{917A39F6-0271-465A-B2D5-7B4973C97FEB}">
      <dgm:prSet/>
      <dgm:spPr/>
      <dgm:t>
        <a:bodyPr/>
        <a:lstStyle/>
        <a:p>
          <a:endParaRPr lang="tr-TR"/>
        </a:p>
      </dgm:t>
    </dgm:pt>
    <dgm:pt modelId="{C7B31928-B280-447A-B5F3-769BD0A34010}" type="sibTrans" cxnId="{917A39F6-0271-465A-B2D5-7B4973C97FEB}">
      <dgm:prSet/>
      <dgm:spPr/>
      <dgm:t>
        <a:bodyPr/>
        <a:lstStyle/>
        <a:p>
          <a:endParaRPr lang="tr-TR"/>
        </a:p>
      </dgm:t>
    </dgm:pt>
    <dgm:pt modelId="{97F2D723-F7A0-482B-887C-A2C97EC97710}">
      <dgm:prSet phldrT="[Text]"/>
      <dgm:spPr/>
      <dgm:t>
        <a:bodyPr/>
        <a:lstStyle/>
        <a:p>
          <a:pPr marL="712788" marR="0" indent="-265113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r-TR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Okul Öncesi Eğitimi Anabilim Dalı </a:t>
          </a:r>
          <a:r>
            <a:rPr lang="tr-TR" b="1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(Aktif edilmesi amaçlanmaktadır)</a:t>
          </a:r>
          <a:endParaRPr lang="tr-TR" b="1" dirty="0" smtClean="0"/>
        </a:p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tr-TR" b="1" dirty="0"/>
        </a:p>
      </dgm:t>
    </dgm:pt>
    <dgm:pt modelId="{0B22F889-7375-4A58-9E44-C2FA8AFB1377}" type="parTrans" cxnId="{7283F5EB-12B1-4B8D-8017-057286CD229D}">
      <dgm:prSet/>
      <dgm:spPr/>
      <dgm:t>
        <a:bodyPr/>
        <a:lstStyle/>
        <a:p>
          <a:endParaRPr lang="tr-TR"/>
        </a:p>
      </dgm:t>
    </dgm:pt>
    <dgm:pt modelId="{66BDE5DC-71B3-46AD-8D18-E8AD6429468F}" type="sibTrans" cxnId="{7283F5EB-12B1-4B8D-8017-057286CD229D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 custLinFactNeighborX="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7283F5EB-12B1-4B8D-8017-057286CD229D}" srcId="{FEADB499-157A-4B3D-B1A6-C79733BBBE86}" destId="{97F2D723-F7A0-482B-887C-A2C97EC97710}" srcOrd="1" destOrd="0" parTransId="{0B22F889-7375-4A58-9E44-C2FA8AFB1377}" sibTransId="{66BDE5DC-71B3-46AD-8D18-E8AD6429468F}"/>
    <dgm:cxn modelId="{D5FD8A87-A4EF-4F34-9460-2B48AA19CEDB}" type="presOf" srcId="{A559B104-DF9A-47B2-9AA7-FE13D8A6254E}" destId="{766A867A-7466-4AB6-8519-972390FF5887}" srcOrd="0" destOrd="2" presId="urn:microsoft.com/office/officeart/2005/8/layout/list1"/>
    <dgm:cxn modelId="{53647BFA-6190-4FC8-B132-ECA3CB9A1E55}" srcId="{99D31259-5B92-4C85-9A8D-ADE49608E1D7}" destId="{BB0DB93A-D418-4DA3-825B-F0DB328801BF}" srcOrd="3" destOrd="0" parTransId="{57C52912-DB76-40AD-98FD-DAC16CCD4F40}" sibTransId="{29B29DAA-AE82-45EF-B175-C7A013ECF5B2}"/>
    <dgm:cxn modelId="{97253C23-30A0-4C79-BE57-4C0A126D6F11}" type="presOf" srcId="{587B4852-EC6F-404A-A666-B75B85E2DB93}" destId="{766A867A-7466-4AB6-8519-972390FF5887}" srcOrd="0" destOrd="5" presId="urn:microsoft.com/office/officeart/2005/8/layout/list1"/>
    <dgm:cxn modelId="{CE90A1FF-D4BA-433E-BD17-DD70A0EB4BF1}" type="presOf" srcId="{FEADB499-157A-4B3D-B1A6-C79733BBBE86}" destId="{8EB1E653-0E25-41B0-B0A4-C2D7BC3106C5}" srcOrd="0" destOrd="0" presId="urn:microsoft.com/office/officeart/2005/8/layout/list1"/>
    <dgm:cxn modelId="{D6DDB0C6-5DEE-4871-81B5-B6D0B3E831FA}" type="presOf" srcId="{414D2527-6969-421E-81AF-3806696EABB6}" destId="{766A867A-7466-4AB6-8519-972390FF5887}" srcOrd="0" destOrd="6" presId="urn:microsoft.com/office/officeart/2005/8/layout/list1"/>
    <dgm:cxn modelId="{690A7178-6C02-4AB0-924E-55C2E1D90B7B}" type="presOf" srcId="{99D31259-5B92-4C85-9A8D-ADE49608E1D7}" destId="{766A867A-7466-4AB6-8519-972390FF5887}" srcOrd="0" destOrd="4" presId="urn:microsoft.com/office/officeart/2005/8/layout/list1"/>
    <dgm:cxn modelId="{BD79BB57-90A5-4F17-B83A-39E445B33184}" srcId="{FEADB499-157A-4B3D-B1A6-C79733BBBE86}" destId="{5B6B0D9D-40E8-4F52-AF71-7D95FCA282AF}" srcOrd="5" destOrd="0" parTransId="{F144C9CB-DACB-4199-A87A-1D3EF470D016}" sibTransId="{5D281816-BFD5-4F96-B5D1-031D1A5AC96A}"/>
    <dgm:cxn modelId="{E6E059F3-BE43-4670-867A-D5E9FA9DE72D}" srcId="{FEADB499-157A-4B3D-B1A6-C79733BBBE86}" destId="{99D31259-5B92-4C85-9A8D-ADE49608E1D7}" srcOrd="4" destOrd="0" parTransId="{44F23E33-8347-4E3B-8849-BCD25D41C67D}" sibTransId="{F3FDEA32-86D3-4918-8683-8178FF1AA7BF}"/>
    <dgm:cxn modelId="{BD246927-D2A7-4651-9327-2AFC0F316F27}" srcId="{FEADB499-157A-4B3D-B1A6-C79733BBBE86}" destId="{655301BC-7D43-4CFE-A480-2ADB289EEE0C}" srcOrd="3" destOrd="0" parTransId="{365B2173-152F-485A-BA78-5D1A688E0235}" sibTransId="{F456882D-3A85-4903-8A61-E6C97047B7BE}"/>
    <dgm:cxn modelId="{D9E6ACFE-2FC4-4F93-8555-75BB08A308D7}" type="presOf" srcId="{FEADB499-157A-4B3D-B1A6-C79733BBBE86}" destId="{5B899DC4-6C6D-4F62-8361-C81B63696B9F}" srcOrd="1" destOrd="0" presId="urn:microsoft.com/office/officeart/2005/8/layout/list1"/>
    <dgm:cxn modelId="{4B52DE7C-5953-4DAC-9EDC-65F010F45CE0}" type="presOf" srcId="{655301BC-7D43-4CFE-A480-2ADB289EEE0C}" destId="{766A867A-7466-4AB6-8519-972390FF5887}" srcOrd="0" destOrd="3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166D78C9-EA31-41CF-8D57-2A8FA1D06945}" type="presOf" srcId="{5B6B0D9D-40E8-4F52-AF71-7D95FCA282AF}" destId="{766A867A-7466-4AB6-8519-972390FF5887}" srcOrd="0" destOrd="9" presId="urn:microsoft.com/office/officeart/2005/8/layout/list1"/>
    <dgm:cxn modelId="{8DACD6E4-2980-4F74-AEBF-A7DD960EEB15}" type="presOf" srcId="{97F2D723-F7A0-482B-887C-A2C97EC97710}" destId="{766A867A-7466-4AB6-8519-972390FF5887}" srcOrd="0" destOrd="1" presId="urn:microsoft.com/office/officeart/2005/8/layout/list1"/>
    <dgm:cxn modelId="{B73E4C90-EAC5-4E9F-B27A-6822DA5DCD78}" type="presOf" srcId="{BB0DB93A-D418-4DA3-825B-F0DB328801BF}" destId="{766A867A-7466-4AB6-8519-972390FF5887}" srcOrd="0" destOrd="8" presId="urn:microsoft.com/office/officeart/2005/8/layout/list1"/>
    <dgm:cxn modelId="{9669C1D2-B4AB-4848-856C-5200AE57DFA7}" srcId="{99D31259-5B92-4C85-9A8D-ADE49608E1D7}" destId="{C0AA5167-C79A-491E-A7F1-D2D17E7E3D03}" srcOrd="2" destOrd="0" parTransId="{4A285B40-DCA6-41B6-B4F5-A0721B0D78CB}" sibTransId="{C02DF796-4D6D-4F9D-83DB-45EFEEC442A2}"/>
    <dgm:cxn modelId="{667A70D6-CB16-4B35-BE87-D0AA752EB1CB}" type="presOf" srcId="{C0AA5167-C79A-491E-A7F1-D2D17E7E3D03}" destId="{766A867A-7466-4AB6-8519-972390FF5887}" srcOrd="0" destOrd="7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E8220985-B0AC-4FB9-BE6A-C8760E152DC7}" type="presOf" srcId="{55EB06CC-480C-454E-8B89-103EA0F2911D}" destId="{766A867A-7466-4AB6-8519-972390FF5887}" srcOrd="0" destOrd="0" presId="urn:microsoft.com/office/officeart/2005/8/layout/list1"/>
    <dgm:cxn modelId="{C2CB76DB-699E-4274-B1EC-175B1FED03F5}" srcId="{99D31259-5B92-4C85-9A8D-ADE49608E1D7}" destId="{414D2527-6969-421E-81AF-3806696EABB6}" srcOrd="1" destOrd="0" parTransId="{B620FD40-0EBB-4321-AFC1-12E0E2B4AE69}" sibTransId="{2DB64DD3-0FBF-4F01-9A28-1F7B724043EC}"/>
    <dgm:cxn modelId="{66798E72-563C-49BC-B812-AE76150BCB1A}" srcId="{FEADB499-157A-4B3D-B1A6-C79733BBBE86}" destId="{55EB06CC-480C-454E-8B89-103EA0F2911D}" srcOrd="0" destOrd="0" parTransId="{AFDCA896-87AE-4867-803C-9C8257A3DD75}" sibTransId="{DF025288-B825-4D3A-A27E-D2B194E282BE}"/>
    <dgm:cxn modelId="{917A39F6-0271-465A-B2D5-7B4973C97FEB}" srcId="{FEADB499-157A-4B3D-B1A6-C79733BBBE86}" destId="{A559B104-DF9A-47B2-9AA7-FE13D8A6254E}" srcOrd="2" destOrd="0" parTransId="{060DD300-0A7D-43F9-B93D-FABDBC05AED0}" sibTransId="{C7B31928-B280-447A-B5F3-769BD0A34010}"/>
    <dgm:cxn modelId="{33E67EE7-8D8E-4FA1-B67A-6630E6E9F930}" srcId="{99D31259-5B92-4C85-9A8D-ADE49608E1D7}" destId="{587B4852-EC6F-404A-A666-B75B85E2DB93}" srcOrd="0" destOrd="0" parTransId="{E66DBB16-8907-49DD-A0D1-F7A9D054DFB2}" sibTransId="{94DF5411-DFD7-4DE6-9B9E-5284AE0F3147}"/>
    <dgm:cxn modelId="{B1BB1AE7-F692-4830-A633-BCD2539A5DB0}" type="presParOf" srcId="{B630877E-A026-4B0A-B504-7DD287922F8F}" destId="{5823427D-E167-430A-8F6F-D5EBD7E5C331}" srcOrd="0" destOrd="0" presId="urn:microsoft.com/office/officeart/2005/8/layout/list1"/>
    <dgm:cxn modelId="{88BB5AD4-D70F-4837-8AC3-53DB62D0268E}" type="presParOf" srcId="{5823427D-E167-430A-8F6F-D5EBD7E5C331}" destId="{8EB1E653-0E25-41B0-B0A4-C2D7BC3106C5}" srcOrd="0" destOrd="0" presId="urn:microsoft.com/office/officeart/2005/8/layout/list1"/>
    <dgm:cxn modelId="{1DFF2047-B3F9-4A54-9792-DF8872E1FB51}" type="presParOf" srcId="{5823427D-E167-430A-8F6F-D5EBD7E5C331}" destId="{5B899DC4-6C6D-4F62-8361-C81B63696B9F}" srcOrd="1" destOrd="0" presId="urn:microsoft.com/office/officeart/2005/8/layout/list1"/>
    <dgm:cxn modelId="{D6CFAED4-6C74-4A85-8775-37805C0E200A}" type="presParOf" srcId="{B630877E-A026-4B0A-B504-7DD287922F8F}" destId="{37B7F4E2-25C0-4F54-80BA-F9E9A4589F10}" srcOrd="1" destOrd="0" presId="urn:microsoft.com/office/officeart/2005/8/layout/list1"/>
    <dgm:cxn modelId="{D1921BE6-6856-45F4-9679-D4B1B844EDA7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 custT="1"/>
      <dgm:spPr/>
      <dgm:t>
        <a:bodyPr/>
        <a:lstStyle/>
        <a:p>
          <a:r>
            <a:rPr lang="tr-TR" sz="2000" dirty="0"/>
            <a:t>Yüksek Lisans</a:t>
          </a:r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 custT="1"/>
      <dgm:spPr/>
      <dgm:t>
        <a:bodyPr/>
        <a:lstStyle/>
        <a:p>
          <a:r>
            <a:rPr lang="tr-TR" sz="1400" b="1" dirty="0"/>
            <a:t>Eğitim Bilimleri Anabilim Dalı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F3DF138C-13A3-4953-9002-F4325CD281E6}">
      <dgm:prSet phldrT="[Text]" custT="1"/>
      <dgm:spPr/>
      <dgm:t>
        <a:bodyPr/>
        <a:lstStyle/>
        <a:p>
          <a:r>
            <a:rPr lang="tr-TR" sz="1400" b="1" dirty="0"/>
            <a:t>İngiliz Dili Eğitimi Anabilim Dalı</a:t>
          </a:r>
        </a:p>
      </dgm:t>
    </dgm:pt>
    <dgm:pt modelId="{CFB20855-71D7-4372-84A7-606CEFF1E805}" type="parTrans" cxnId="{0B16ADBA-98BF-4325-B2B5-CB92AE38303E}">
      <dgm:prSet/>
      <dgm:spPr/>
      <dgm:t>
        <a:bodyPr/>
        <a:lstStyle/>
        <a:p>
          <a:endParaRPr lang="tr-TR"/>
        </a:p>
      </dgm:t>
    </dgm:pt>
    <dgm:pt modelId="{2C1D8A7F-EAA1-40F6-849A-5671E0B9CBB6}" type="sibTrans" cxnId="{0B16ADBA-98BF-4325-B2B5-CB92AE38303E}">
      <dgm:prSet/>
      <dgm:spPr/>
      <dgm:t>
        <a:bodyPr/>
        <a:lstStyle/>
        <a:p>
          <a:endParaRPr lang="tr-TR"/>
        </a:p>
      </dgm:t>
    </dgm:pt>
    <dgm:pt modelId="{66A3D324-EF0E-42AE-BBD2-EF589CF0B58C}">
      <dgm:prSet phldrT="[Text]" custT="1"/>
      <dgm:spPr/>
      <dgm:t>
        <a:bodyPr/>
        <a:lstStyle/>
        <a:p>
          <a:r>
            <a:rPr lang="tr-TR" sz="1400" b="1" dirty="0"/>
            <a:t>Türkçe ve Sosyal Bilimler Eğitimi Anabilim Dalı</a:t>
          </a:r>
        </a:p>
      </dgm:t>
    </dgm:pt>
    <dgm:pt modelId="{70F2D070-17F3-4006-8D80-C00F2E546E46}" type="parTrans" cxnId="{E59503CB-F6AA-46B6-B238-BD7E56C3A8A2}">
      <dgm:prSet/>
      <dgm:spPr/>
      <dgm:t>
        <a:bodyPr/>
        <a:lstStyle/>
        <a:p>
          <a:endParaRPr lang="tr-TR"/>
        </a:p>
      </dgm:t>
    </dgm:pt>
    <dgm:pt modelId="{5BACD5F1-BBC8-4D0A-ABB3-2654850CFA39}" type="sibTrans" cxnId="{E59503CB-F6AA-46B6-B238-BD7E56C3A8A2}">
      <dgm:prSet/>
      <dgm:spPr/>
      <dgm:t>
        <a:bodyPr/>
        <a:lstStyle/>
        <a:p>
          <a:endParaRPr lang="tr-TR"/>
        </a:p>
      </dgm:t>
    </dgm:pt>
    <dgm:pt modelId="{EE26ED48-BE30-49B0-AEF4-C0442E02F929}">
      <dgm:prSet phldrT="[Text]"/>
      <dgm:spPr/>
      <dgm:t>
        <a:bodyPr/>
        <a:lstStyle/>
        <a:p>
          <a:r>
            <a:rPr lang="tr-TR" sz="1200" dirty="0"/>
            <a:t>Eğitim Yönetimi Tezli N.Ö.</a:t>
          </a:r>
        </a:p>
      </dgm:t>
    </dgm:pt>
    <dgm:pt modelId="{C2857CC2-81C1-40ED-81ED-4D63D594806D}" type="parTrans" cxnId="{43D93925-0049-4343-AB8B-74011ABEA853}">
      <dgm:prSet/>
      <dgm:spPr/>
      <dgm:t>
        <a:bodyPr/>
        <a:lstStyle/>
        <a:p>
          <a:endParaRPr lang="tr-TR"/>
        </a:p>
      </dgm:t>
    </dgm:pt>
    <dgm:pt modelId="{CE0AD536-65FA-4719-95C6-638529C44511}" type="sibTrans" cxnId="{43D93925-0049-4343-AB8B-74011ABEA853}">
      <dgm:prSet/>
      <dgm:spPr/>
      <dgm:t>
        <a:bodyPr/>
        <a:lstStyle/>
        <a:p>
          <a:endParaRPr lang="tr-TR"/>
        </a:p>
      </dgm:t>
    </dgm:pt>
    <dgm:pt modelId="{4F0D4A28-E808-407F-91DB-B1E9CA13BAFA}">
      <dgm:prSet phldrT="[Text]"/>
      <dgm:spPr/>
      <dgm:t>
        <a:bodyPr/>
        <a:lstStyle/>
        <a:p>
          <a:r>
            <a:rPr lang="tr-TR" sz="1200" dirty="0"/>
            <a:t>Eğitim Yönetimi Tezli İ.Ö.</a:t>
          </a:r>
        </a:p>
      </dgm:t>
    </dgm:pt>
    <dgm:pt modelId="{6293343C-5705-4E07-B88E-611BD2646BF5}" type="parTrans" cxnId="{2B522633-738E-45D7-881D-9539C5DEA8B8}">
      <dgm:prSet/>
      <dgm:spPr/>
      <dgm:t>
        <a:bodyPr/>
        <a:lstStyle/>
        <a:p>
          <a:endParaRPr lang="tr-TR"/>
        </a:p>
      </dgm:t>
    </dgm:pt>
    <dgm:pt modelId="{DEA1663C-09AD-46BB-AE2A-C872A49D3ED5}" type="sibTrans" cxnId="{2B522633-738E-45D7-881D-9539C5DEA8B8}">
      <dgm:prSet/>
      <dgm:spPr/>
      <dgm:t>
        <a:bodyPr/>
        <a:lstStyle/>
        <a:p>
          <a:endParaRPr lang="tr-TR"/>
        </a:p>
      </dgm:t>
    </dgm:pt>
    <dgm:pt modelId="{68076183-5B69-4EA1-8EB0-0DB5830D8945}">
      <dgm:prSet phldrT="[Text]"/>
      <dgm:spPr/>
      <dgm:t>
        <a:bodyPr/>
        <a:lstStyle/>
        <a:p>
          <a:r>
            <a:rPr lang="tr-TR" sz="1200" dirty="0"/>
            <a:t>Eğitim Yönetimi Tezsiz İ.Ö.</a:t>
          </a:r>
        </a:p>
      </dgm:t>
    </dgm:pt>
    <dgm:pt modelId="{28A7282C-EAC9-47B2-AC5F-13377EEE6AAA}" type="parTrans" cxnId="{F36C207A-0426-4197-A934-8496C1ABEFE4}">
      <dgm:prSet/>
      <dgm:spPr/>
      <dgm:t>
        <a:bodyPr/>
        <a:lstStyle/>
        <a:p>
          <a:endParaRPr lang="tr-TR"/>
        </a:p>
      </dgm:t>
    </dgm:pt>
    <dgm:pt modelId="{890DAEDB-C27C-442E-B80A-C41712777A2E}" type="sibTrans" cxnId="{F36C207A-0426-4197-A934-8496C1ABEFE4}">
      <dgm:prSet/>
      <dgm:spPr/>
      <dgm:t>
        <a:bodyPr/>
        <a:lstStyle/>
        <a:p>
          <a:endParaRPr lang="tr-TR"/>
        </a:p>
      </dgm:t>
    </dgm:pt>
    <dgm:pt modelId="{CDDA04C2-8644-4D0F-8D50-2BEE77C6BAED}">
      <dgm:prSet phldrT="[Text]"/>
      <dgm:spPr/>
      <dgm:t>
        <a:bodyPr/>
        <a:lstStyle/>
        <a:p>
          <a:r>
            <a:rPr lang="tr-TR" sz="1200" dirty="0"/>
            <a:t>Eğitim Programları ve </a:t>
          </a:r>
          <a:r>
            <a:rPr lang="tr-TR" sz="1200" dirty="0" smtClean="0"/>
            <a:t>Öğretimi </a:t>
          </a:r>
          <a:r>
            <a:rPr lang="tr-TR" sz="1200" dirty="0"/>
            <a:t>Tezli N.Ö.</a:t>
          </a:r>
        </a:p>
      </dgm:t>
    </dgm:pt>
    <dgm:pt modelId="{0A68CCDF-63F2-41C2-8244-D4B8FAED88A1}" type="parTrans" cxnId="{0AE6450E-78B4-4F40-AFED-546993A86ED8}">
      <dgm:prSet/>
      <dgm:spPr/>
      <dgm:t>
        <a:bodyPr/>
        <a:lstStyle/>
        <a:p>
          <a:endParaRPr lang="tr-TR"/>
        </a:p>
      </dgm:t>
    </dgm:pt>
    <dgm:pt modelId="{70450850-F074-4BB4-8A74-163C239BA936}" type="sibTrans" cxnId="{0AE6450E-78B4-4F40-AFED-546993A86ED8}">
      <dgm:prSet/>
      <dgm:spPr/>
      <dgm:t>
        <a:bodyPr/>
        <a:lstStyle/>
        <a:p>
          <a:endParaRPr lang="tr-TR"/>
        </a:p>
      </dgm:t>
    </dgm:pt>
    <dgm:pt modelId="{69C94760-C192-4E45-AE68-AE309E76AB80}">
      <dgm:prSet phldrT="[Text]"/>
      <dgm:spPr/>
      <dgm:t>
        <a:bodyPr/>
        <a:lstStyle/>
        <a:p>
          <a:r>
            <a:rPr lang="tr-TR" sz="1200" dirty="0"/>
            <a:t>Eğitim Programları ve </a:t>
          </a:r>
          <a:r>
            <a:rPr lang="tr-TR" sz="1200" dirty="0" smtClean="0"/>
            <a:t>Öğretimi </a:t>
          </a:r>
          <a:r>
            <a:rPr lang="tr-TR" sz="1200" dirty="0"/>
            <a:t>Tezli İ.Ö.</a:t>
          </a:r>
        </a:p>
      </dgm:t>
    </dgm:pt>
    <dgm:pt modelId="{E3246A86-ABCC-4CA4-8D02-B85E0BAFA9D4}" type="parTrans" cxnId="{D555CDDF-8F67-44C2-8A92-D54D3C924250}">
      <dgm:prSet/>
      <dgm:spPr/>
      <dgm:t>
        <a:bodyPr/>
        <a:lstStyle/>
        <a:p>
          <a:endParaRPr lang="tr-TR"/>
        </a:p>
      </dgm:t>
    </dgm:pt>
    <dgm:pt modelId="{B9BE4086-7600-4E10-943B-E88CD8D2DBC3}" type="sibTrans" cxnId="{D555CDDF-8F67-44C2-8A92-D54D3C924250}">
      <dgm:prSet/>
      <dgm:spPr/>
      <dgm:t>
        <a:bodyPr/>
        <a:lstStyle/>
        <a:p>
          <a:endParaRPr lang="tr-TR"/>
        </a:p>
      </dgm:t>
    </dgm:pt>
    <dgm:pt modelId="{311AE88D-B0B9-4035-BD25-397DE7E32937}">
      <dgm:prSet phldrT="[Text]"/>
      <dgm:spPr/>
      <dgm:t>
        <a:bodyPr/>
        <a:lstStyle/>
        <a:p>
          <a:r>
            <a:rPr lang="tr-TR" sz="1200" dirty="0"/>
            <a:t>İngiliz Dili Eğitimi Tezli N.Ö.</a:t>
          </a:r>
        </a:p>
      </dgm:t>
    </dgm:pt>
    <dgm:pt modelId="{96C3A894-2879-4EB7-A5A7-E2AD2E56484F}" type="parTrans" cxnId="{C51E608E-A7F8-4280-A222-CF420B3B2444}">
      <dgm:prSet/>
      <dgm:spPr/>
      <dgm:t>
        <a:bodyPr/>
        <a:lstStyle/>
        <a:p>
          <a:endParaRPr lang="tr-TR"/>
        </a:p>
      </dgm:t>
    </dgm:pt>
    <dgm:pt modelId="{FC83D023-760C-46A6-B5CE-A8D04EF4B826}" type="sibTrans" cxnId="{C51E608E-A7F8-4280-A222-CF420B3B2444}">
      <dgm:prSet/>
      <dgm:spPr/>
      <dgm:t>
        <a:bodyPr/>
        <a:lstStyle/>
        <a:p>
          <a:endParaRPr lang="tr-TR"/>
        </a:p>
      </dgm:t>
    </dgm:pt>
    <dgm:pt modelId="{556A4BE3-6601-4336-8401-852393160DCB}">
      <dgm:prSet phldrT="[Text]"/>
      <dgm:spPr/>
      <dgm:t>
        <a:bodyPr/>
        <a:lstStyle/>
        <a:p>
          <a:r>
            <a:rPr lang="tr-TR" sz="1200" dirty="0"/>
            <a:t>Türkçe Eğitimi Tezli N.Ö.</a:t>
          </a:r>
        </a:p>
      </dgm:t>
    </dgm:pt>
    <dgm:pt modelId="{5FC66F7C-9C2C-4589-A347-5E8A62BB6D5A}" type="parTrans" cxnId="{8E1DEB6F-B681-46B4-92C2-F02C76061DAD}">
      <dgm:prSet/>
      <dgm:spPr/>
      <dgm:t>
        <a:bodyPr/>
        <a:lstStyle/>
        <a:p>
          <a:endParaRPr lang="tr-TR"/>
        </a:p>
      </dgm:t>
    </dgm:pt>
    <dgm:pt modelId="{AE7C686A-01CE-4AAA-8B3F-708B505FE860}" type="sibTrans" cxnId="{8E1DEB6F-B681-46B4-92C2-F02C76061DAD}">
      <dgm:prSet/>
      <dgm:spPr/>
      <dgm:t>
        <a:bodyPr/>
        <a:lstStyle/>
        <a:p>
          <a:endParaRPr lang="tr-TR"/>
        </a:p>
      </dgm:t>
    </dgm:pt>
    <dgm:pt modelId="{A248A32D-3071-4394-B45E-625727D54B95}">
      <dgm:prSet phldrT="[Text]"/>
      <dgm:spPr/>
      <dgm:t>
        <a:bodyPr/>
        <a:lstStyle/>
        <a:p>
          <a:r>
            <a:rPr lang="tr-TR" sz="1200" dirty="0"/>
            <a:t>Türkçe Eğitimi Tezli İ.Ö.</a:t>
          </a:r>
        </a:p>
      </dgm:t>
    </dgm:pt>
    <dgm:pt modelId="{671013A5-C45C-45D4-A410-C99173280E17}" type="parTrans" cxnId="{9427EC5F-BFC5-49F8-B7B9-F2BBD4DF69DE}">
      <dgm:prSet/>
      <dgm:spPr/>
      <dgm:t>
        <a:bodyPr/>
        <a:lstStyle/>
        <a:p>
          <a:endParaRPr lang="tr-TR"/>
        </a:p>
      </dgm:t>
    </dgm:pt>
    <dgm:pt modelId="{690C97A5-3FD6-45ED-AD9C-CDF1B5271CA9}" type="sibTrans" cxnId="{9427EC5F-BFC5-49F8-B7B9-F2BBD4DF69DE}">
      <dgm:prSet/>
      <dgm:spPr/>
      <dgm:t>
        <a:bodyPr/>
        <a:lstStyle/>
        <a:p>
          <a:endParaRPr lang="tr-TR"/>
        </a:p>
      </dgm:t>
    </dgm:pt>
    <dgm:pt modelId="{5778394A-11C0-4AC9-9BE4-FAB0D335CE9E}">
      <dgm:prSet phldrT="[Text]"/>
      <dgm:spPr/>
      <dgm:t>
        <a:bodyPr/>
        <a:lstStyle/>
        <a:p>
          <a:r>
            <a:rPr lang="tr-TR" sz="1200" dirty="0"/>
            <a:t>Sosyal Bilgiler Eğitimi Tezli N.Ö.</a:t>
          </a:r>
        </a:p>
      </dgm:t>
    </dgm:pt>
    <dgm:pt modelId="{9EAAF198-8F80-4842-A4CC-F91823507051}" type="parTrans" cxnId="{F3EB2FBF-1A31-44E4-A1F0-4EA28BB348EB}">
      <dgm:prSet/>
      <dgm:spPr/>
      <dgm:t>
        <a:bodyPr/>
        <a:lstStyle/>
        <a:p>
          <a:endParaRPr lang="tr-TR"/>
        </a:p>
      </dgm:t>
    </dgm:pt>
    <dgm:pt modelId="{E0C7533F-C87D-4795-8F2E-A62F66B08928}" type="sibTrans" cxnId="{F3EB2FBF-1A31-44E4-A1F0-4EA28BB348EB}">
      <dgm:prSet/>
      <dgm:spPr/>
      <dgm:t>
        <a:bodyPr/>
        <a:lstStyle/>
        <a:p>
          <a:endParaRPr lang="tr-TR"/>
        </a:p>
      </dgm:t>
    </dgm:pt>
    <dgm:pt modelId="{9DEF9C0F-B096-4048-B7E6-37A4A2B56F2F}">
      <dgm:prSet phldrT="[Text]" custT="1"/>
      <dgm:spPr/>
      <dgm:t>
        <a:bodyPr/>
        <a:lstStyle/>
        <a:p>
          <a:r>
            <a:rPr lang="tr-TR" sz="1400" b="1" dirty="0"/>
            <a:t>Matematik ve Fen Bilimleri Eğitimi Anabilim Dalı</a:t>
          </a:r>
        </a:p>
      </dgm:t>
    </dgm:pt>
    <dgm:pt modelId="{B5FDD87F-B3A7-4171-8724-8C22AB21125F}" type="parTrans" cxnId="{7DAC21AB-3056-460D-80A6-C69AF9922571}">
      <dgm:prSet/>
      <dgm:spPr/>
      <dgm:t>
        <a:bodyPr/>
        <a:lstStyle/>
        <a:p>
          <a:endParaRPr lang="tr-TR"/>
        </a:p>
      </dgm:t>
    </dgm:pt>
    <dgm:pt modelId="{C8BB1E2A-332C-4C52-B66A-0D92F3CC3D99}" type="sibTrans" cxnId="{7DAC21AB-3056-460D-80A6-C69AF9922571}">
      <dgm:prSet/>
      <dgm:spPr/>
      <dgm:t>
        <a:bodyPr/>
        <a:lstStyle/>
        <a:p>
          <a:endParaRPr lang="tr-TR"/>
        </a:p>
      </dgm:t>
    </dgm:pt>
    <dgm:pt modelId="{E9C63F7C-3680-40C3-9AF6-FA8063819FF1}">
      <dgm:prSet phldrT="[Text]"/>
      <dgm:spPr/>
      <dgm:t>
        <a:bodyPr/>
        <a:lstStyle/>
        <a:p>
          <a:r>
            <a:rPr lang="tr-TR" sz="1200" dirty="0"/>
            <a:t>Matematik Eğitimi Tezli N.Ö.</a:t>
          </a:r>
        </a:p>
      </dgm:t>
    </dgm:pt>
    <dgm:pt modelId="{4C838038-30BB-4120-80C5-5566B6B1C8DC}" type="parTrans" cxnId="{6FBABA21-A1A4-4734-9223-916335FF5D83}">
      <dgm:prSet/>
      <dgm:spPr/>
      <dgm:t>
        <a:bodyPr/>
        <a:lstStyle/>
        <a:p>
          <a:endParaRPr lang="tr-TR"/>
        </a:p>
      </dgm:t>
    </dgm:pt>
    <dgm:pt modelId="{BFAA78F9-16C9-4B64-B2D1-007E7458346E}" type="sibTrans" cxnId="{6FBABA21-A1A4-4734-9223-916335FF5D83}">
      <dgm:prSet/>
      <dgm:spPr/>
      <dgm:t>
        <a:bodyPr/>
        <a:lstStyle/>
        <a:p>
          <a:endParaRPr lang="tr-TR"/>
        </a:p>
      </dgm:t>
    </dgm:pt>
    <dgm:pt modelId="{D384962C-28AC-4ACF-9B20-4AC5444F7A43}">
      <dgm:prSet phldrT="[Text]"/>
      <dgm:spPr/>
      <dgm:t>
        <a:bodyPr/>
        <a:lstStyle/>
        <a:p>
          <a:r>
            <a:rPr lang="tr-TR" sz="1200" dirty="0"/>
            <a:t>Matematik Eğitimi Tezli İ.Ö.</a:t>
          </a:r>
        </a:p>
      </dgm:t>
    </dgm:pt>
    <dgm:pt modelId="{98892A56-3DC2-459B-89D8-7786A3615819}" type="parTrans" cxnId="{3A8D11C7-EB38-4E21-9E7E-A241C24EBA81}">
      <dgm:prSet/>
      <dgm:spPr/>
      <dgm:t>
        <a:bodyPr/>
        <a:lstStyle/>
        <a:p>
          <a:endParaRPr lang="tr-TR"/>
        </a:p>
      </dgm:t>
    </dgm:pt>
    <dgm:pt modelId="{A03685F1-47E9-4A0D-A910-8E7ADE6C0128}" type="sibTrans" cxnId="{3A8D11C7-EB38-4E21-9E7E-A241C24EBA81}">
      <dgm:prSet/>
      <dgm:spPr/>
      <dgm:t>
        <a:bodyPr/>
        <a:lstStyle/>
        <a:p>
          <a:endParaRPr lang="tr-TR"/>
        </a:p>
      </dgm:t>
    </dgm:pt>
    <dgm:pt modelId="{EA16997F-5009-4FCF-ACCE-E4E41683BE62}">
      <dgm:prSet phldrT="[Text]"/>
      <dgm:spPr/>
      <dgm:t>
        <a:bodyPr/>
        <a:lstStyle/>
        <a:p>
          <a:r>
            <a:rPr lang="tr-TR" sz="1200" dirty="0"/>
            <a:t>Fen Bilgisi Eğitimi Tezli N.Ö.</a:t>
          </a:r>
        </a:p>
      </dgm:t>
    </dgm:pt>
    <dgm:pt modelId="{99AB3A89-E828-4343-8227-AB62A36FAB94}" type="parTrans" cxnId="{D377374F-6B9D-4511-8550-6791F5BA7E60}">
      <dgm:prSet/>
      <dgm:spPr/>
      <dgm:t>
        <a:bodyPr/>
        <a:lstStyle/>
        <a:p>
          <a:endParaRPr lang="tr-TR"/>
        </a:p>
      </dgm:t>
    </dgm:pt>
    <dgm:pt modelId="{BBE31708-3406-4340-ADCB-24B369AFC87E}" type="sibTrans" cxnId="{D377374F-6B9D-4511-8550-6791F5BA7E60}">
      <dgm:prSet/>
      <dgm:spPr/>
      <dgm:t>
        <a:bodyPr/>
        <a:lstStyle/>
        <a:p>
          <a:endParaRPr lang="tr-TR"/>
        </a:p>
      </dgm:t>
    </dgm:pt>
    <dgm:pt modelId="{8093AC33-7B68-4205-B36E-2B001DBD3A46}">
      <dgm:prSet phldrT="[Text]"/>
      <dgm:spPr/>
      <dgm:t>
        <a:bodyPr/>
        <a:lstStyle/>
        <a:p>
          <a:r>
            <a:rPr lang="tr-TR" sz="1200" dirty="0"/>
            <a:t>Fen Bilgisi Eğitimi Tezsiz İ.Ö.</a:t>
          </a:r>
        </a:p>
      </dgm:t>
    </dgm:pt>
    <dgm:pt modelId="{48B8D943-B693-432B-927B-46251D163D88}" type="parTrans" cxnId="{4C56D543-48C4-4FDD-9815-A53AC8032FAF}">
      <dgm:prSet/>
      <dgm:spPr/>
      <dgm:t>
        <a:bodyPr/>
        <a:lstStyle/>
        <a:p>
          <a:endParaRPr lang="tr-TR"/>
        </a:p>
      </dgm:t>
    </dgm:pt>
    <dgm:pt modelId="{D75EF1E3-FA5E-414F-9CA5-E9B77B233063}" type="sibTrans" cxnId="{4C56D543-48C4-4FDD-9815-A53AC8032FAF}">
      <dgm:prSet/>
      <dgm:spPr/>
      <dgm:t>
        <a:bodyPr/>
        <a:lstStyle/>
        <a:p>
          <a:endParaRPr lang="tr-TR"/>
        </a:p>
      </dgm:t>
    </dgm:pt>
    <dgm:pt modelId="{EE8C4104-1590-468A-A822-BF64835DDC17}">
      <dgm:prSet phldrT="[Text]"/>
      <dgm:spPr/>
      <dgm:t>
        <a:bodyPr/>
        <a:lstStyle/>
        <a:p>
          <a:endParaRPr lang="tr-TR" sz="1200" dirty="0"/>
        </a:p>
      </dgm:t>
    </dgm:pt>
    <dgm:pt modelId="{463B8084-089E-42D0-AFC8-84FB47E5A40B}" type="parTrans" cxnId="{2A48CA6D-88BA-40D2-952F-5D4F607EB578}">
      <dgm:prSet/>
      <dgm:spPr/>
      <dgm:t>
        <a:bodyPr/>
        <a:lstStyle/>
        <a:p>
          <a:endParaRPr lang="tr-TR"/>
        </a:p>
      </dgm:t>
    </dgm:pt>
    <dgm:pt modelId="{0BAC4B25-BBA0-4422-9F5B-3080E7261963}" type="sibTrans" cxnId="{2A48CA6D-88BA-40D2-952F-5D4F607EB578}">
      <dgm:prSet/>
      <dgm:spPr/>
      <dgm:t>
        <a:bodyPr/>
        <a:lstStyle/>
        <a:p>
          <a:endParaRPr lang="tr-TR"/>
        </a:p>
      </dgm:t>
    </dgm:pt>
    <dgm:pt modelId="{B129503E-E225-4A6B-8E0C-2A79C7C259C7}">
      <dgm:prSet phldrT="[Text]"/>
      <dgm:spPr/>
      <dgm:t>
        <a:bodyPr/>
        <a:lstStyle/>
        <a:p>
          <a:endParaRPr lang="tr-TR" sz="1200" dirty="0"/>
        </a:p>
      </dgm:t>
    </dgm:pt>
    <dgm:pt modelId="{674622DB-CF58-481F-8BF8-EF91D71476FA}" type="parTrans" cxnId="{A18A1983-969B-4230-8478-1D7006DF385E}">
      <dgm:prSet/>
      <dgm:spPr/>
      <dgm:t>
        <a:bodyPr/>
        <a:lstStyle/>
        <a:p>
          <a:endParaRPr lang="tr-TR"/>
        </a:p>
      </dgm:t>
    </dgm:pt>
    <dgm:pt modelId="{56723820-4F4E-4EFE-81BA-11DDB595AAF9}" type="sibTrans" cxnId="{A18A1983-969B-4230-8478-1D7006DF385E}">
      <dgm:prSet/>
      <dgm:spPr/>
      <dgm:t>
        <a:bodyPr/>
        <a:lstStyle/>
        <a:p>
          <a:endParaRPr lang="tr-TR"/>
        </a:p>
      </dgm:t>
    </dgm:pt>
    <dgm:pt modelId="{DCF6933E-3988-4FD5-9FD3-C51F846851E5}">
      <dgm:prSet phldrT="[Text]"/>
      <dgm:spPr/>
      <dgm:t>
        <a:bodyPr/>
        <a:lstStyle/>
        <a:p>
          <a:endParaRPr lang="tr-TR" sz="1200" dirty="0"/>
        </a:p>
      </dgm:t>
    </dgm:pt>
    <dgm:pt modelId="{05C2D90A-EBCD-441B-8811-A01A50813D89}" type="parTrans" cxnId="{E957E515-57A3-4A01-9645-FD47A7A7E51C}">
      <dgm:prSet/>
      <dgm:spPr/>
      <dgm:t>
        <a:bodyPr/>
        <a:lstStyle/>
        <a:p>
          <a:endParaRPr lang="tr-TR"/>
        </a:p>
      </dgm:t>
    </dgm:pt>
    <dgm:pt modelId="{3C5CB1F7-29D8-456C-A8B4-3CBDCE133F13}" type="sibTrans" cxnId="{E957E515-57A3-4A01-9645-FD47A7A7E51C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 custLinFactNeighborX="-309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957E515-57A3-4A01-9645-FD47A7A7E51C}" srcId="{9DEF9C0F-B096-4048-B7E6-37A4A2B56F2F}" destId="{DCF6933E-3988-4FD5-9FD3-C51F846851E5}" srcOrd="4" destOrd="0" parTransId="{05C2D90A-EBCD-441B-8811-A01A50813D89}" sibTransId="{3C5CB1F7-29D8-456C-A8B4-3CBDCE133F13}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3541F21D-17AC-4C99-8AB0-76A8F4757EF7}" type="presOf" srcId="{CDDA04C2-8644-4D0F-8D50-2BEE77C6BAED}" destId="{766A867A-7466-4AB6-8519-972390FF5887}" srcOrd="0" destOrd="4" presId="urn:microsoft.com/office/officeart/2005/8/layout/list1"/>
    <dgm:cxn modelId="{E59503CB-F6AA-46B6-B238-BD7E56C3A8A2}" srcId="{FEADB499-157A-4B3D-B1A6-C79733BBBE86}" destId="{66A3D324-EF0E-42AE-BBD2-EF589CF0B58C}" srcOrd="3" destOrd="0" parTransId="{70F2D070-17F3-4006-8D80-C00F2E546E46}" sibTransId="{5BACD5F1-BBC8-4D0A-ABB3-2654850CFA39}"/>
    <dgm:cxn modelId="{5D992293-D8C9-459E-95A1-8C733387E6F2}" type="presOf" srcId="{EE26ED48-BE30-49B0-AEF4-C0442E02F929}" destId="{766A867A-7466-4AB6-8519-972390FF5887}" srcOrd="0" destOrd="1" presId="urn:microsoft.com/office/officeart/2005/8/layout/list1"/>
    <dgm:cxn modelId="{8E1DEB6F-B681-46B4-92C2-F02C76061DAD}" srcId="{66A3D324-EF0E-42AE-BBD2-EF589CF0B58C}" destId="{556A4BE3-6601-4336-8401-852393160DCB}" srcOrd="0" destOrd="0" parTransId="{5FC66F7C-9C2C-4589-A347-5E8A62BB6D5A}" sibTransId="{AE7C686A-01CE-4AAA-8B3F-708B505FE860}"/>
    <dgm:cxn modelId="{F36C207A-0426-4197-A934-8496C1ABEFE4}" srcId="{6C8D1F77-6D40-4EB2-991B-C8066A635BA1}" destId="{68076183-5B69-4EA1-8EB0-0DB5830D8945}" srcOrd="2" destOrd="0" parTransId="{28A7282C-EAC9-47B2-AC5F-13377EEE6AAA}" sibTransId="{890DAEDB-C27C-442E-B80A-C41712777A2E}"/>
    <dgm:cxn modelId="{2A48CA6D-88BA-40D2-952F-5D4F607EB578}" srcId="{6C8D1F77-6D40-4EB2-991B-C8066A635BA1}" destId="{EE8C4104-1590-468A-A822-BF64835DDC17}" srcOrd="5" destOrd="0" parTransId="{463B8084-089E-42D0-AFC8-84FB47E5A40B}" sibTransId="{0BAC4B25-BBA0-4422-9F5B-3080E7261963}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C50CB43D-FC8D-4960-A066-6E24A0D0774A}" type="presOf" srcId="{66A3D324-EF0E-42AE-BBD2-EF589CF0B58C}" destId="{766A867A-7466-4AB6-8519-972390FF5887}" srcOrd="0" destOrd="16" presId="urn:microsoft.com/office/officeart/2005/8/layout/list1"/>
    <dgm:cxn modelId="{0B16ADBA-98BF-4325-B2B5-CB92AE38303E}" srcId="{FEADB499-157A-4B3D-B1A6-C79733BBBE86}" destId="{F3DF138C-13A3-4953-9002-F4325CD281E6}" srcOrd="1" destOrd="0" parTransId="{CFB20855-71D7-4372-84A7-606CEFF1E805}" sibTransId="{2C1D8A7F-EAA1-40F6-849A-5671E0B9CBB6}"/>
    <dgm:cxn modelId="{2B522633-738E-45D7-881D-9539C5DEA8B8}" srcId="{6C8D1F77-6D40-4EB2-991B-C8066A635BA1}" destId="{4F0D4A28-E808-407F-91DB-B1E9CA13BAFA}" srcOrd="1" destOrd="0" parTransId="{6293343C-5705-4E07-B88E-611BD2646BF5}" sibTransId="{DEA1663C-09AD-46BB-AE2A-C872A49D3ED5}"/>
    <dgm:cxn modelId="{D874926E-5D45-42C2-B25F-E66E5B530BA2}" type="presOf" srcId="{D384962C-28AC-4ACF-9B20-4AC5444F7A43}" destId="{766A867A-7466-4AB6-8519-972390FF5887}" srcOrd="0" destOrd="12" presId="urn:microsoft.com/office/officeart/2005/8/layout/list1"/>
    <dgm:cxn modelId="{6F80E950-E2FB-48A3-9636-D060372FF1F6}" type="presOf" srcId="{5778394A-11C0-4AC9-9BE4-FAB0D335CE9E}" destId="{766A867A-7466-4AB6-8519-972390FF5887}" srcOrd="0" destOrd="19" presId="urn:microsoft.com/office/officeart/2005/8/layout/list1"/>
    <dgm:cxn modelId="{B9E7FBAD-BD0A-415B-A25F-8CF32D9A0BF2}" type="presOf" srcId="{B129503E-E225-4A6B-8E0C-2A79C7C259C7}" destId="{766A867A-7466-4AB6-8519-972390FF5887}" srcOrd="0" destOrd="9" presId="urn:microsoft.com/office/officeart/2005/8/layout/list1"/>
    <dgm:cxn modelId="{C51E608E-A7F8-4280-A222-CF420B3B2444}" srcId="{F3DF138C-13A3-4953-9002-F4325CD281E6}" destId="{311AE88D-B0B9-4035-BD25-397DE7E32937}" srcOrd="0" destOrd="0" parTransId="{96C3A894-2879-4EB7-A5A7-E2AD2E56484F}" sibTransId="{FC83D023-760C-46A6-B5CE-A8D04EF4B826}"/>
    <dgm:cxn modelId="{A18A1983-969B-4230-8478-1D7006DF385E}" srcId="{F3DF138C-13A3-4953-9002-F4325CD281E6}" destId="{B129503E-E225-4A6B-8E0C-2A79C7C259C7}" srcOrd="1" destOrd="0" parTransId="{674622DB-CF58-481F-8BF8-EF91D71476FA}" sibTransId="{56723820-4F4E-4EFE-81BA-11DDB595AAF9}"/>
    <dgm:cxn modelId="{D7636DFB-0240-4D01-8A81-20FDDC4D7C6A}" type="presOf" srcId="{4F0D4A28-E808-407F-91DB-B1E9CA13BAFA}" destId="{766A867A-7466-4AB6-8519-972390FF5887}" srcOrd="0" destOrd="2" presId="urn:microsoft.com/office/officeart/2005/8/layout/list1"/>
    <dgm:cxn modelId="{98E4BC7B-0E36-48FC-A751-42F1CEFD63F7}" type="presOf" srcId="{EE8C4104-1590-468A-A822-BF64835DDC17}" destId="{766A867A-7466-4AB6-8519-972390FF5887}" srcOrd="0" destOrd="6" presId="urn:microsoft.com/office/officeart/2005/8/layout/list1"/>
    <dgm:cxn modelId="{D5C4FA7B-0BD1-44CE-AE8E-71D6A1296A38}" type="presOf" srcId="{DCF6933E-3988-4FD5-9FD3-C51F846851E5}" destId="{766A867A-7466-4AB6-8519-972390FF5887}" srcOrd="0" destOrd="15" presId="urn:microsoft.com/office/officeart/2005/8/layout/list1"/>
    <dgm:cxn modelId="{3A8D11C7-EB38-4E21-9E7E-A241C24EBA81}" srcId="{9DEF9C0F-B096-4048-B7E6-37A4A2B56F2F}" destId="{D384962C-28AC-4ACF-9B20-4AC5444F7A43}" srcOrd="1" destOrd="0" parTransId="{98892A56-3DC2-459B-89D8-7786A3615819}" sibTransId="{A03685F1-47E9-4A0D-A910-8E7ADE6C0128}"/>
    <dgm:cxn modelId="{24A19BA7-7E91-4DC8-BECF-71C722B7C7B2}" type="presOf" srcId="{8093AC33-7B68-4205-B36E-2B001DBD3A46}" destId="{766A867A-7466-4AB6-8519-972390FF5887}" srcOrd="0" destOrd="14" presId="urn:microsoft.com/office/officeart/2005/8/layout/list1"/>
    <dgm:cxn modelId="{B5623062-68CD-4AE1-AA8F-32BA1E6B4E8D}" type="presOf" srcId="{311AE88D-B0B9-4035-BD25-397DE7E32937}" destId="{766A867A-7466-4AB6-8519-972390FF5887}" srcOrd="0" destOrd="8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43D6430F-59E8-43AA-ADA7-A17333924313}" type="presOf" srcId="{F3DF138C-13A3-4953-9002-F4325CD281E6}" destId="{766A867A-7466-4AB6-8519-972390FF5887}" srcOrd="0" destOrd="7" presId="urn:microsoft.com/office/officeart/2005/8/layout/list1"/>
    <dgm:cxn modelId="{C2C76833-E772-4F3E-B202-0CCEB12463F6}" type="presOf" srcId="{9DEF9C0F-B096-4048-B7E6-37A4A2B56F2F}" destId="{766A867A-7466-4AB6-8519-972390FF5887}" srcOrd="0" destOrd="10" presId="urn:microsoft.com/office/officeart/2005/8/layout/list1"/>
    <dgm:cxn modelId="{F3EB2FBF-1A31-44E4-A1F0-4EA28BB348EB}" srcId="{66A3D324-EF0E-42AE-BBD2-EF589CF0B58C}" destId="{5778394A-11C0-4AC9-9BE4-FAB0D335CE9E}" srcOrd="2" destOrd="0" parTransId="{9EAAF198-8F80-4842-A4CC-F91823507051}" sibTransId="{E0C7533F-C87D-4795-8F2E-A62F66B08928}"/>
    <dgm:cxn modelId="{6FBABA21-A1A4-4734-9223-916335FF5D83}" srcId="{9DEF9C0F-B096-4048-B7E6-37A4A2B56F2F}" destId="{E9C63F7C-3680-40C3-9AF6-FA8063819FF1}" srcOrd="0" destOrd="0" parTransId="{4C838038-30BB-4120-80C5-5566B6B1C8DC}" sibTransId="{BFAA78F9-16C9-4B64-B2D1-007E7458346E}"/>
    <dgm:cxn modelId="{20503C39-0464-4D74-AA15-20ADD8040C37}" type="presOf" srcId="{A248A32D-3071-4394-B45E-625727D54B95}" destId="{766A867A-7466-4AB6-8519-972390FF5887}" srcOrd="0" destOrd="18" presId="urn:microsoft.com/office/officeart/2005/8/layout/list1"/>
    <dgm:cxn modelId="{71CB8864-17E0-413C-87C9-7380A9189A65}" type="presOf" srcId="{68076183-5B69-4EA1-8EB0-0DB5830D8945}" destId="{766A867A-7466-4AB6-8519-972390FF5887}" srcOrd="0" destOrd="3" presId="urn:microsoft.com/office/officeart/2005/8/layout/list1"/>
    <dgm:cxn modelId="{4C56D543-48C4-4FDD-9815-A53AC8032FAF}" srcId="{9DEF9C0F-B096-4048-B7E6-37A4A2B56F2F}" destId="{8093AC33-7B68-4205-B36E-2B001DBD3A46}" srcOrd="3" destOrd="0" parTransId="{48B8D943-B693-432B-927B-46251D163D88}" sibTransId="{D75EF1E3-FA5E-414F-9CA5-E9B77B233063}"/>
    <dgm:cxn modelId="{9635027D-A5BB-4AA4-B140-5BC3D81A1304}" type="presOf" srcId="{EA16997F-5009-4FCF-ACCE-E4E41683BE62}" destId="{766A867A-7466-4AB6-8519-972390FF5887}" srcOrd="0" destOrd="13" presId="urn:microsoft.com/office/officeart/2005/8/layout/list1"/>
    <dgm:cxn modelId="{7DAC21AB-3056-460D-80A6-C69AF9922571}" srcId="{FEADB499-157A-4B3D-B1A6-C79733BBBE86}" destId="{9DEF9C0F-B096-4048-B7E6-37A4A2B56F2F}" srcOrd="2" destOrd="0" parTransId="{B5FDD87F-B3A7-4171-8724-8C22AB21125F}" sibTransId="{C8BB1E2A-332C-4C52-B66A-0D92F3CC3D99}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D377374F-6B9D-4511-8550-6791F5BA7E60}" srcId="{9DEF9C0F-B096-4048-B7E6-37A4A2B56F2F}" destId="{EA16997F-5009-4FCF-ACCE-E4E41683BE62}" srcOrd="2" destOrd="0" parTransId="{99AB3A89-E828-4343-8227-AB62A36FAB94}" sibTransId="{BBE31708-3406-4340-ADCB-24B369AFC87E}"/>
    <dgm:cxn modelId="{9427EC5F-BFC5-49F8-B7B9-F2BBD4DF69DE}" srcId="{66A3D324-EF0E-42AE-BBD2-EF589CF0B58C}" destId="{A248A32D-3071-4394-B45E-625727D54B95}" srcOrd="1" destOrd="0" parTransId="{671013A5-C45C-45D4-A410-C99173280E17}" sibTransId="{690C97A5-3FD6-45ED-AD9C-CDF1B5271CA9}"/>
    <dgm:cxn modelId="{0AE6450E-78B4-4F40-AFED-546993A86ED8}" srcId="{6C8D1F77-6D40-4EB2-991B-C8066A635BA1}" destId="{CDDA04C2-8644-4D0F-8D50-2BEE77C6BAED}" srcOrd="3" destOrd="0" parTransId="{0A68CCDF-63F2-41C2-8244-D4B8FAED88A1}" sibTransId="{70450850-F074-4BB4-8A74-163C239BA936}"/>
    <dgm:cxn modelId="{4A89068F-D424-4E82-843F-11C2C30ABCCE}" type="presOf" srcId="{556A4BE3-6601-4336-8401-852393160DCB}" destId="{766A867A-7466-4AB6-8519-972390FF5887}" srcOrd="0" destOrd="17" presId="urn:microsoft.com/office/officeart/2005/8/layout/list1"/>
    <dgm:cxn modelId="{D555CDDF-8F67-44C2-8A92-D54D3C924250}" srcId="{6C8D1F77-6D40-4EB2-991B-C8066A635BA1}" destId="{69C94760-C192-4E45-AE68-AE309E76AB80}" srcOrd="4" destOrd="0" parTransId="{E3246A86-ABCC-4CA4-8D02-B85E0BAFA9D4}" sibTransId="{B9BE4086-7600-4E10-943B-E88CD8D2DBC3}"/>
    <dgm:cxn modelId="{9A87FF8C-C845-485E-89CE-67B00473D3DF}" type="presOf" srcId="{69C94760-C192-4E45-AE68-AE309E76AB80}" destId="{766A867A-7466-4AB6-8519-972390FF5887}" srcOrd="0" destOrd="5" presId="urn:microsoft.com/office/officeart/2005/8/layout/list1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43D93925-0049-4343-AB8B-74011ABEA853}" srcId="{6C8D1F77-6D40-4EB2-991B-C8066A635BA1}" destId="{EE26ED48-BE30-49B0-AEF4-C0442E02F929}" srcOrd="0" destOrd="0" parTransId="{C2857CC2-81C1-40ED-81ED-4D63D594806D}" sibTransId="{CE0AD536-65FA-4719-95C6-638529C44511}"/>
    <dgm:cxn modelId="{EEF0A379-3F45-4272-8E41-42A5E6578A31}" type="presOf" srcId="{E9C63F7C-3680-40C3-9AF6-FA8063819FF1}" destId="{766A867A-7466-4AB6-8519-972390FF5887}" srcOrd="0" destOrd="11" presId="urn:microsoft.com/office/officeart/2005/8/layout/list1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 custT="1"/>
      <dgm:spPr/>
      <dgm:t>
        <a:bodyPr/>
        <a:lstStyle/>
        <a:p>
          <a:r>
            <a:rPr lang="tr-TR" sz="2400" dirty="0" smtClean="0"/>
            <a:t>Doktora</a:t>
          </a:r>
          <a:endParaRPr lang="tr-TR" sz="2400" dirty="0"/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 custT="1"/>
      <dgm:spPr/>
      <dgm:t>
        <a:bodyPr/>
        <a:lstStyle/>
        <a:p>
          <a:r>
            <a:rPr lang="tr-TR" sz="2400" b="0" dirty="0"/>
            <a:t>Eğitim </a:t>
          </a:r>
          <a:r>
            <a:rPr lang="tr-TR" sz="2400" b="0" dirty="0" smtClean="0"/>
            <a:t>Yönetimi</a:t>
          </a:r>
          <a:endParaRPr lang="tr-TR" sz="2400" b="0" dirty="0"/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556A4BE3-6601-4336-8401-852393160DCB}">
      <dgm:prSet phldrT="[Text]" custT="1"/>
      <dgm:spPr/>
      <dgm:t>
        <a:bodyPr/>
        <a:lstStyle/>
        <a:p>
          <a:r>
            <a:rPr lang="tr-TR" sz="2400" b="0" dirty="0"/>
            <a:t>Türkçe Eğitimi </a:t>
          </a:r>
        </a:p>
      </dgm:t>
    </dgm:pt>
    <dgm:pt modelId="{5FC66F7C-9C2C-4589-A347-5E8A62BB6D5A}" type="parTrans" cxnId="{8E1DEB6F-B681-46B4-92C2-F02C76061DAD}">
      <dgm:prSet/>
      <dgm:spPr/>
      <dgm:t>
        <a:bodyPr/>
        <a:lstStyle/>
        <a:p>
          <a:endParaRPr lang="tr-TR"/>
        </a:p>
      </dgm:t>
    </dgm:pt>
    <dgm:pt modelId="{AE7C686A-01CE-4AAA-8B3F-708B505FE860}" type="sibTrans" cxnId="{8E1DEB6F-B681-46B4-92C2-F02C76061DAD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 custScaleY="2852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 custScaleY="176967" custLinFactY="-135017" custLinFactNeighborY="-20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4A89068F-D424-4E82-843F-11C2C30ABCCE}" type="presOf" srcId="{556A4BE3-6601-4336-8401-852393160DCB}" destId="{766A867A-7466-4AB6-8519-972390FF5887}" srcOrd="0" destOrd="1" presId="urn:microsoft.com/office/officeart/2005/8/layout/list1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8E1DEB6F-B681-46B4-92C2-F02C76061DAD}" srcId="{FEADB499-157A-4B3D-B1A6-C79733BBBE86}" destId="{556A4BE3-6601-4336-8401-852393160DCB}" srcOrd="1" destOrd="0" parTransId="{5FC66F7C-9C2C-4589-A347-5E8A62BB6D5A}" sibTransId="{AE7C686A-01CE-4AAA-8B3F-708B505FE860}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 smtClean="0"/>
            <a:t>Akreditasyon Süreçleri Devam Programlar</a:t>
          </a:r>
          <a:endParaRPr lang="tr-TR" dirty="0"/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b="1" dirty="0" smtClean="0"/>
            <a:t>Temel Eğitim Bölümü</a:t>
          </a:r>
          <a:endParaRPr lang="tr-TR" b="1" dirty="0"/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66A3D324-EF0E-42AE-BBD2-EF589CF0B58C}">
      <dgm:prSet phldrT="[Text]"/>
      <dgm:spPr/>
      <dgm:t>
        <a:bodyPr/>
        <a:lstStyle/>
        <a:p>
          <a:r>
            <a:rPr lang="tr-TR" b="1" dirty="0"/>
            <a:t>Türkçe ve Sosyal Bilimler Eğitimi </a:t>
          </a:r>
          <a:r>
            <a:rPr lang="tr-TR" b="1" dirty="0" smtClean="0"/>
            <a:t>Bölümü</a:t>
          </a:r>
          <a:endParaRPr lang="tr-TR" b="1" dirty="0"/>
        </a:p>
      </dgm:t>
    </dgm:pt>
    <dgm:pt modelId="{70F2D070-17F3-4006-8D80-C00F2E546E46}" type="parTrans" cxnId="{E59503CB-F6AA-46B6-B238-BD7E56C3A8A2}">
      <dgm:prSet/>
      <dgm:spPr/>
      <dgm:t>
        <a:bodyPr/>
        <a:lstStyle/>
        <a:p>
          <a:endParaRPr lang="tr-TR"/>
        </a:p>
      </dgm:t>
    </dgm:pt>
    <dgm:pt modelId="{5BACD5F1-BBC8-4D0A-ABB3-2654850CFA39}" type="sibTrans" cxnId="{E59503CB-F6AA-46B6-B238-BD7E56C3A8A2}">
      <dgm:prSet/>
      <dgm:spPr/>
      <dgm:t>
        <a:bodyPr/>
        <a:lstStyle/>
        <a:p>
          <a:endParaRPr lang="tr-TR"/>
        </a:p>
      </dgm:t>
    </dgm:pt>
    <dgm:pt modelId="{EE26ED48-BE30-49B0-AEF4-C0442E02F929}">
      <dgm:prSet phldrT="[Text]"/>
      <dgm:spPr/>
      <dgm:t>
        <a:bodyPr/>
        <a:lstStyle/>
        <a:p>
          <a:r>
            <a:rPr lang="tr-TR" dirty="0" smtClean="0"/>
            <a:t>Sınıf Öğretmenliği Programı</a:t>
          </a:r>
          <a:endParaRPr lang="tr-TR" dirty="0"/>
        </a:p>
      </dgm:t>
    </dgm:pt>
    <dgm:pt modelId="{C2857CC2-81C1-40ED-81ED-4D63D594806D}" type="parTrans" cxnId="{43D93925-0049-4343-AB8B-74011ABEA853}">
      <dgm:prSet/>
      <dgm:spPr/>
      <dgm:t>
        <a:bodyPr/>
        <a:lstStyle/>
        <a:p>
          <a:endParaRPr lang="tr-TR"/>
        </a:p>
      </dgm:t>
    </dgm:pt>
    <dgm:pt modelId="{CE0AD536-65FA-4719-95C6-638529C44511}" type="sibTrans" cxnId="{43D93925-0049-4343-AB8B-74011ABEA853}">
      <dgm:prSet/>
      <dgm:spPr/>
      <dgm:t>
        <a:bodyPr/>
        <a:lstStyle/>
        <a:p>
          <a:endParaRPr lang="tr-TR"/>
        </a:p>
      </dgm:t>
    </dgm:pt>
    <dgm:pt modelId="{5778394A-11C0-4AC9-9BE4-FAB0D335CE9E}">
      <dgm:prSet phldrT="[Text]"/>
      <dgm:spPr/>
      <dgm:t>
        <a:bodyPr/>
        <a:lstStyle/>
        <a:p>
          <a:r>
            <a:rPr lang="tr-TR" dirty="0"/>
            <a:t>Sosyal Bilgiler </a:t>
          </a:r>
          <a:r>
            <a:rPr lang="tr-TR" dirty="0" smtClean="0"/>
            <a:t>Öğretmenliği Programı</a:t>
          </a:r>
          <a:endParaRPr lang="tr-TR" dirty="0"/>
        </a:p>
      </dgm:t>
    </dgm:pt>
    <dgm:pt modelId="{9EAAF198-8F80-4842-A4CC-F91823507051}" type="parTrans" cxnId="{F3EB2FBF-1A31-44E4-A1F0-4EA28BB348EB}">
      <dgm:prSet/>
      <dgm:spPr/>
      <dgm:t>
        <a:bodyPr/>
        <a:lstStyle/>
        <a:p>
          <a:endParaRPr lang="tr-TR"/>
        </a:p>
      </dgm:t>
    </dgm:pt>
    <dgm:pt modelId="{E0C7533F-C87D-4795-8F2E-A62F66B08928}" type="sibTrans" cxnId="{F3EB2FBF-1A31-44E4-A1F0-4EA28BB348EB}">
      <dgm:prSet/>
      <dgm:spPr/>
      <dgm:t>
        <a:bodyPr/>
        <a:lstStyle/>
        <a:p>
          <a:endParaRPr lang="tr-TR"/>
        </a:p>
      </dgm:t>
    </dgm:pt>
    <dgm:pt modelId="{9DEF9C0F-B096-4048-B7E6-37A4A2B56F2F}">
      <dgm:prSet phldrT="[Text]"/>
      <dgm:spPr/>
      <dgm:t>
        <a:bodyPr/>
        <a:lstStyle/>
        <a:p>
          <a:r>
            <a:rPr lang="tr-TR" b="1" dirty="0" smtClean="0"/>
            <a:t>Eğitim Bilimleri Bölümü</a:t>
          </a:r>
          <a:endParaRPr lang="tr-TR" b="1" dirty="0"/>
        </a:p>
      </dgm:t>
    </dgm:pt>
    <dgm:pt modelId="{B5FDD87F-B3A7-4171-8724-8C22AB21125F}" type="parTrans" cxnId="{7DAC21AB-3056-460D-80A6-C69AF9922571}">
      <dgm:prSet/>
      <dgm:spPr/>
      <dgm:t>
        <a:bodyPr/>
        <a:lstStyle/>
        <a:p>
          <a:endParaRPr lang="tr-TR"/>
        </a:p>
      </dgm:t>
    </dgm:pt>
    <dgm:pt modelId="{C8BB1E2A-332C-4C52-B66A-0D92F3CC3D99}" type="sibTrans" cxnId="{7DAC21AB-3056-460D-80A6-C69AF9922571}">
      <dgm:prSet/>
      <dgm:spPr/>
      <dgm:t>
        <a:bodyPr/>
        <a:lstStyle/>
        <a:p>
          <a:endParaRPr lang="tr-TR"/>
        </a:p>
      </dgm:t>
    </dgm:pt>
    <dgm:pt modelId="{E9C63F7C-3680-40C3-9AF6-FA8063819FF1}">
      <dgm:prSet phldrT="[Text]"/>
      <dgm:spPr/>
      <dgm:t>
        <a:bodyPr/>
        <a:lstStyle/>
        <a:p>
          <a:r>
            <a:rPr lang="tr-TR" dirty="0" smtClean="0"/>
            <a:t>Rehberlik ve Psikolojik Danışmanlık Programı</a:t>
          </a:r>
          <a:endParaRPr lang="tr-TR" dirty="0"/>
        </a:p>
      </dgm:t>
    </dgm:pt>
    <dgm:pt modelId="{4C838038-30BB-4120-80C5-5566B6B1C8DC}" type="parTrans" cxnId="{6FBABA21-A1A4-4734-9223-916335FF5D83}">
      <dgm:prSet/>
      <dgm:spPr/>
      <dgm:t>
        <a:bodyPr/>
        <a:lstStyle/>
        <a:p>
          <a:endParaRPr lang="tr-TR"/>
        </a:p>
      </dgm:t>
    </dgm:pt>
    <dgm:pt modelId="{BFAA78F9-16C9-4B64-B2D1-007E7458346E}" type="sibTrans" cxnId="{6FBABA21-A1A4-4734-9223-916335FF5D83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 custLinFactNeighborX="-309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7DAC21AB-3056-460D-80A6-C69AF9922571}" srcId="{FEADB499-157A-4B3D-B1A6-C79733BBBE86}" destId="{9DEF9C0F-B096-4048-B7E6-37A4A2B56F2F}" srcOrd="1" destOrd="0" parTransId="{B5FDD87F-B3A7-4171-8724-8C22AB21125F}" sibTransId="{C8BB1E2A-332C-4C52-B66A-0D92F3CC3D99}"/>
    <dgm:cxn modelId="{EEF0A379-3F45-4272-8E41-42A5E6578A31}" type="presOf" srcId="{E9C63F7C-3680-40C3-9AF6-FA8063819FF1}" destId="{766A867A-7466-4AB6-8519-972390FF5887}" srcOrd="0" destOrd="3" presId="urn:microsoft.com/office/officeart/2005/8/layout/list1"/>
    <dgm:cxn modelId="{6F80E950-E2FB-48A3-9636-D060372FF1F6}" type="presOf" srcId="{5778394A-11C0-4AC9-9BE4-FAB0D335CE9E}" destId="{766A867A-7466-4AB6-8519-972390FF5887}" srcOrd="0" destOrd="5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C50CB43D-FC8D-4960-A066-6E24A0D0774A}" type="presOf" srcId="{66A3D324-EF0E-42AE-BBD2-EF589CF0B58C}" destId="{766A867A-7466-4AB6-8519-972390FF5887}" srcOrd="0" destOrd="4" presId="urn:microsoft.com/office/officeart/2005/8/layout/list1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C2C76833-E772-4F3E-B202-0CCEB12463F6}" type="presOf" srcId="{9DEF9C0F-B096-4048-B7E6-37A4A2B56F2F}" destId="{766A867A-7466-4AB6-8519-972390FF5887}" srcOrd="0" destOrd="2" presId="urn:microsoft.com/office/officeart/2005/8/layout/list1"/>
    <dgm:cxn modelId="{6FBABA21-A1A4-4734-9223-916335FF5D83}" srcId="{9DEF9C0F-B096-4048-B7E6-37A4A2B56F2F}" destId="{E9C63F7C-3680-40C3-9AF6-FA8063819FF1}" srcOrd="0" destOrd="0" parTransId="{4C838038-30BB-4120-80C5-5566B6B1C8DC}" sibTransId="{BFAA78F9-16C9-4B64-B2D1-007E7458346E}"/>
    <dgm:cxn modelId="{5D992293-D8C9-459E-95A1-8C733387E6F2}" type="presOf" srcId="{EE26ED48-BE30-49B0-AEF4-C0442E02F929}" destId="{766A867A-7466-4AB6-8519-972390FF5887}" srcOrd="0" destOrd="1" presId="urn:microsoft.com/office/officeart/2005/8/layout/list1"/>
    <dgm:cxn modelId="{E59503CB-F6AA-46B6-B238-BD7E56C3A8A2}" srcId="{FEADB499-157A-4B3D-B1A6-C79733BBBE86}" destId="{66A3D324-EF0E-42AE-BBD2-EF589CF0B58C}" srcOrd="2" destOrd="0" parTransId="{70F2D070-17F3-4006-8D80-C00F2E546E46}" sibTransId="{5BACD5F1-BBC8-4D0A-ABB3-2654850CFA39}"/>
    <dgm:cxn modelId="{F3EB2FBF-1A31-44E4-A1F0-4EA28BB348EB}" srcId="{66A3D324-EF0E-42AE-BBD2-EF589CF0B58C}" destId="{5778394A-11C0-4AC9-9BE4-FAB0D335CE9E}" srcOrd="0" destOrd="0" parTransId="{9EAAF198-8F80-4842-A4CC-F91823507051}" sibTransId="{E0C7533F-C87D-4795-8F2E-A62F66B08928}"/>
    <dgm:cxn modelId="{43D93925-0049-4343-AB8B-74011ABEA853}" srcId="{6C8D1F77-6D40-4EB2-991B-C8066A635BA1}" destId="{EE26ED48-BE30-49B0-AEF4-C0442E02F929}" srcOrd="0" destOrd="0" parTransId="{C2857CC2-81C1-40ED-81ED-4D63D594806D}" sibTransId="{CE0AD536-65FA-4719-95C6-638529C44511}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 smtClean="0"/>
            <a:t>Akredite Edilmesi Hedeflenen Programlar</a:t>
          </a:r>
          <a:endParaRPr lang="tr-TR" dirty="0"/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b="1" dirty="0" smtClean="0"/>
            <a:t>Matematik ve Fen bilimleri Eğitimi Bölümü</a:t>
          </a:r>
          <a:endParaRPr lang="tr-TR" b="1" dirty="0"/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66A3D324-EF0E-42AE-BBD2-EF589CF0B58C}">
      <dgm:prSet phldrT="[Text]"/>
      <dgm:spPr/>
      <dgm:t>
        <a:bodyPr/>
        <a:lstStyle/>
        <a:p>
          <a:r>
            <a:rPr lang="tr-TR" b="1" dirty="0"/>
            <a:t>Türkçe ve Sosyal Bilimler Eğitimi </a:t>
          </a:r>
          <a:r>
            <a:rPr lang="tr-TR" b="1" dirty="0" smtClean="0"/>
            <a:t>Bölümü</a:t>
          </a:r>
          <a:endParaRPr lang="tr-TR" b="1" dirty="0"/>
        </a:p>
      </dgm:t>
    </dgm:pt>
    <dgm:pt modelId="{70F2D070-17F3-4006-8D80-C00F2E546E46}" type="parTrans" cxnId="{E59503CB-F6AA-46B6-B238-BD7E56C3A8A2}">
      <dgm:prSet/>
      <dgm:spPr/>
      <dgm:t>
        <a:bodyPr/>
        <a:lstStyle/>
        <a:p>
          <a:endParaRPr lang="tr-TR"/>
        </a:p>
      </dgm:t>
    </dgm:pt>
    <dgm:pt modelId="{5BACD5F1-BBC8-4D0A-ABB3-2654850CFA39}" type="sibTrans" cxnId="{E59503CB-F6AA-46B6-B238-BD7E56C3A8A2}">
      <dgm:prSet/>
      <dgm:spPr/>
      <dgm:t>
        <a:bodyPr/>
        <a:lstStyle/>
        <a:p>
          <a:endParaRPr lang="tr-TR"/>
        </a:p>
      </dgm:t>
    </dgm:pt>
    <dgm:pt modelId="{EE26ED48-BE30-49B0-AEF4-C0442E02F929}">
      <dgm:prSet phldrT="[Text]"/>
      <dgm:spPr/>
      <dgm:t>
        <a:bodyPr/>
        <a:lstStyle/>
        <a:p>
          <a:r>
            <a:rPr lang="tr-TR" dirty="0" smtClean="0"/>
            <a:t>İlköğretim Matematik Öğretmenliği Programı</a:t>
          </a:r>
          <a:endParaRPr lang="tr-TR" dirty="0"/>
        </a:p>
      </dgm:t>
    </dgm:pt>
    <dgm:pt modelId="{C2857CC2-81C1-40ED-81ED-4D63D594806D}" type="parTrans" cxnId="{43D93925-0049-4343-AB8B-74011ABEA853}">
      <dgm:prSet/>
      <dgm:spPr/>
      <dgm:t>
        <a:bodyPr/>
        <a:lstStyle/>
        <a:p>
          <a:endParaRPr lang="tr-TR"/>
        </a:p>
      </dgm:t>
    </dgm:pt>
    <dgm:pt modelId="{CE0AD536-65FA-4719-95C6-638529C44511}" type="sibTrans" cxnId="{43D93925-0049-4343-AB8B-74011ABEA853}">
      <dgm:prSet/>
      <dgm:spPr/>
      <dgm:t>
        <a:bodyPr/>
        <a:lstStyle/>
        <a:p>
          <a:endParaRPr lang="tr-TR"/>
        </a:p>
      </dgm:t>
    </dgm:pt>
    <dgm:pt modelId="{5778394A-11C0-4AC9-9BE4-FAB0D335CE9E}">
      <dgm:prSet phldrT="[Text]"/>
      <dgm:spPr/>
      <dgm:t>
        <a:bodyPr/>
        <a:lstStyle/>
        <a:p>
          <a:r>
            <a:rPr lang="tr-TR" dirty="0" smtClean="0"/>
            <a:t>Türkçe Öğretmenliği Programı</a:t>
          </a:r>
          <a:endParaRPr lang="tr-TR" dirty="0"/>
        </a:p>
      </dgm:t>
    </dgm:pt>
    <dgm:pt modelId="{9EAAF198-8F80-4842-A4CC-F91823507051}" type="parTrans" cxnId="{F3EB2FBF-1A31-44E4-A1F0-4EA28BB348EB}">
      <dgm:prSet/>
      <dgm:spPr/>
      <dgm:t>
        <a:bodyPr/>
        <a:lstStyle/>
        <a:p>
          <a:endParaRPr lang="tr-TR"/>
        </a:p>
      </dgm:t>
    </dgm:pt>
    <dgm:pt modelId="{E0C7533F-C87D-4795-8F2E-A62F66B08928}" type="sibTrans" cxnId="{F3EB2FBF-1A31-44E4-A1F0-4EA28BB348EB}">
      <dgm:prSet/>
      <dgm:spPr/>
      <dgm:t>
        <a:bodyPr/>
        <a:lstStyle/>
        <a:p>
          <a:endParaRPr lang="tr-TR"/>
        </a:p>
      </dgm:t>
    </dgm:pt>
    <dgm:pt modelId="{9DEF9C0F-B096-4048-B7E6-37A4A2B56F2F}">
      <dgm:prSet phldrT="[Text]"/>
      <dgm:spPr/>
      <dgm:t>
        <a:bodyPr/>
        <a:lstStyle/>
        <a:p>
          <a:r>
            <a:rPr lang="tr-TR" b="1" dirty="0" smtClean="0"/>
            <a:t>Yabancı Diler Eğitimi Bölümü</a:t>
          </a:r>
          <a:endParaRPr lang="tr-TR" b="1" dirty="0"/>
        </a:p>
      </dgm:t>
    </dgm:pt>
    <dgm:pt modelId="{B5FDD87F-B3A7-4171-8724-8C22AB21125F}" type="parTrans" cxnId="{7DAC21AB-3056-460D-80A6-C69AF9922571}">
      <dgm:prSet/>
      <dgm:spPr/>
      <dgm:t>
        <a:bodyPr/>
        <a:lstStyle/>
        <a:p>
          <a:endParaRPr lang="tr-TR"/>
        </a:p>
      </dgm:t>
    </dgm:pt>
    <dgm:pt modelId="{C8BB1E2A-332C-4C52-B66A-0D92F3CC3D99}" type="sibTrans" cxnId="{7DAC21AB-3056-460D-80A6-C69AF9922571}">
      <dgm:prSet/>
      <dgm:spPr/>
      <dgm:t>
        <a:bodyPr/>
        <a:lstStyle/>
        <a:p>
          <a:endParaRPr lang="tr-TR"/>
        </a:p>
      </dgm:t>
    </dgm:pt>
    <dgm:pt modelId="{E9C63F7C-3680-40C3-9AF6-FA8063819FF1}">
      <dgm:prSet phldrT="[Text]"/>
      <dgm:spPr/>
      <dgm:t>
        <a:bodyPr/>
        <a:lstStyle/>
        <a:p>
          <a:r>
            <a:rPr lang="tr-TR" dirty="0" smtClean="0"/>
            <a:t>İngilizce Öğretmenliği Programı</a:t>
          </a:r>
          <a:endParaRPr lang="tr-TR" dirty="0"/>
        </a:p>
      </dgm:t>
    </dgm:pt>
    <dgm:pt modelId="{4C838038-30BB-4120-80C5-5566B6B1C8DC}" type="parTrans" cxnId="{6FBABA21-A1A4-4734-9223-916335FF5D83}">
      <dgm:prSet/>
      <dgm:spPr/>
      <dgm:t>
        <a:bodyPr/>
        <a:lstStyle/>
        <a:p>
          <a:endParaRPr lang="tr-TR"/>
        </a:p>
      </dgm:t>
    </dgm:pt>
    <dgm:pt modelId="{BFAA78F9-16C9-4B64-B2D1-007E7458346E}" type="sibTrans" cxnId="{6FBABA21-A1A4-4734-9223-916335FF5D83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 custLinFactNeighborX="-309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7DAC21AB-3056-460D-80A6-C69AF9922571}" srcId="{FEADB499-157A-4B3D-B1A6-C79733BBBE86}" destId="{9DEF9C0F-B096-4048-B7E6-37A4A2B56F2F}" srcOrd="1" destOrd="0" parTransId="{B5FDD87F-B3A7-4171-8724-8C22AB21125F}" sibTransId="{C8BB1E2A-332C-4C52-B66A-0D92F3CC3D99}"/>
    <dgm:cxn modelId="{EEF0A379-3F45-4272-8E41-42A5E6578A31}" type="presOf" srcId="{E9C63F7C-3680-40C3-9AF6-FA8063819FF1}" destId="{766A867A-7466-4AB6-8519-972390FF5887}" srcOrd="0" destOrd="3" presId="urn:microsoft.com/office/officeart/2005/8/layout/list1"/>
    <dgm:cxn modelId="{6F80E950-E2FB-48A3-9636-D060372FF1F6}" type="presOf" srcId="{5778394A-11C0-4AC9-9BE4-FAB0D335CE9E}" destId="{766A867A-7466-4AB6-8519-972390FF5887}" srcOrd="0" destOrd="5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C50CB43D-FC8D-4960-A066-6E24A0D0774A}" type="presOf" srcId="{66A3D324-EF0E-42AE-BBD2-EF589CF0B58C}" destId="{766A867A-7466-4AB6-8519-972390FF5887}" srcOrd="0" destOrd="4" presId="urn:microsoft.com/office/officeart/2005/8/layout/list1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C2C76833-E772-4F3E-B202-0CCEB12463F6}" type="presOf" srcId="{9DEF9C0F-B096-4048-B7E6-37A4A2B56F2F}" destId="{766A867A-7466-4AB6-8519-972390FF5887}" srcOrd="0" destOrd="2" presId="urn:microsoft.com/office/officeart/2005/8/layout/list1"/>
    <dgm:cxn modelId="{6FBABA21-A1A4-4734-9223-916335FF5D83}" srcId="{9DEF9C0F-B096-4048-B7E6-37A4A2B56F2F}" destId="{E9C63F7C-3680-40C3-9AF6-FA8063819FF1}" srcOrd="0" destOrd="0" parTransId="{4C838038-30BB-4120-80C5-5566B6B1C8DC}" sibTransId="{BFAA78F9-16C9-4B64-B2D1-007E7458346E}"/>
    <dgm:cxn modelId="{5D992293-D8C9-459E-95A1-8C733387E6F2}" type="presOf" srcId="{EE26ED48-BE30-49B0-AEF4-C0442E02F929}" destId="{766A867A-7466-4AB6-8519-972390FF5887}" srcOrd="0" destOrd="1" presId="urn:microsoft.com/office/officeart/2005/8/layout/list1"/>
    <dgm:cxn modelId="{E59503CB-F6AA-46B6-B238-BD7E56C3A8A2}" srcId="{FEADB499-157A-4B3D-B1A6-C79733BBBE86}" destId="{66A3D324-EF0E-42AE-BBD2-EF589CF0B58C}" srcOrd="2" destOrd="0" parTransId="{70F2D070-17F3-4006-8D80-C00F2E546E46}" sibTransId="{5BACD5F1-BBC8-4D0A-ABB3-2654850CFA39}"/>
    <dgm:cxn modelId="{F3EB2FBF-1A31-44E4-A1F0-4EA28BB348EB}" srcId="{66A3D324-EF0E-42AE-BBD2-EF589CF0B58C}" destId="{5778394A-11C0-4AC9-9BE4-FAB0D335CE9E}" srcOrd="0" destOrd="0" parTransId="{9EAAF198-8F80-4842-A4CC-F91823507051}" sibTransId="{E0C7533F-C87D-4795-8F2E-A62F66B08928}"/>
    <dgm:cxn modelId="{43D93925-0049-4343-AB8B-74011ABEA853}" srcId="{6C8D1F77-6D40-4EB2-991B-C8066A635BA1}" destId="{EE26ED48-BE30-49B0-AEF4-C0442E02F929}" srcOrd="0" destOrd="0" parTransId="{C2857CC2-81C1-40ED-81ED-4D63D594806D}" sibTransId="{CE0AD536-65FA-4719-95C6-638529C44511}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51970C-5996-4B6D-9A6A-6ECE1F05B8C1}" type="doc">
      <dgm:prSet loTypeId="urn:microsoft.com/office/officeart/2008/layout/BendingPictureCaptionList" loCatId="pictur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597BC53E-B62C-48D8-9926-3DA5C1B2E21F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Rasim TÖSTEN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Profesör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Eğitim Yönetimi ABD</a:t>
          </a:r>
          <a:endParaRPr lang="tr-TR" b="1" dirty="0">
            <a:solidFill>
              <a:schemeClr val="tx1"/>
            </a:solidFill>
          </a:endParaRPr>
        </a:p>
      </dgm:t>
    </dgm:pt>
    <dgm:pt modelId="{95978A7C-117C-4C45-A6BC-DB0BD3D8784D}" type="parTrans" cxnId="{E528A874-2F97-491F-9227-AB0168154ECD}">
      <dgm:prSet/>
      <dgm:spPr/>
      <dgm:t>
        <a:bodyPr/>
        <a:lstStyle/>
        <a:p>
          <a:endParaRPr lang="tr-TR"/>
        </a:p>
      </dgm:t>
    </dgm:pt>
    <dgm:pt modelId="{5DFE2AC5-B7A1-4F48-AD9F-73EC2ED42CB8}" type="sibTrans" cxnId="{E528A874-2F97-491F-9227-AB0168154ECD}">
      <dgm:prSet/>
      <dgm:spPr/>
      <dgm:t>
        <a:bodyPr/>
        <a:lstStyle/>
        <a:p>
          <a:endParaRPr lang="tr-TR"/>
        </a:p>
      </dgm:t>
    </dgm:pt>
    <dgm:pt modelId="{C04E5FF0-B3F1-4E1D-A48F-E01874C99810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Ali ÇETİN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Profesör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Fen Bilgisi Eğitimi ABD</a:t>
          </a:r>
          <a:endParaRPr lang="tr-TR" b="1" dirty="0">
            <a:solidFill>
              <a:schemeClr val="tx1"/>
            </a:solidFill>
          </a:endParaRPr>
        </a:p>
      </dgm:t>
    </dgm:pt>
    <dgm:pt modelId="{03BCEC6A-74E9-4E66-AF95-F23676CC0DD3}" type="parTrans" cxnId="{AA9361E1-1774-4EF2-8392-A2DBF4C33C75}">
      <dgm:prSet/>
      <dgm:spPr/>
      <dgm:t>
        <a:bodyPr/>
        <a:lstStyle/>
        <a:p>
          <a:endParaRPr lang="tr-TR"/>
        </a:p>
      </dgm:t>
    </dgm:pt>
    <dgm:pt modelId="{3D552F36-FE68-492E-9599-612ABDDB7FE8}" type="sibTrans" cxnId="{AA9361E1-1774-4EF2-8392-A2DBF4C33C75}">
      <dgm:prSet/>
      <dgm:spPr/>
      <dgm:t>
        <a:bodyPr/>
        <a:lstStyle/>
        <a:p>
          <a:endParaRPr lang="tr-TR"/>
        </a:p>
      </dgm:t>
    </dgm:pt>
    <dgm:pt modelId="{75B4E295-9D45-4DEB-9715-F36F2D0F2ADA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Halil Coşkun ÇELİK</a:t>
          </a:r>
        </a:p>
        <a:p>
          <a:r>
            <a:rPr lang="tr-TR" b="1" dirty="0" smtClean="0">
              <a:solidFill>
                <a:schemeClr val="tx1"/>
              </a:solidFill>
            </a:rPr>
            <a:t>Profesör</a:t>
          </a:r>
        </a:p>
        <a:p>
          <a:r>
            <a:rPr lang="tr-TR" b="1" dirty="0" smtClean="0">
              <a:solidFill>
                <a:schemeClr val="tx1"/>
              </a:solidFill>
            </a:rPr>
            <a:t>Matematik Eğitimi ABD</a:t>
          </a:r>
          <a:endParaRPr lang="tr-TR" b="1" dirty="0">
            <a:solidFill>
              <a:schemeClr val="tx1"/>
            </a:solidFill>
          </a:endParaRPr>
        </a:p>
      </dgm:t>
    </dgm:pt>
    <dgm:pt modelId="{3B674590-5F9F-4232-B03E-BC4F078C58CA}" type="sibTrans" cxnId="{B0EFE314-ACE1-4895-AADC-9DD361722B66}">
      <dgm:prSet/>
      <dgm:spPr/>
      <dgm:t>
        <a:bodyPr/>
        <a:lstStyle/>
        <a:p>
          <a:endParaRPr lang="tr-TR"/>
        </a:p>
      </dgm:t>
    </dgm:pt>
    <dgm:pt modelId="{9FAB7F3C-89A4-4A86-A6E8-7FB6CAD19881}" type="parTrans" cxnId="{B0EFE314-ACE1-4895-AADC-9DD361722B66}">
      <dgm:prSet/>
      <dgm:spPr/>
      <dgm:t>
        <a:bodyPr/>
        <a:lstStyle/>
        <a:p>
          <a:endParaRPr lang="tr-TR"/>
        </a:p>
      </dgm:t>
    </dgm:pt>
    <dgm:pt modelId="{96C14D2D-F11F-45D7-98EB-1D4CB6D0F5A5}" type="pres">
      <dgm:prSet presAssocID="{2151970C-5996-4B6D-9A6A-6ECE1F05B8C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27A8137-3714-49B2-B74D-0C3E86AD56E5}" type="pres">
      <dgm:prSet presAssocID="{75B4E295-9D45-4DEB-9715-F36F2D0F2ADA}" presName="composite" presStyleCnt="0"/>
      <dgm:spPr/>
    </dgm:pt>
    <dgm:pt modelId="{D2CCF633-32A6-42EF-9984-30696FA37FA1}" type="pres">
      <dgm:prSet presAssocID="{75B4E295-9D45-4DEB-9715-F36F2D0F2ADA}" presName="rect1" presStyleLbl="b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  <dgm:t>
        <a:bodyPr/>
        <a:lstStyle/>
        <a:p>
          <a:endParaRPr lang="tr-TR"/>
        </a:p>
      </dgm:t>
    </dgm:pt>
    <dgm:pt modelId="{B7F1FD56-4778-421B-8151-7A6B68172AC3}" type="pres">
      <dgm:prSet presAssocID="{75B4E295-9D45-4DEB-9715-F36F2D0F2ADA}" presName="wedgeRectCallout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150718F-EC75-4BC0-8877-A8EFB91264EF}" type="pres">
      <dgm:prSet presAssocID="{3B674590-5F9F-4232-B03E-BC4F078C58CA}" presName="sibTrans" presStyleCnt="0"/>
      <dgm:spPr/>
    </dgm:pt>
    <dgm:pt modelId="{9CA72BD5-435D-4C27-8D4A-5D7469C49FE2}" type="pres">
      <dgm:prSet presAssocID="{597BC53E-B62C-48D8-9926-3DA5C1B2E21F}" presName="composite" presStyleCnt="0"/>
      <dgm:spPr/>
    </dgm:pt>
    <dgm:pt modelId="{B1FB18D2-249D-47F6-9721-42A693E9B7A7}" type="pres">
      <dgm:prSet presAssocID="{597BC53E-B62C-48D8-9926-3DA5C1B2E21F}" presName="rect1" presStyleLbl="bgImgPlace1" presStyleIdx="1" presStyleCnt="3" custLinFactNeighborY="93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3000" b="-33000"/>
          </a:stretch>
        </a:blipFill>
      </dgm:spPr>
      <dgm:t>
        <a:bodyPr/>
        <a:lstStyle/>
        <a:p>
          <a:endParaRPr lang="tr-TR"/>
        </a:p>
      </dgm:t>
    </dgm:pt>
    <dgm:pt modelId="{8B30AB03-7B0A-4E1A-B87B-C621A6EF5C9A}" type="pres">
      <dgm:prSet presAssocID="{597BC53E-B62C-48D8-9926-3DA5C1B2E21F}" presName="wedgeRectCallout1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F2807E4-B9F0-4B2B-BB71-2F4B0A9F139B}" type="pres">
      <dgm:prSet presAssocID="{5DFE2AC5-B7A1-4F48-AD9F-73EC2ED42CB8}" presName="sibTrans" presStyleCnt="0"/>
      <dgm:spPr/>
    </dgm:pt>
    <dgm:pt modelId="{4FF7157D-15CE-4311-9F62-27B951ABC1E1}" type="pres">
      <dgm:prSet presAssocID="{C04E5FF0-B3F1-4E1D-A48F-E01874C99810}" presName="composite" presStyleCnt="0"/>
      <dgm:spPr/>
    </dgm:pt>
    <dgm:pt modelId="{35D30CA4-8585-4B5F-A3EF-53915DA1AB3F}" type="pres">
      <dgm:prSet presAssocID="{C04E5FF0-B3F1-4E1D-A48F-E01874C99810}" presName="rect1" presStyleLbl="b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2000" b="-42000"/>
          </a:stretch>
        </a:blipFill>
      </dgm:spPr>
      <dgm:t>
        <a:bodyPr/>
        <a:lstStyle/>
        <a:p>
          <a:endParaRPr lang="tr-TR"/>
        </a:p>
      </dgm:t>
    </dgm:pt>
    <dgm:pt modelId="{5C329994-F5A2-4C6C-8AE3-1011DA030050}" type="pres">
      <dgm:prSet presAssocID="{C04E5FF0-B3F1-4E1D-A48F-E01874C99810}" presName="wedgeRectCallout1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528A874-2F97-491F-9227-AB0168154ECD}" srcId="{2151970C-5996-4B6D-9A6A-6ECE1F05B8C1}" destId="{597BC53E-B62C-48D8-9926-3DA5C1B2E21F}" srcOrd="1" destOrd="0" parTransId="{95978A7C-117C-4C45-A6BC-DB0BD3D8784D}" sibTransId="{5DFE2AC5-B7A1-4F48-AD9F-73EC2ED42CB8}"/>
    <dgm:cxn modelId="{D29204D6-12B7-4E31-BF36-06EFEFBA1255}" type="presOf" srcId="{C04E5FF0-B3F1-4E1D-A48F-E01874C99810}" destId="{5C329994-F5A2-4C6C-8AE3-1011DA030050}" srcOrd="0" destOrd="0" presId="urn:microsoft.com/office/officeart/2008/layout/BendingPictureCaptionList"/>
    <dgm:cxn modelId="{B0EFE314-ACE1-4895-AADC-9DD361722B66}" srcId="{2151970C-5996-4B6D-9A6A-6ECE1F05B8C1}" destId="{75B4E295-9D45-4DEB-9715-F36F2D0F2ADA}" srcOrd="0" destOrd="0" parTransId="{9FAB7F3C-89A4-4A86-A6E8-7FB6CAD19881}" sibTransId="{3B674590-5F9F-4232-B03E-BC4F078C58CA}"/>
    <dgm:cxn modelId="{B8786C98-064D-4ED2-A0C9-7EDD90E55973}" type="presOf" srcId="{597BC53E-B62C-48D8-9926-3DA5C1B2E21F}" destId="{8B30AB03-7B0A-4E1A-B87B-C621A6EF5C9A}" srcOrd="0" destOrd="0" presId="urn:microsoft.com/office/officeart/2008/layout/BendingPictureCaptionList"/>
    <dgm:cxn modelId="{A6D23CFB-63F3-46A7-A59F-2D01EE09E7B0}" type="presOf" srcId="{2151970C-5996-4B6D-9A6A-6ECE1F05B8C1}" destId="{96C14D2D-F11F-45D7-98EB-1D4CB6D0F5A5}" srcOrd="0" destOrd="0" presId="urn:microsoft.com/office/officeart/2008/layout/BendingPictureCaptionList"/>
    <dgm:cxn modelId="{AA9361E1-1774-4EF2-8392-A2DBF4C33C75}" srcId="{2151970C-5996-4B6D-9A6A-6ECE1F05B8C1}" destId="{C04E5FF0-B3F1-4E1D-A48F-E01874C99810}" srcOrd="2" destOrd="0" parTransId="{03BCEC6A-74E9-4E66-AF95-F23676CC0DD3}" sibTransId="{3D552F36-FE68-492E-9599-612ABDDB7FE8}"/>
    <dgm:cxn modelId="{1DF106B4-EFE1-4508-9482-6E6ED6F3A00E}" type="presOf" srcId="{75B4E295-9D45-4DEB-9715-F36F2D0F2ADA}" destId="{B7F1FD56-4778-421B-8151-7A6B68172AC3}" srcOrd="0" destOrd="0" presId="urn:microsoft.com/office/officeart/2008/layout/BendingPictureCaptionList"/>
    <dgm:cxn modelId="{2ECB74BA-6EB2-4D03-9C22-4343BC9E67CA}" type="presParOf" srcId="{96C14D2D-F11F-45D7-98EB-1D4CB6D0F5A5}" destId="{527A8137-3714-49B2-B74D-0C3E86AD56E5}" srcOrd="0" destOrd="0" presId="urn:microsoft.com/office/officeart/2008/layout/BendingPictureCaptionList"/>
    <dgm:cxn modelId="{3763FA42-3A43-4611-BB1E-22CA782D85F8}" type="presParOf" srcId="{527A8137-3714-49B2-B74D-0C3E86AD56E5}" destId="{D2CCF633-32A6-42EF-9984-30696FA37FA1}" srcOrd="0" destOrd="0" presId="urn:microsoft.com/office/officeart/2008/layout/BendingPictureCaptionList"/>
    <dgm:cxn modelId="{3F150657-965E-4213-BE09-32110173130D}" type="presParOf" srcId="{527A8137-3714-49B2-B74D-0C3E86AD56E5}" destId="{B7F1FD56-4778-421B-8151-7A6B68172AC3}" srcOrd="1" destOrd="0" presId="urn:microsoft.com/office/officeart/2008/layout/BendingPictureCaptionList"/>
    <dgm:cxn modelId="{19EE599B-D9F3-4E7E-A2DD-677C00C7899F}" type="presParOf" srcId="{96C14D2D-F11F-45D7-98EB-1D4CB6D0F5A5}" destId="{5150718F-EC75-4BC0-8877-A8EFB91264EF}" srcOrd="1" destOrd="0" presId="urn:microsoft.com/office/officeart/2008/layout/BendingPictureCaptionList"/>
    <dgm:cxn modelId="{C866EC54-CD66-45CC-B876-8B0C435CDA22}" type="presParOf" srcId="{96C14D2D-F11F-45D7-98EB-1D4CB6D0F5A5}" destId="{9CA72BD5-435D-4C27-8D4A-5D7469C49FE2}" srcOrd="2" destOrd="0" presId="urn:microsoft.com/office/officeart/2008/layout/BendingPictureCaptionList"/>
    <dgm:cxn modelId="{CBB594BF-EB63-46BA-9107-D9460F5954EE}" type="presParOf" srcId="{9CA72BD5-435D-4C27-8D4A-5D7469C49FE2}" destId="{B1FB18D2-249D-47F6-9721-42A693E9B7A7}" srcOrd="0" destOrd="0" presId="urn:microsoft.com/office/officeart/2008/layout/BendingPictureCaptionList"/>
    <dgm:cxn modelId="{44BF2302-370D-47A1-8893-E630CA234CFE}" type="presParOf" srcId="{9CA72BD5-435D-4C27-8D4A-5D7469C49FE2}" destId="{8B30AB03-7B0A-4E1A-B87B-C621A6EF5C9A}" srcOrd="1" destOrd="0" presId="urn:microsoft.com/office/officeart/2008/layout/BendingPictureCaptionList"/>
    <dgm:cxn modelId="{9F26D27E-820E-4226-A178-2DDB2097A898}" type="presParOf" srcId="{96C14D2D-F11F-45D7-98EB-1D4CB6D0F5A5}" destId="{BF2807E4-B9F0-4B2B-BB71-2F4B0A9F139B}" srcOrd="3" destOrd="0" presId="urn:microsoft.com/office/officeart/2008/layout/BendingPictureCaptionList"/>
    <dgm:cxn modelId="{EC0A569B-488A-4965-83E7-D757B9F3355C}" type="presParOf" srcId="{96C14D2D-F11F-45D7-98EB-1D4CB6D0F5A5}" destId="{4FF7157D-15CE-4311-9F62-27B951ABC1E1}" srcOrd="4" destOrd="0" presId="urn:microsoft.com/office/officeart/2008/layout/BendingPictureCaptionList"/>
    <dgm:cxn modelId="{575DDDC4-93E1-4037-9B22-E77E84F9A429}" type="presParOf" srcId="{4FF7157D-15CE-4311-9F62-27B951ABC1E1}" destId="{35D30CA4-8585-4B5F-A3EF-53915DA1AB3F}" srcOrd="0" destOrd="0" presId="urn:microsoft.com/office/officeart/2008/layout/BendingPictureCaptionList"/>
    <dgm:cxn modelId="{837B2C78-E03F-4FB5-B5A6-1DEA12DC1189}" type="presParOf" srcId="{4FF7157D-15CE-4311-9F62-27B951ABC1E1}" destId="{5C329994-F5A2-4C6C-8AE3-1011DA03005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151970C-5996-4B6D-9A6A-6ECE1F05B8C1}" type="doc">
      <dgm:prSet loTypeId="urn:microsoft.com/office/officeart/2008/layout/BendingPictureCaptionList" loCatId="pictur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597BC53E-B62C-48D8-9926-3DA5C1B2E21F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Uğur DEMLİKOĞLU</a:t>
          </a:r>
        </a:p>
        <a:p>
          <a:r>
            <a:rPr lang="tr-TR" b="1" dirty="0" smtClean="0">
              <a:solidFill>
                <a:schemeClr val="tx1"/>
              </a:solidFill>
            </a:rPr>
            <a:t>Profesör</a:t>
          </a:r>
        </a:p>
        <a:p>
          <a:r>
            <a:rPr lang="tr-TR" b="1" dirty="0" smtClean="0">
              <a:solidFill>
                <a:schemeClr val="tx1"/>
              </a:solidFill>
            </a:rPr>
            <a:t>Sosyal Bilgiler Eğitimi ABD</a:t>
          </a:r>
          <a:endParaRPr lang="tr-TR" b="1" dirty="0">
            <a:solidFill>
              <a:schemeClr val="tx1"/>
            </a:solidFill>
          </a:endParaRPr>
        </a:p>
      </dgm:t>
    </dgm:pt>
    <dgm:pt modelId="{95978A7C-117C-4C45-A6BC-DB0BD3D8784D}" type="parTrans" cxnId="{E528A874-2F97-491F-9227-AB0168154ECD}">
      <dgm:prSet/>
      <dgm:spPr/>
      <dgm:t>
        <a:bodyPr/>
        <a:lstStyle/>
        <a:p>
          <a:endParaRPr lang="tr-TR"/>
        </a:p>
      </dgm:t>
    </dgm:pt>
    <dgm:pt modelId="{5DFE2AC5-B7A1-4F48-AD9F-73EC2ED42CB8}" type="sibTrans" cxnId="{E528A874-2F97-491F-9227-AB0168154ECD}">
      <dgm:prSet/>
      <dgm:spPr/>
      <dgm:t>
        <a:bodyPr/>
        <a:lstStyle/>
        <a:p>
          <a:endParaRPr lang="tr-TR"/>
        </a:p>
      </dgm:t>
    </dgm:pt>
    <dgm:pt modelId="{C04E5FF0-B3F1-4E1D-A48F-E01874C99810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Barış AYAZ</a:t>
          </a:r>
        </a:p>
        <a:p>
          <a:r>
            <a:rPr lang="tr-TR" b="1" dirty="0" smtClean="0">
              <a:solidFill>
                <a:schemeClr val="tx1"/>
              </a:solidFill>
            </a:rPr>
            <a:t>Doçent</a:t>
          </a:r>
        </a:p>
        <a:p>
          <a:r>
            <a:rPr lang="tr-TR" b="1" dirty="0" smtClean="0">
              <a:solidFill>
                <a:schemeClr val="tx1"/>
              </a:solidFill>
            </a:rPr>
            <a:t>Öğretim Teknolojileri ABD</a:t>
          </a:r>
          <a:endParaRPr lang="tr-TR" b="1" dirty="0">
            <a:solidFill>
              <a:schemeClr val="tx1"/>
            </a:solidFill>
          </a:endParaRPr>
        </a:p>
      </dgm:t>
    </dgm:pt>
    <dgm:pt modelId="{03BCEC6A-74E9-4E66-AF95-F23676CC0DD3}" type="parTrans" cxnId="{AA9361E1-1774-4EF2-8392-A2DBF4C33C75}">
      <dgm:prSet/>
      <dgm:spPr/>
      <dgm:t>
        <a:bodyPr/>
        <a:lstStyle/>
        <a:p>
          <a:endParaRPr lang="tr-TR"/>
        </a:p>
      </dgm:t>
    </dgm:pt>
    <dgm:pt modelId="{3D552F36-FE68-492E-9599-612ABDDB7FE8}" type="sibTrans" cxnId="{AA9361E1-1774-4EF2-8392-A2DBF4C33C75}">
      <dgm:prSet/>
      <dgm:spPr/>
      <dgm:t>
        <a:bodyPr/>
        <a:lstStyle/>
        <a:p>
          <a:endParaRPr lang="tr-TR"/>
        </a:p>
      </dgm:t>
    </dgm:pt>
    <dgm:pt modelId="{75B4E295-9D45-4DEB-9715-F36F2D0F2ADA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Fatih Ahmet ERULAŞ</a:t>
          </a:r>
        </a:p>
        <a:p>
          <a:r>
            <a:rPr lang="tr-TR" b="1" dirty="0" smtClean="0">
              <a:solidFill>
                <a:schemeClr val="tx1"/>
              </a:solidFill>
            </a:rPr>
            <a:t>Profesör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Fen Bilgisi Eğitimi ABD</a:t>
          </a:r>
          <a:endParaRPr lang="tr-TR" b="1" dirty="0">
            <a:solidFill>
              <a:schemeClr val="tx1"/>
            </a:solidFill>
          </a:endParaRPr>
        </a:p>
      </dgm:t>
    </dgm:pt>
    <dgm:pt modelId="{3B674590-5F9F-4232-B03E-BC4F078C58CA}" type="sibTrans" cxnId="{B0EFE314-ACE1-4895-AADC-9DD361722B66}">
      <dgm:prSet/>
      <dgm:spPr/>
      <dgm:t>
        <a:bodyPr/>
        <a:lstStyle/>
        <a:p>
          <a:endParaRPr lang="tr-TR"/>
        </a:p>
      </dgm:t>
    </dgm:pt>
    <dgm:pt modelId="{9FAB7F3C-89A4-4A86-A6E8-7FB6CAD19881}" type="parTrans" cxnId="{B0EFE314-ACE1-4895-AADC-9DD361722B66}">
      <dgm:prSet/>
      <dgm:spPr/>
      <dgm:t>
        <a:bodyPr/>
        <a:lstStyle/>
        <a:p>
          <a:endParaRPr lang="tr-TR"/>
        </a:p>
      </dgm:t>
    </dgm:pt>
    <dgm:pt modelId="{96C14D2D-F11F-45D7-98EB-1D4CB6D0F5A5}" type="pres">
      <dgm:prSet presAssocID="{2151970C-5996-4B6D-9A6A-6ECE1F05B8C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27A8137-3714-49B2-B74D-0C3E86AD56E5}" type="pres">
      <dgm:prSet presAssocID="{75B4E295-9D45-4DEB-9715-F36F2D0F2ADA}" presName="composite" presStyleCnt="0"/>
      <dgm:spPr/>
    </dgm:pt>
    <dgm:pt modelId="{D2CCF633-32A6-42EF-9984-30696FA37FA1}" type="pres">
      <dgm:prSet presAssocID="{75B4E295-9D45-4DEB-9715-F36F2D0F2ADA}" presName="rect1" presStyleLbl="b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1000" b="-41000"/>
          </a:stretch>
        </a:blipFill>
      </dgm:spPr>
      <dgm:t>
        <a:bodyPr/>
        <a:lstStyle/>
        <a:p>
          <a:endParaRPr lang="tr-TR"/>
        </a:p>
      </dgm:t>
    </dgm:pt>
    <dgm:pt modelId="{B7F1FD56-4778-421B-8151-7A6B68172AC3}" type="pres">
      <dgm:prSet presAssocID="{75B4E295-9D45-4DEB-9715-F36F2D0F2ADA}" presName="wedgeRectCallout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150718F-EC75-4BC0-8877-A8EFB91264EF}" type="pres">
      <dgm:prSet presAssocID="{3B674590-5F9F-4232-B03E-BC4F078C58CA}" presName="sibTrans" presStyleCnt="0"/>
      <dgm:spPr/>
    </dgm:pt>
    <dgm:pt modelId="{9CA72BD5-435D-4C27-8D4A-5D7469C49FE2}" type="pres">
      <dgm:prSet presAssocID="{597BC53E-B62C-48D8-9926-3DA5C1B2E21F}" presName="composite" presStyleCnt="0"/>
      <dgm:spPr/>
    </dgm:pt>
    <dgm:pt modelId="{B1FB18D2-249D-47F6-9721-42A693E9B7A7}" type="pres">
      <dgm:prSet presAssocID="{597BC53E-B62C-48D8-9926-3DA5C1B2E21F}" presName="rect1" presStyleLbl="bgImgPlace1" presStyleIdx="1" presStyleCnt="3" custLinFactNeighborY="93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tr-TR"/>
        </a:p>
      </dgm:t>
    </dgm:pt>
    <dgm:pt modelId="{8B30AB03-7B0A-4E1A-B87B-C621A6EF5C9A}" type="pres">
      <dgm:prSet presAssocID="{597BC53E-B62C-48D8-9926-3DA5C1B2E21F}" presName="wedgeRectCallout1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F2807E4-B9F0-4B2B-BB71-2F4B0A9F139B}" type="pres">
      <dgm:prSet presAssocID="{5DFE2AC5-B7A1-4F48-AD9F-73EC2ED42CB8}" presName="sibTrans" presStyleCnt="0"/>
      <dgm:spPr/>
    </dgm:pt>
    <dgm:pt modelId="{4FF7157D-15CE-4311-9F62-27B951ABC1E1}" type="pres">
      <dgm:prSet presAssocID="{C04E5FF0-B3F1-4E1D-A48F-E01874C99810}" presName="composite" presStyleCnt="0"/>
      <dgm:spPr/>
    </dgm:pt>
    <dgm:pt modelId="{35D30CA4-8585-4B5F-A3EF-53915DA1AB3F}" type="pres">
      <dgm:prSet presAssocID="{C04E5FF0-B3F1-4E1D-A48F-E01874C99810}" presName="rect1" presStyleLbl="b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  <dgm:t>
        <a:bodyPr/>
        <a:lstStyle/>
        <a:p>
          <a:endParaRPr lang="tr-TR"/>
        </a:p>
      </dgm:t>
    </dgm:pt>
    <dgm:pt modelId="{5C329994-F5A2-4C6C-8AE3-1011DA030050}" type="pres">
      <dgm:prSet presAssocID="{C04E5FF0-B3F1-4E1D-A48F-E01874C99810}" presName="wedgeRectCallout1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528A874-2F97-491F-9227-AB0168154ECD}" srcId="{2151970C-5996-4B6D-9A6A-6ECE1F05B8C1}" destId="{597BC53E-B62C-48D8-9926-3DA5C1B2E21F}" srcOrd="1" destOrd="0" parTransId="{95978A7C-117C-4C45-A6BC-DB0BD3D8784D}" sibTransId="{5DFE2AC5-B7A1-4F48-AD9F-73EC2ED42CB8}"/>
    <dgm:cxn modelId="{D29204D6-12B7-4E31-BF36-06EFEFBA1255}" type="presOf" srcId="{C04E5FF0-B3F1-4E1D-A48F-E01874C99810}" destId="{5C329994-F5A2-4C6C-8AE3-1011DA030050}" srcOrd="0" destOrd="0" presId="urn:microsoft.com/office/officeart/2008/layout/BendingPictureCaptionList"/>
    <dgm:cxn modelId="{B0EFE314-ACE1-4895-AADC-9DD361722B66}" srcId="{2151970C-5996-4B6D-9A6A-6ECE1F05B8C1}" destId="{75B4E295-9D45-4DEB-9715-F36F2D0F2ADA}" srcOrd="0" destOrd="0" parTransId="{9FAB7F3C-89A4-4A86-A6E8-7FB6CAD19881}" sibTransId="{3B674590-5F9F-4232-B03E-BC4F078C58CA}"/>
    <dgm:cxn modelId="{B8786C98-064D-4ED2-A0C9-7EDD90E55973}" type="presOf" srcId="{597BC53E-B62C-48D8-9926-3DA5C1B2E21F}" destId="{8B30AB03-7B0A-4E1A-B87B-C621A6EF5C9A}" srcOrd="0" destOrd="0" presId="urn:microsoft.com/office/officeart/2008/layout/BendingPictureCaptionList"/>
    <dgm:cxn modelId="{A6D23CFB-63F3-46A7-A59F-2D01EE09E7B0}" type="presOf" srcId="{2151970C-5996-4B6D-9A6A-6ECE1F05B8C1}" destId="{96C14D2D-F11F-45D7-98EB-1D4CB6D0F5A5}" srcOrd="0" destOrd="0" presId="urn:microsoft.com/office/officeart/2008/layout/BendingPictureCaptionList"/>
    <dgm:cxn modelId="{AA9361E1-1774-4EF2-8392-A2DBF4C33C75}" srcId="{2151970C-5996-4B6D-9A6A-6ECE1F05B8C1}" destId="{C04E5FF0-B3F1-4E1D-A48F-E01874C99810}" srcOrd="2" destOrd="0" parTransId="{03BCEC6A-74E9-4E66-AF95-F23676CC0DD3}" sibTransId="{3D552F36-FE68-492E-9599-612ABDDB7FE8}"/>
    <dgm:cxn modelId="{1DF106B4-EFE1-4508-9482-6E6ED6F3A00E}" type="presOf" srcId="{75B4E295-9D45-4DEB-9715-F36F2D0F2ADA}" destId="{B7F1FD56-4778-421B-8151-7A6B68172AC3}" srcOrd="0" destOrd="0" presId="urn:microsoft.com/office/officeart/2008/layout/BendingPictureCaptionList"/>
    <dgm:cxn modelId="{2ECB74BA-6EB2-4D03-9C22-4343BC9E67CA}" type="presParOf" srcId="{96C14D2D-F11F-45D7-98EB-1D4CB6D0F5A5}" destId="{527A8137-3714-49B2-B74D-0C3E86AD56E5}" srcOrd="0" destOrd="0" presId="urn:microsoft.com/office/officeart/2008/layout/BendingPictureCaptionList"/>
    <dgm:cxn modelId="{3763FA42-3A43-4611-BB1E-22CA782D85F8}" type="presParOf" srcId="{527A8137-3714-49B2-B74D-0C3E86AD56E5}" destId="{D2CCF633-32A6-42EF-9984-30696FA37FA1}" srcOrd="0" destOrd="0" presId="urn:microsoft.com/office/officeart/2008/layout/BendingPictureCaptionList"/>
    <dgm:cxn modelId="{3F150657-965E-4213-BE09-32110173130D}" type="presParOf" srcId="{527A8137-3714-49B2-B74D-0C3E86AD56E5}" destId="{B7F1FD56-4778-421B-8151-7A6B68172AC3}" srcOrd="1" destOrd="0" presId="urn:microsoft.com/office/officeart/2008/layout/BendingPictureCaptionList"/>
    <dgm:cxn modelId="{19EE599B-D9F3-4E7E-A2DD-677C00C7899F}" type="presParOf" srcId="{96C14D2D-F11F-45D7-98EB-1D4CB6D0F5A5}" destId="{5150718F-EC75-4BC0-8877-A8EFB91264EF}" srcOrd="1" destOrd="0" presId="urn:microsoft.com/office/officeart/2008/layout/BendingPictureCaptionList"/>
    <dgm:cxn modelId="{C866EC54-CD66-45CC-B876-8B0C435CDA22}" type="presParOf" srcId="{96C14D2D-F11F-45D7-98EB-1D4CB6D0F5A5}" destId="{9CA72BD5-435D-4C27-8D4A-5D7469C49FE2}" srcOrd="2" destOrd="0" presId="urn:microsoft.com/office/officeart/2008/layout/BendingPictureCaptionList"/>
    <dgm:cxn modelId="{CBB594BF-EB63-46BA-9107-D9460F5954EE}" type="presParOf" srcId="{9CA72BD5-435D-4C27-8D4A-5D7469C49FE2}" destId="{B1FB18D2-249D-47F6-9721-42A693E9B7A7}" srcOrd="0" destOrd="0" presId="urn:microsoft.com/office/officeart/2008/layout/BendingPictureCaptionList"/>
    <dgm:cxn modelId="{44BF2302-370D-47A1-8893-E630CA234CFE}" type="presParOf" srcId="{9CA72BD5-435D-4C27-8D4A-5D7469C49FE2}" destId="{8B30AB03-7B0A-4E1A-B87B-C621A6EF5C9A}" srcOrd="1" destOrd="0" presId="urn:microsoft.com/office/officeart/2008/layout/BendingPictureCaptionList"/>
    <dgm:cxn modelId="{9F26D27E-820E-4226-A178-2DDB2097A898}" type="presParOf" srcId="{96C14D2D-F11F-45D7-98EB-1D4CB6D0F5A5}" destId="{BF2807E4-B9F0-4B2B-BB71-2F4B0A9F139B}" srcOrd="3" destOrd="0" presId="urn:microsoft.com/office/officeart/2008/layout/BendingPictureCaptionList"/>
    <dgm:cxn modelId="{EC0A569B-488A-4965-83E7-D757B9F3355C}" type="presParOf" srcId="{96C14D2D-F11F-45D7-98EB-1D4CB6D0F5A5}" destId="{4FF7157D-15CE-4311-9F62-27B951ABC1E1}" srcOrd="4" destOrd="0" presId="urn:microsoft.com/office/officeart/2008/layout/BendingPictureCaptionList"/>
    <dgm:cxn modelId="{575DDDC4-93E1-4037-9B22-E77E84F9A429}" type="presParOf" srcId="{4FF7157D-15CE-4311-9F62-27B951ABC1E1}" destId="{35D30CA4-8585-4B5F-A3EF-53915DA1AB3F}" srcOrd="0" destOrd="0" presId="urn:microsoft.com/office/officeart/2008/layout/BendingPictureCaptionList"/>
    <dgm:cxn modelId="{837B2C78-E03F-4FB5-B5A6-1DEA12DC1189}" type="presParOf" srcId="{4FF7157D-15CE-4311-9F62-27B951ABC1E1}" destId="{5C329994-F5A2-4C6C-8AE3-1011DA03005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151970C-5996-4B6D-9A6A-6ECE1F05B8C1}" type="doc">
      <dgm:prSet loTypeId="urn:microsoft.com/office/officeart/2008/layout/BendingPictureCaptionList" loCatId="pictur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597BC53E-B62C-48D8-9926-3DA5C1B2E21F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Mehmet SEVGİ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Dr. Öğr. Üyesi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 smtClean="0">
              <a:solidFill>
                <a:schemeClr val="tx1"/>
              </a:solidFill>
            </a:rPr>
            <a:t>Eğitim Yönetimi</a:t>
          </a:r>
          <a:endParaRPr lang="tr-TR" b="1" dirty="0">
            <a:solidFill>
              <a:schemeClr val="tx1"/>
            </a:solidFill>
          </a:endParaRPr>
        </a:p>
      </dgm:t>
    </dgm:pt>
    <dgm:pt modelId="{95978A7C-117C-4C45-A6BC-DB0BD3D8784D}" type="parTrans" cxnId="{E528A874-2F97-491F-9227-AB0168154ECD}">
      <dgm:prSet/>
      <dgm:spPr/>
      <dgm:t>
        <a:bodyPr/>
        <a:lstStyle/>
        <a:p>
          <a:endParaRPr lang="tr-TR"/>
        </a:p>
      </dgm:t>
    </dgm:pt>
    <dgm:pt modelId="{5DFE2AC5-B7A1-4F48-AD9F-73EC2ED42CB8}" type="sibTrans" cxnId="{E528A874-2F97-491F-9227-AB0168154ECD}">
      <dgm:prSet/>
      <dgm:spPr/>
      <dgm:t>
        <a:bodyPr/>
        <a:lstStyle/>
        <a:p>
          <a:endParaRPr lang="tr-TR"/>
        </a:p>
      </dgm:t>
    </dgm:pt>
    <dgm:pt modelId="{C04E5FF0-B3F1-4E1D-A48F-E01874C99810}">
      <dgm:prSet phldrT="[Text]"/>
      <dgm:spPr/>
      <dgm:t>
        <a:bodyPr/>
        <a:lstStyle/>
        <a:p>
          <a:r>
            <a:rPr lang="tr-TR" b="1" dirty="0" smtClean="0">
              <a:solidFill>
                <a:schemeClr val="tx1"/>
              </a:solidFill>
            </a:rPr>
            <a:t>Çağlar YILDIZ</a:t>
          </a:r>
          <a:endParaRPr lang="tr-TR" b="1" dirty="0">
            <a:solidFill>
              <a:schemeClr val="tx1"/>
            </a:solidFill>
          </a:endParaRPr>
        </a:p>
        <a:p>
          <a:r>
            <a:rPr lang="tr-TR" b="1" dirty="0">
              <a:solidFill>
                <a:schemeClr val="tx1"/>
              </a:solidFill>
            </a:rPr>
            <a:t>Dr. Öğr. Üyesi</a:t>
          </a:r>
        </a:p>
        <a:p>
          <a:r>
            <a:rPr lang="tr-TR" b="1" dirty="0" smtClean="0">
              <a:solidFill>
                <a:schemeClr val="tx1"/>
              </a:solidFill>
            </a:rPr>
            <a:t>Sosyal Bilgiler Eğitimi ABD</a:t>
          </a:r>
          <a:endParaRPr lang="tr-TR" b="1" dirty="0">
            <a:solidFill>
              <a:schemeClr val="tx1"/>
            </a:solidFill>
          </a:endParaRPr>
        </a:p>
      </dgm:t>
    </dgm:pt>
    <dgm:pt modelId="{03BCEC6A-74E9-4E66-AF95-F23676CC0DD3}" type="parTrans" cxnId="{AA9361E1-1774-4EF2-8392-A2DBF4C33C75}">
      <dgm:prSet/>
      <dgm:spPr/>
      <dgm:t>
        <a:bodyPr/>
        <a:lstStyle/>
        <a:p>
          <a:endParaRPr lang="tr-TR"/>
        </a:p>
      </dgm:t>
    </dgm:pt>
    <dgm:pt modelId="{3D552F36-FE68-492E-9599-612ABDDB7FE8}" type="sibTrans" cxnId="{AA9361E1-1774-4EF2-8392-A2DBF4C33C75}">
      <dgm:prSet/>
      <dgm:spPr/>
      <dgm:t>
        <a:bodyPr/>
        <a:lstStyle/>
        <a:p>
          <a:endParaRPr lang="tr-TR"/>
        </a:p>
      </dgm:t>
    </dgm:pt>
    <dgm:pt modelId="{96C14D2D-F11F-45D7-98EB-1D4CB6D0F5A5}" type="pres">
      <dgm:prSet presAssocID="{2151970C-5996-4B6D-9A6A-6ECE1F05B8C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9CA72BD5-435D-4C27-8D4A-5D7469C49FE2}" type="pres">
      <dgm:prSet presAssocID="{597BC53E-B62C-48D8-9926-3DA5C1B2E21F}" presName="composite" presStyleCnt="0"/>
      <dgm:spPr/>
    </dgm:pt>
    <dgm:pt modelId="{B1FB18D2-249D-47F6-9721-42A693E9B7A7}" type="pres">
      <dgm:prSet presAssocID="{597BC53E-B62C-48D8-9926-3DA5C1B2E21F}" presName="rect1" presStyleLbl="bgImgPlace1" presStyleIdx="0" presStyleCnt="2" custScaleX="54663" custScaleY="68591" custLinFactNeighborX="-7968" custLinFactNeighborY="152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4000" b="-24000"/>
          </a:stretch>
        </a:blipFill>
      </dgm:spPr>
      <dgm:t>
        <a:bodyPr/>
        <a:lstStyle/>
        <a:p>
          <a:endParaRPr lang="tr-TR"/>
        </a:p>
      </dgm:t>
    </dgm:pt>
    <dgm:pt modelId="{8B30AB03-7B0A-4E1A-B87B-C621A6EF5C9A}" type="pres">
      <dgm:prSet presAssocID="{597BC53E-B62C-48D8-9926-3DA5C1B2E21F}" presName="wedgeRectCallout1" presStyleLbl="node1" presStyleIdx="0" presStyleCnt="2" custScaleX="58542" custScaleY="60837" custLinFactNeighborX="-12727" custLinFactNeighborY="-4334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F2807E4-B9F0-4B2B-BB71-2F4B0A9F139B}" type="pres">
      <dgm:prSet presAssocID="{5DFE2AC5-B7A1-4F48-AD9F-73EC2ED42CB8}" presName="sibTrans" presStyleCnt="0"/>
      <dgm:spPr/>
    </dgm:pt>
    <dgm:pt modelId="{4FF7157D-15CE-4311-9F62-27B951ABC1E1}" type="pres">
      <dgm:prSet presAssocID="{C04E5FF0-B3F1-4E1D-A48F-E01874C99810}" presName="composite" presStyleCnt="0"/>
      <dgm:spPr/>
    </dgm:pt>
    <dgm:pt modelId="{35D30CA4-8585-4B5F-A3EF-53915DA1AB3F}" type="pres">
      <dgm:prSet presAssocID="{C04E5FF0-B3F1-4E1D-A48F-E01874C99810}" presName="rect1" presStyleLbl="bgImgPlace1" presStyleIdx="1" presStyleCnt="2" custScaleX="80020" custScaleY="6873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  <dgm:t>
        <a:bodyPr/>
        <a:lstStyle/>
        <a:p>
          <a:endParaRPr lang="tr-TR"/>
        </a:p>
      </dgm:t>
    </dgm:pt>
    <dgm:pt modelId="{5C329994-F5A2-4C6C-8AE3-1011DA030050}" type="pres">
      <dgm:prSet presAssocID="{C04E5FF0-B3F1-4E1D-A48F-E01874C99810}" presName="wedgeRectCallout1" presStyleLbl="node1" presStyleIdx="1" presStyleCnt="2" custScaleX="60143" custScaleY="48955" custLinFactNeighborX="-2762" custLinFactNeighborY="-5169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A9361E1-1774-4EF2-8392-A2DBF4C33C75}" srcId="{2151970C-5996-4B6D-9A6A-6ECE1F05B8C1}" destId="{C04E5FF0-B3F1-4E1D-A48F-E01874C99810}" srcOrd="1" destOrd="0" parTransId="{03BCEC6A-74E9-4E66-AF95-F23676CC0DD3}" sibTransId="{3D552F36-FE68-492E-9599-612ABDDB7FE8}"/>
    <dgm:cxn modelId="{D29204D6-12B7-4E31-BF36-06EFEFBA1255}" type="presOf" srcId="{C04E5FF0-B3F1-4E1D-A48F-E01874C99810}" destId="{5C329994-F5A2-4C6C-8AE3-1011DA030050}" srcOrd="0" destOrd="0" presId="urn:microsoft.com/office/officeart/2008/layout/BendingPictureCaptionList"/>
    <dgm:cxn modelId="{E528A874-2F97-491F-9227-AB0168154ECD}" srcId="{2151970C-5996-4B6D-9A6A-6ECE1F05B8C1}" destId="{597BC53E-B62C-48D8-9926-3DA5C1B2E21F}" srcOrd="0" destOrd="0" parTransId="{95978A7C-117C-4C45-A6BC-DB0BD3D8784D}" sibTransId="{5DFE2AC5-B7A1-4F48-AD9F-73EC2ED42CB8}"/>
    <dgm:cxn modelId="{A6D23CFB-63F3-46A7-A59F-2D01EE09E7B0}" type="presOf" srcId="{2151970C-5996-4B6D-9A6A-6ECE1F05B8C1}" destId="{96C14D2D-F11F-45D7-98EB-1D4CB6D0F5A5}" srcOrd="0" destOrd="0" presId="urn:microsoft.com/office/officeart/2008/layout/BendingPictureCaptionList"/>
    <dgm:cxn modelId="{B8786C98-064D-4ED2-A0C9-7EDD90E55973}" type="presOf" srcId="{597BC53E-B62C-48D8-9926-3DA5C1B2E21F}" destId="{8B30AB03-7B0A-4E1A-B87B-C621A6EF5C9A}" srcOrd="0" destOrd="0" presId="urn:microsoft.com/office/officeart/2008/layout/BendingPictureCaptionList"/>
    <dgm:cxn modelId="{C866EC54-CD66-45CC-B876-8B0C435CDA22}" type="presParOf" srcId="{96C14D2D-F11F-45D7-98EB-1D4CB6D0F5A5}" destId="{9CA72BD5-435D-4C27-8D4A-5D7469C49FE2}" srcOrd="0" destOrd="0" presId="urn:microsoft.com/office/officeart/2008/layout/BendingPictureCaptionList"/>
    <dgm:cxn modelId="{CBB594BF-EB63-46BA-9107-D9460F5954EE}" type="presParOf" srcId="{9CA72BD5-435D-4C27-8D4A-5D7469C49FE2}" destId="{B1FB18D2-249D-47F6-9721-42A693E9B7A7}" srcOrd="0" destOrd="0" presId="urn:microsoft.com/office/officeart/2008/layout/BendingPictureCaptionList"/>
    <dgm:cxn modelId="{44BF2302-370D-47A1-8893-E630CA234CFE}" type="presParOf" srcId="{9CA72BD5-435D-4C27-8D4A-5D7469C49FE2}" destId="{8B30AB03-7B0A-4E1A-B87B-C621A6EF5C9A}" srcOrd="1" destOrd="0" presId="urn:microsoft.com/office/officeart/2008/layout/BendingPictureCaptionList"/>
    <dgm:cxn modelId="{9F26D27E-820E-4226-A178-2DDB2097A898}" type="presParOf" srcId="{96C14D2D-F11F-45D7-98EB-1D4CB6D0F5A5}" destId="{BF2807E4-B9F0-4B2B-BB71-2F4B0A9F139B}" srcOrd="1" destOrd="0" presId="urn:microsoft.com/office/officeart/2008/layout/BendingPictureCaptionList"/>
    <dgm:cxn modelId="{EC0A569B-488A-4965-83E7-D757B9F3355C}" type="presParOf" srcId="{96C14D2D-F11F-45D7-98EB-1D4CB6D0F5A5}" destId="{4FF7157D-15CE-4311-9F62-27B951ABC1E1}" srcOrd="2" destOrd="0" presId="urn:microsoft.com/office/officeart/2008/layout/BendingPictureCaptionList"/>
    <dgm:cxn modelId="{575DDDC4-93E1-4037-9B22-E77E84F9A429}" type="presParOf" srcId="{4FF7157D-15CE-4311-9F62-27B951ABC1E1}" destId="{35D30CA4-8585-4B5F-A3EF-53915DA1AB3F}" srcOrd="0" destOrd="0" presId="urn:microsoft.com/office/officeart/2008/layout/BendingPictureCaptionList"/>
    <dgm:cxn modelId="{837B2C78-E03F-4FB5-B5A6-1DEA12DC1189}" type="presParOf" srcId="{4FF7157D-15CE-4311-9F62-27B951ABC1E1}" destId="{5C329994-F5A2-4C6C-8AE3-1011DA03005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Öğrenci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Sosyal Bilgiler Öğretmenliği Programı 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90CEA4FA-28E7-4746-AC5D-FB1A1A27FB0D}">
      <dgm:prSet phldrT="[Text]" custT="1"/>
      <dgm:spPr/>
      <dgm:t>
        <a:bodyPr/>
        <a:lstStyle/>
        <a:p>
          <a:r>
            <a:rPr lang="tr-TR" sz="2800" dirty="0" smtClean="0"/>
            <a:t>Türkiye Geneli 2024 KPSS : 12. sırada yer aldı.</a:t>
          </a:r>
          <a:endParaRPr lang="tr-TR" sz="2800" dirty="0"/>
        </a:p>
      </dgm:t>
    </dgm:pt>
    <dgm:pt modelId="{9A70D865-C528-4721-AA19-568611C9DD70}" type="sibTrans" cxnId="{B75357A9-0602-4D45-B859-DAEE2574BA0F}">
      <dgm:prSet/>
      <dgm:spPr/>
      <dgm:t>
        <a:bodyPr/>
        <a:lstStyle/>
        <a:p>
          <a:endParaRPr lang="tr-TR"/>
        </a:p>
      </dgm:t>
    </dgm:pt>
    <dgm:pt modelId="{2F8B6404-784C-4D29-88E2-459E7B43DDF0}" type="parTrans" cxnId="{B75357A9-0602-4D45-B859-DAEE2574BA0F}">
      <dgm:prSet/>
      <dgm:spPr/>
      <dgm:t>
        <a:bodyPr/>
        <a:lstStyle/>
        <a:p>
          <a:endParaRPr lang="tr-TR"/>
        </a:p>
      </dgm:t>
    </dgm:pt>
    <dgm:pt modelId="{3945584B-E155-4A87-B149-7CC704E80BC1}">
      <dgm:prSet phldrT="[Text]" custT="1"/>
      <dgm:spPr/>
      <dgm:t>
        <a:bodyPr/>
        <a:lstStyle/>
        <a:p>
          <a:r>
            <a:rPr lang="tr-TR" sz="2800" dirty="0" smtClean="0"/>
            <a:t>Rehberlik ve Psikolojik Danışmanlık Programı</a:t>
          </a:r>
          <a:endParaRPr lang="tr-TR" sz="2800" dirty="0"/>
        </a:p>
      </dgm:t>
    </dgm:pt>
    <dgm:pt modelId="{00DF2DB0-04C5-4FAD-8393-A3CBDDEEFD36}" type="sibTrans" cxnId="{93493B3A-D0CA-481E-AB20-20172F924F88}">
      <dgm:prSet/>
      <dgm:spPr/>
      <dgm:t>
        <a:bodyPr/>
        <a:lstStyle/>
        <a:p>
          <a:endParaRPr lang="tr-TR"/>
        </a:p>
      </dgm:t>
    </dgm:pt>
    <dgm:pt modelId="{66C8818A-FDD1-4C30-9AD1-DA0E74E8B52B}" type="parTrans" cxnId="{93493B3A-D0CA-481E-AB20-20172F924F88}">
      <dgm:prSet/>
      <dgm:spPr/>
      <dgm:t>
        <a:bodyPr/>
        <a:lstStyle/>
        <a:p>
          <a:endParaRPr lang="tr-TR"/>
        </a:p>
      </dgm:t>
    </dgm:pt>
    <dgm:pt modelId="{DF30585A-B60B-4EE8-BACF-49D5E9525FE3}">
      <dgm:prSet phldrT="[Text]" custT="1"/>
      <dgm:spPr/>
      <dgm:t>
        <a:bodyPr/>
        <a:lstStyle/>
        <a:p>
          <a:r>
            <a:rPr lang="tr-TR" sz="2800" dirty="0" smtClean="0"/>
            <a:t>Şeymanur ÇEVİK KPSS Türkiye 6.’sı oldu.</a:t>
          </a:r>
          <a:endParaRPr lang="tr-TR" sz="2800" dirty="0"/>
        </a:p>
      </dgm:t>
    </dgm:pt>
    <dgm:pt modelId="{88810617-516F-4C7D-A931-AB7F55488A27}" type="parTrans" cxnId="{AECBD252-14B5-4319-8AD4-5D19FB8A8304}">
      <dgm:prSet/>
      <dgm:spPr/>
      <dgm:t>
        <a:bodyPr/>
        <a:lstStyle/>
        <a:p>
          <a:endParaRPr lang="tr-TR"/>
        </a:p>
      </dgm:t>
    </dgm:pt>
    <dgm:pt modelId="{5140A9B5-1C44-45F4-A206-402530F5346B}" type="sibTrans" cxnId="{AECBD252-14B5-4319-8AD4-5D19FB8A8304}">
      <dgm:prSet/>
      <dgm:spPr/>
      <dgm:t>
        <a:bodyPr/>
        <a:lstStyle/>
        <a:p>
          <a:endParaRPr lang="tr-TR"/>
        </a:p>
      </dgm:t>
    </dgm:pt>
    <dgm:pt modelId="{EDF91567-3EF5-4F0C-8C84-95F1B743AC51}">
      <dgm:prSet phldrT="[Text]" custT="1"/>
      <dgm:spPr/>
      <dgm:t>
        <a:bodyPr/>
        <a:lstStyle/>
        <a:p>
          <a:endParaRPr lang="tr-TR" sz="2800" dirty="0"/>
        </a:p>
      </dgm:t>
    </dgm:pt>
    <dgm:pt modelId="{98469077-80EF-4FED-B69A-01801375B32F}" type="parTrans" cxnId="{95FD4C6A-E197-4DC0-8B26-A113970B50DA}">
      <dgm:prSet/>
      <dgm:spPr/>
      <dgm:t>
        <a:bodyPr/>
        <a:lstStyle/>
        <a:p>
          <a:endParaRPr lang="tr-TR"/>
        </a:p>
      </dgm:t>
    </dgm:pt>
    <dgm:pt modelId="{9A5F1A0B-63A9-4D5F-8569-6789D7974F4C}" type="sibTrans" cxnId="{95FD4C6A-E197-4DC0-8B26-A113970B50DA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84739" custScaleY="28809" custLinFactNeighborX="-8342" custLinFactNeighborY="-36627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98134" custScaleY="111124" custLinFactNeighborX="337" custLinFactNeighborY="1680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3493B3A-D0CA-481E-AB20-20172F924F88}" srcId="{C5843BB7-3AB6-4DCA-BA2B-D55383DCC535}" destId="{3945584B-E155-4A87-B149-7CC704E80BC1}" srcOrd="2" destOrd="0" parTransId="{66C8818A-FDD1-4C30-9AD1-DA0E74E8B52B}" sibTransId="{00DF2DB0-04C5-4FAD-8393-A3CBDDEEFD36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57AC63A9-12E9-46C4-8B29-73ED5C56E20A}" type="presOf" srcId="{3945584B-E155-4A87-B149-7CC704E80BC1}" destId="{11B6E6A6-6A89-411E-A453-83E718BCC102}" srcOrd="0" destOrd="3" presId="urn:microsoft.com/office/officeart/2005/8/layout/list1"/>
    <dgm:cxn modelId="{68C51CEE-5F83-459A-8722-2BD379961F22}" type="presOf" srcId="{DF30585A-B60B-4EE8-BACF-49D5E9525FE3}" destId="{11B6E6A6-6A89-411E-A453-83E718BCC102}" srcOrd="0" destOrd="4" presId="urn:microsoft.com/office/officeart/2005/8/layout/list1"/>
    <dgm:cxn modelId="{1909DF13-E3E3-4E2C-A303-CADDF4C559C2}" type="presOf" srcId="{EDF91567-3EF5-4F0C-8C84-95F1B743AC51}" destId="{11B6E6A6-6A89-411E-A453-83E718BCC102}" srcOrd="0" destOrd="2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B75357A9-0602-4D45-B859-DAEE2574BA0F}" srcId="{349EE816-E3D0-499A-A308-20504632AB9D}" destId="{90CEA4FA-28E7-4746-AC5D-FB1A1A27FB0D}" srcOrd="0" destOrd="0" parTransId="{2F8B6404-784C-4D29-88E2-459E7B43DDF0}" sibTransId="{9A70D865-C528-4721-AA19-568611C9DD70}"/>
    <dgm:cxn modelId="{AECBD252-14B5-4319-8AD4-5D19FB8A8304}" srcId="{3945584B-E155-4A87-B149-7CC704E80BC1}" destId="{DF30585A-B60B-4EE8-BACF-49D5E9525FE3}" srcOrd="0" destOrd="0" parTransId="{88810617-516F-4C7D-A931-AB7F55488A27}" sibTransId="{5140A9B5-1C44-45F4-A206-402530F5346B}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95FD4C6A-E197-4DC0-8B26-A113970B50DA}" srcId="{C5843BB7-3AB6-4DCA-BA2B-D55383DCC535}" destId="{EDF91567-3EF5-4F0C-8C84-95F1B743AC51}" srcOrd="1" destOrd="0" parTransId="{98469077-80EF-4FED-B69A-01801375B32F}" sibTransId="{9A5F1A0B-63A9-4D5F-8569-6789D7974F4C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B578BD5A-E509-4C0C-BC50-6FE6C331DDCF}" type="presOf" srcId="{90CEA4FA-28E7-4746-AC5D-FB1A1A27FB0D}" destId="{11B6E6A6-6A89-411E-A453-83E718BCC102}" srcOrd="0" destOrd="1" presId="urn:microsoft.com/office/officeart/2005/8/layout/list1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Öğretim Elemanlarımızın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Prof. Dr. Mustafa </a:t>
          </a:r>
          <a:r>
            <a:rPr lang="tr-TR" sz="2800" dirty="0" err="1" smtClean="0"/>
            <a:t>CENGİZ’in</a:t>
          </a:r>
          <a:r>
            <a:rPr lang="tr-TR" sz="2800" dirty="0" smtClean="0"/>
            <a:t> </a:t>
          </a:r>
          <a:r>
            <a:rPr lang="tr-TR" sz="2800" dirty="0" err="1" smtClean="0"/>
            <a:t>SCI’li</a:t>
          </a:r>
          <a:r>
            <a:rPr lang="tr-TR" sz="2800" dirty="0" smtClean="0"/>
            <a:t> Q1’de yer alan </a:t>
          </a:r>
          <a:r>
            <a:rPr lang="tr-TR" sz="2800" dirty="0" err="1" smtClean="0"/>
            <a:t>Discovery</a:t>
          </a:r>
          <a:r>
            <a:rPr lang="tr-TR" sz="2800" dirty="0" smtClean="0"/>
            <a:t> </a:t>
          </a:r>
          <a:r>
            <a:rPr lang="tr-TR" sz="2800" dirty="0" err="1" smtClean="0"/>
            <a:t>Oncology</a:t>
          </a:r>
          <a:r>
            <a:rPr lang="tr-TR" sz="2800" dirty="0" smtClean="0"/>
            <a:t> Dergisi Editörlüğü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94327" custScaleY="2880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74015" custScaleY="83145" custLinFactY="-18884" custLinFactNeighborX="-135" custLinFactNeighborY="-10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Öğretim Elemanlarımızın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Doç. Dr. Seda İĞRET ARAZ etkili bilim insanları sıralamasında % 2 </a:t>
          </a:r>
          <a:r>
            <a:rPr lang="tr-TR" sz="2800" dirty="0" err="1" smtClean="0"/>
            <a:t>lik</a:t>
          </a:r>
          <a:r>
            <a:rPr lang="tr-TR" sz="2800" dirty="0" smtClean="0"/>
            <a:t> dilemde yer almıştır.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331E0B54-3860-49DE-A21B-4326C3765B56}">
      <dgm:prSet phldrT="[Text]" custT="1"/>
      <dgm:spPr/>
      <dgm:t>
        <a:bodyPr/>
        <a:lstStyle/>
        <a:p>
          <a:r>
            <a:rPr lang="tr-TR" sz="2800" dirty="0" smtClean="0"/>
            <a:t>Bilim Teşvik Ödülü</a:t>
          </a:r>
          <a:endParaRPr lang="tr-TR" sz="2800" dirty="0"/>
        </a:p>
      </dgm:t>
    </dgm:pt>
    <dgm:pt modelId="{71B06CAB-0BDF-440C-BA06-A23D48D9F1DF}" type="parTrans" cxnId="{61E30C88-56E3-44D3-95DD-642EA20CEAB9}">
      <dgm:prSet/>
      <dgm:spPr/>
      <dgm:t>
        <a:bodyPr/>
        <a:lstStyle/>
        <a:p>
          <a:endParaRPr lang="tr-TR"/>
        </a:p>
      </dgm:t>
    </dgm:pt>
    <dgm:pt modelId="{3B2A05E7-B9EA-442A-9C6B-4AE4BF21C17D}" type="sibTrans" cxnId="{61E30C88-56E3-44D3-95DD-642EA20CEAB9}">
      <dgm:prSet/>
      <dgm:spPr/>
      <dgm:t>
        <a:bodyPr/>
        <a:lstStyle/>
        <a:p>
          <a:endParaRPr lang="tr-TR"/>
        </a:p>
      </dgm:t>
    </dgm:pt>
    <dgm:pt modelId="{E79B1FDC-843E-4E56-8DEF-2A96842F54F2}">
      <dgm:prSet phldrT="[Text]" custT="1"/>
      <dgm:spPr/>
      <dgm:t>
        <a:bodyPr/>
        <a:lstStyle/>
        <a:p>
          <a:r>
            <a:rPr lang="tr-TR" sz="2800" dirty="0" smtClean="0"/>
            <a:t>Genç Bilim ve Sanat Ödülü </a:t>
          </a:r>
          <a:endParaRPr lang="tr-TR" sz="2800" dirty="0"/>
        </a:p>
      </dgm:t>
    </dgm:pt>
    <dgm:pt modelId="{C70583C1-F802-401F-8764-6208A25AAB53}" type="parTrans" cxnId="{B8301AD5-9D23-40C9-AB82-AFA6676F65F8}">
      <dgm:prSet/>
      <dgm:spPr/>
      <dgm:t>
        <a:bodyPr/>
        <a:lstStyle/>
        <a:p>
          <a:endParaRPr lang="tr-TR"/>
        </a:p>
      </dgm:t>
    </dgm:pt>
    <dgm:pt modelId="{CDCDBC65-99B3-4C75-9A3B-843D2C77F312}" type="sibTrans" cxnId="{B8301AD5-9D23-40C9-AB82-AFA6676F65F8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91317" custScaleY="4975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69759" custScaleY="177794" custLinFactY="-10292" custLinFactNeighborX="195" custLinFactNeighborY="-10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C4C2A2E0-DA26-4879-860F-93B8C517B83F}" type="presOf" srcId="{331E0B54-3860-49DE-A21B-4326C3765B56}" destId="{11B6E6A6-6A89-411E-A453-83E718BCC102}" srcOrd="0" destOrd="1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96EF26AA-5A38-4AC4-8721-B45C171DB74A}" type="presOf" srcId="{E79B1FDC-843E-4E56-8DEF-2A96842F54F2}" destId="{11B6E6A6-6A89-411E-A453-83E718BCC102}" srcOrd="0" destOrd="2" presId="urn:microsoft.com/office/officeart/2005/8/layout/list1"/>
    <dgm:cxn modelId="{61E30C88-56E3-44D3-95DD-642EA20CEAB9}" srcId="{C5843BB7-3AB6-4DCA-BA2B-D55383DCC535}" destId="{331E0B54-3860-49DE-A21B-4326C3765B56}" srcOrd="1" destOrd="0" parTransId="{71B06CAB-0BDF-440C-BA06-A23D48D9F1DF}" sibTransId="{3B2A05E7-B9EA-442A-9C6B-4AE4BF21C17D}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B8301AD5-9D23-40C9-AB82-AFA6676F65F8}" srcId="{C5843BB7-3AB6-4DCA-BA2B-D55383DCC535}" destId="{E79B1FDC-843E-4E56-8DEF-2A96842F54F2}" srcOrd="2" destOrd="0" parTransId="{C70583C1-F802-401F-8764-6208A25AAB53}" sibTransId="{CDCDBC65-99B3-4C75-9A3B-843D2C77F312}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Öğretim Elemanlarının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E79B1FDC-843E-4E56-8DEF-2A96842F54F2}">
      <dgm:prSet phldrT="[Text]" custT="1"/>
      <dgm:spPr/>
      <dgm:t>
        <a:bodyPr/>
        <a:lstStyle/>
        <a:p>
          <a:r>
            <a:rPr lang="tr-TR" sz="2800" dirty="0" smtClean="0"/>
            <a:t>Arş. Gör. Nuri TÜRK                         Genç Bilim ve Sanat Ödülü </a:t>
          </a:r>
          <a:endParaRPr lang="tr-TR" sz="2800" dirty="0"/>
        </a:p>
      </dgm:t>
    </dgm:pt>
    <dgm:pt modelId="{C70583C1-F802-401F-8764-6208A25AAB53}" type="parTrans" cxnId="{B8301AD5-9D23-40C9-AB82-AFA6676F65F8}">
      <dgm:prSet/>
      <dgm:spPr/>
      <dgm:t>
        <a:bodyPr/>
        <a:lstStyle/>
        <a:p>
          <a:endParaRPr lang="tr-TR"/>
        </a:p>
      </dgm:t>
    </dgm:pt>
    <dgm:pt modelId="{CDCDBC65-99B3-4C75-9A3B-843D2C77F312}" type="sibTrans" cxnId="{B8301AD5-9D23-40C9-AB82-AFA6676F65F8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84739" custScaleY="2880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69759" custScaleY="177794" custLinFactY="-10292" custLinFactNeighborX="195" custLinFactNeighborY="-10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96EF26AA-5A38-4AC4-8721-B45C171DB74A}" type="presOf" srcId="{E79B1FDC-843E-4E56-8DEF-2A96842F54F2}" destId="{11B6E6A6-6A89-411E-A453-83E718BCC102}" srcOrd="0" destOrd="1" presId="urn:microsoft.com/office/officeart/2005/8/layout/list1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B8301AD5-9D23-40C9-AB82-AFA6676F65F8}" srcId="{C5843BB7-3AB6-4DCA-BA2B-D55383DCC535}" destId="{E79B1FDC-843E-4E56-8DEF-2A96842F54F2}" srcOrd="1" destOrd="0" parTransId="{C70583C1-F802-401F-8764-6208A25AAB53}" sibTransId="{CDCDBC65-99B3-4C75-9A3B-843D2C77F312}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Öğretim Elemanlarımızın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Arş. Gör. Dr. Eyüp Sabır ERRBİÇER                         Yılın Doktora Tezi Ödülü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112903" custScaleY="2880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89211" custScaleY="77330" custLinFactY="-10292" custLinFactNeighborX="195" custLinFactNeighborY="-10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Öğretim Elemanlarımızın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SCOPUS tarafından indekslenen dergide misafir editör olarak görevlendirilen akademisyenlerimiz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111260" custScaleY="2880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74428" custScaleY="146194" custLinFactNeighborX="-231" custLinFactNeighborY="8138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Öğretim Elemanlarımızın Başarıları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Türkiye Yüzyılı Maarif </a:t>
          </a:r>
          <a:r>
            <a:rPr lang="tr-TR" sz="2800" dirty="0" err="1" smtClean="0"/>
            <a:t>Modeli’nin</a:t>
          </a:r>
          <a:r>
            <a:rPr lang="tr-TR" sz="2800" dirty="0" smtClean="0"/>
            <a:t> geliştirilme sürecinde yer alan öğretim elemanlarımız: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43595EEE-6B4C-46A6-8D63-0B131F33EA58}">
      <dgm:prSet phldrT="[Text]" custT="1"/>
      <dgm:spPr/>
      <dgm:t>
        <a:bodyPr/>
        <a:lstStyle/>
        <a:p>
          <a:r>
            <a:rPr lang="tr-TR" sz="2800" dirty="0" smtClean="0"/>
            <a:t>Prof. Dr. Ali ÇETİN</a:t>
          </a:r>
          <a:endParaRPr lang="tr-TR" sz="2800" dirty="0"/>
        </a:p>
      </dgm:t>
    </dgm:pt>
    <dgm:pt modelId="{EC2B97A1-514A-4E74-B0F9-AC703566F4CF}" type="parTrans" cxnId="{BC433BF8-116D-4E4C-81E2-DFF8C41A8D06}">
      <dgm:prSet/>
      <dgm:spPr/>
      <dgm:t>
        <a:bodyPr/>
        <a:lstStyle/>
        <a:p>
          <a:endParaRPr lang="tr-TR"/>
        </a:p>
      </dgm:t>
    </dgm:pt>
    <dgm:pt modelId="{B1B2A518-8E09-4864-B38C-934371B3A547}" type="sibTrans" cxnId="{BC433BF8-116D-4E4C-81E2-DFF8C41A8D06}">
      <dgm:prSet/>
      <dgm:spPr/>
      <dgm:t>
        <a:bodyPr/>
        <a:lstStyle/>
        <a:p>
          <a:endParaRPr lang="tr-TR"/>
        </a:p>
      </dgm:t>
    </dgm:pt>
    <dgm:pt modelId="{33EE277E-C4E0-4AE4-9C0F-9ED4E7131A25}">
      <dgm:prSet phldrT="[Text]" custT="1"/>
      <dgm:spPr/>
      <dgm:t>
        <a:bodyPr/>
        <a:lstStyle/>
        <a:p>
          <a:r>
            <a:rPr lang="tr-TR" sz="2800" dirty="0" smtClean="0"/>
            <a:t>Dr. Öğr. Üyesi Sungur GÜREL</a:t>
          </a:r>
          <a:endParaRPr lang="tr-TR" sz="2800" dirty="0"/>
        </a:p>
      </dgm:t>
    </dgm:pt>
    <dgm:pt modelId="{E26DA574-5F39-43C2-839B-74166B2214E9}" type="parTrans" cxnId="{E85210C5-3613-4932-94AE-CC8107B22379}">
      <dgm:prSet/>
      <dgm:spPr/>
      <dgm:t>
        <a:bodyPr/>
        <a:lstStyle/>
        <a:p>
          <a:endParaRPr lang="tr-TR"/>
        </a:p>
      </dgm:t>
    </dgm:pt>
    <dgm:pt modelId="{FD9589B2-C17C-4ED5-B339-A0FB651DA56D}" type="sibTrans" cxnId="{E85210C5-3613-4932-94AE-CC8107B22379}">
      <dgm:prSet/>
      <dgm:spPr/>
      <dgm:t>
        <a:bodyPr/>
        <a:lstStyle/>
        <a:p>
          <a:endParaRPr lang="tr-TR"/>
        </a:p>
      </dgm:t>
    </dgm:pt>
    <dgm:pt modelId="{54F0F077-E7C6-48B0-8E9D-91848E23CFA5}">
      <dgm:prSet phldrT="[Text]" custT="1"/>
      <dgm:spPr/>
      <dgm:t>
        <a:bodyPr/>
        <a:lstStyle/>
        <a:p>
          <a:r>
            <a:rPr lang="tr-TR" sz="2800" dirty="0" smtClean="0"/>
            <a:t>Dr. Öğr. Üyesi Mehtap SARAÇOĞLU</a:t>
          </a:r>
          <a:endParaRPr lang="tr-TR" sz="2800" dirty="0"/>
        </a:p>
      </dgm:t>
    </dgm:pt>
    <dgm:pt modelId="{BB0A9792-D60E-4B41-9C4B-7671ACEBB854}" type="parTrans" cxnId="{753A7117-16BC-458F-BE19-5C325927A3A9}">
      <dgm:prSet/>
      <dgm:spPr/>
      <dgm:t>
        <a:bodyPr/>
        <a:lstStyle/>
        <a:p>
          <a:endParaRPr lang="tr-TR"/>
        </a:p>
      </dgm:t>
    </dgm:pt>
    <dgm:pt modelId="{7622F818-9ACC-4C6A-9610-F3F3B06C9798}" type="sibTrans" cxnId="{753A7117-16BC-458F-BE19-5C325927A3A9}">
      <dgm:prSet/>
      <dgm:spPr/>
      <dgm:t>
        <a:bodyPr/>
        <a:lstStyle/>
        <a:p>
          <a:endParaRPr lang="tr-TR"/>
        </a:p>
      </dgm:t>
    </dgm:pt>
    <dgm:pt modelId="{FDA39FAF-155C-4C23-AFBF-E9064493F2EA}">
      <dgm:prSet phldrT="[Text]" custT="1"/>
      <dgm:spPr/>
      <dgm:t>
        <a:bodyPr/>
        <a:lstStyle/>
        <a:p>
          <a:r>
            <a:rPr lang="tr-TR" sz="2800" dirty="0" smtClean="0"/>
            <a:t>Arş. Gör. Halil SOMUNCU</a:t>
          </a:r>
          <a:endParaRPr lang="tr-TR" sz="2800" dirty="0"/>
        </a:p>
      </dgm:t>
    </dgm:pt>
    <dgm:pt modelId="{7003DF3B-97EF-48A4-AD59-0B30041CC067}" type="parTrans" cxnId="{A20D54C1-A781-4D2C-A24B-8E247E9476D0}">
      <dgm:prSet/>
      <dgm:spPr/>
      <dgm:t>
        <a:bodyPr/>
        <a:lstStyle/>
        <a:p>
          <a:endParaRPr lang="tr-TR"/>
        </a:p>
      </dgm:t>
    </dgm:pt>
    <dgm:pt modelId="{960A7E86-F13A-4CCE-926C-D37A5AA5B11C}" type="sibTrans" cxnId="{A20D54C1-A781-4D2C-A24B-8E247E9476D0}">
      <dgm:prSet/>
      <dgm:spPr/>
      <dgm:t>
        <a:bodyPr/>
        <a:lstStyle/>
        <a:p>
          <a:endParaRPr lang="tr-TR"/>
        </a:p>
      </dgm:t>
    </dgm:pt>
    <dgm:pt modelId="{151FE544-90B9-4AE5-B582-3CE2C9005B15}">
      <dgm:prSet phldrT="[Text]" custT="1"/>
      <dgm:spPr/>
      <dgm:t>
        <a:bodyPr/>
        <a:lstStyle/>
        <a:p>
          <a:endParaRPr lang="tr-TR" sz="2800" dirty="0"/>
        </a:p>
      </dgm:t>
    </dgm:pt>
    <dgm:pt modelId="{0B5FC021-5B9D-483D-8BB9-BDF2279B8D0E}" type="parTrans" cxnId="{53BB4CE4-665C-4B19-90BE-17B83932CEDA}">
      <dgm:prSet/>
      <dgm:spPr/>
      <dgm:t>
        <a:bodyPr/>
        <a:lstStyle/>
        <a:p>
          <a:endParaRPr lang="tr-TR"/>
        </a:p>
      </dgm:t>
    </dgm:pt>
    <dgm:pt modelId="{3703B671-14F8-4D1D-A968-FFBD18249F20}" type="sibTrans" cxnId="{53BB4CE4-665C-4B19-90BE-17B83932CEDA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105938" custScaleY="2880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86467" custScaleY="85693" custLinFactNeighborX="2270" custLinFactNeighborY="2122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FF6E459A-D88E-4690-B348-822643273418}" type="presOf" srcId="{54F0F077-E7C6-48B0-8E9D-91848E23CFA5}" destId="{11B6E6A6-6A89-411E-A453-83E718BCC102}" srcOrd="0" destOrd="4" presId="urn:microsoft.com/office/officeart/2005/8/layout/list1"/>
    <dgm:cxn modelId="{A9191DF5-564C-4F13-94ED-E247C9A6EE54}" type="presOf" srcId="{33EE277E-C4E0-4AE4-9C0F-9ED4E7131A25}" destId="{11B6E6A6-6A89-411E-A453-83E718BCC102}" srcOrd="0" destOrd="3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15DFD8C1-43D2-43FA-A2AB-E6F37FC9E41E}" type="presOf" srcId="{FDA39FAF-155C-4C23-AFBF-E9064493F2EA}" destId="{11B6E6A6-6A89-411E-A453-83E718BCC102}" srcOrd="0" destOrd="5" presId="urn:microsoft.com/office/officeart/2005/8/layout/list1"/>
    <dgm:cxn modelId="{BC433BF8-116D-4E4C-81E2-DFF8C41A8D06}" srcId="{C5843BB7-3AB6-4DCA-BA2B-D55383DCC535}" destId="{43595EEE-6B4C-46A6-8D63-0B131F33EA58}" srcOrd="2" destOrd="0" parTransId="{EC2B97A1-514A-4E74-B0F9-AC703566F4CF}" sibTransId="{B1B2A518-8E09-4864-B38C-934371B3A547}"/>
    <dgm:cxn modelId="{E85210C5-3613-4932-94AE-CC8107B22379}" srcId="{C5843BB7-3AB6-4DCA-BA2B-D55383DCC535}" destId="{33EE277E-C4E0-4AE4-9C0F-9ED4E7131A25}" srcOrd="3" destOrd="0" parTransId="{E26DA574-5F39-43C2-839B-74166B2214E9}" sibTransId="{FD9589B2-C17C-4ED5-B339-A0FB651DA56D}"/>
    <dgm:cxn modelId="{A23A20F4-7C0B-4B27-AD8B-4CE258EE2872}" type="presOf" srcId="{151FE544-90B9-4AE5-B582-3CE2C9005B15}" destId="{11B6E6A6-6A89-411E-A453-83E718BCC102}" srcOrd="0" destOrd="1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A20D54C1-A781-4D2C-A24B-8E247E9476D0}" srcId="{C5843BB7-3AB6-4DCA-BA2B-D55383DCC535}" destId="{FDA39FAF-155C-4C23-AFBF-E9064493F2EA}" srcOrd="5" destOrd="0" parTransId="{7003DF3B-97EF-48A4-AD59-0B30041CC067}" sibTransId="{960A7E86-F13A-4CCE-926C-D37A5AA5B11C}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53BB4CE4-665C-4B19-90BE-17B83932CEDA}" srcId="{C5843BB7-3AB6-4DCA-BA2B-D55383DCC535}" destId="{151FE544-90B9-4AE5-B582-3CE2C9005B15}" srcOrd="1" destOrd="0" parTransId="{0B5FC021-5B9D-483D-8BB9-BDF2279B8D0E}" sibTransId="{3703B671-14F8-4D1D-A968-FFBD18249F20}"/>
    <dgm:cxn modelId="{F82E47FD-6A45-4499-8DF1-8B2DCEE9B2AD}" type="presOf" srcId="{43595EEE-6B4C-46A6-8D63-0B131F33EA58}" destId="{11B6E6A6-6A89-411E-A453-83E718BCC102}" srcOrd="0" destOrd="2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753A7117-16BC-458F-BE19-5C325927A3A9}" srcId="{C5843BB7-3AB6-4DCA-BA2B-D55383DCC535}" destId="{54F0F077-E7C6-48B0-8E9D-91848E23CFA5}" srcOrd="4" destOrd="0" parTransId="{BB0A9792-D60E-4B41-9C4B-7671ACEBB854}" sibTransId="{7622F818-9ACC-4C6A-9610-F3F3B06C9798}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Akademik Teşvik 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84739" custScaleY="28809" custLinFactX="-547" custLinFactY="-15217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32590" custScaleY="273202" custLinFactY="181157" custLinFactNeighborX="70992" custLinFactNeighborY="20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281143"/>
          <a:ext cx="10515600" cy="434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312420" rIns="816127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Eğitim Bilimleri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Rehberlik ve Psikolojik Danışmanlık Öğretmenliği 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Matematik ve Fen Bilimleri Eğitimi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İlköğretim Matematik 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/>
            <a:t>Fen Bilgisi </a:t>
          </a:r>
          <a:r>
            <a:rPr lang="tr-TR" sz="1500" kern="1200" dirty="0" smtClean="0"/>
            <a:t>Öğretmenliği</a:t>
          </a: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Türkçe ve Sosyal Bilimler Eğitimi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/>
            <a:t>Türkçe </a:t>
          </a:r>
          <a:r>
            <a:rPr lang="tr-TR" sz="1500" kern="1200" dirty="0" smtClean="0"/>
            <a:t>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/>
            <a:t>Sosyal Bilgiler </a:t>
          </a:r>
          <a:r>
            <a:rPr lang="tr-TR" sz="1500" kern="1200" dirty="0" smtClean="0"/>
            <a:t>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Yabancı Diller Eğitimi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İngilizce 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 smtClean="0"/>
            <a:t>Temel Eğitim Bölümü</a:t>
          </a:r>
          <a:endParaRPr lang="tr-TR" sz="1500" kern="1200" dirty="0"/>
        </a:p>
        <a:p>
          <a:pPr marL="342900" lvl="3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Sınıf Öğretmenliği</a:t>
          </a:r>
          <a:endParaRPr lang="tr-TR" sz="1500" kern="1200" dirty="0"/>
        </a:p>
      </dsp:txBody>
      <dsp:txXfrm>
        <a:off x="0" y="281143"/>
        <a:ext cx="10515600" cy="4347000"/>
      </dsp:txXfrm>
    </dsp:sp>
    <dsp:sp modelId="{5B899DC4-6C6D-4F62-8361-C81B63696B9F}">
      <dsp:nvSpPr>
        <dsp:cNvPr id="0" name=""/>
        <dsp:cNvSpPr/>
      </dsp:nvSpPr>
      <dsp:spPr>
        <a:xfrm>
          <a:off x="525780" y="59743"/>
          <a:ext cx="7360920" cy="442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/>
            <a:t>Aktif </a:t>
          </a:r>
          <a:r>
            <a:rPr lang="tr-TR" sz="2000" kern="1200" dirty="0" smtClean="0"/>
            <a:t>Programlarımız</a:t>
          </a:r>
          <a:endParaRPr lang="tr-TR" sz="2000" kern="1200" dirty="0"/>
        </a:p>
      </dsp:txBody>
      <dsp:txXfrm>
        <a:off x="547396" y="81359"/>
        <a:ext cx="7317688" cy="39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315973"/>
          <a:ext cx="10515600" cy="4365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437388" rIns="816127" bIns="149352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tr-TR" sz="2100" b="1" kern="1200" dirty="0" smtClean="0"/>
            <a:t>Temel Eğitim Bölümü</a:t>
          </a:r>
          <a:endParaRPr lang="tr-TR" sz="2100" b="1" kern="1200" dirty="0"/>
        </a:p>
        <a:p>
          <a:pPr marL="712788" marR="0" lvl="1" indent="-265113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tr-TR" sz="2100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Okul Öncesi Eğitimi Anabilim Dalı </a:t>
          </a:r>
          <a:r>
            <a:rPr lang="tr-TR" sz="2100" b="1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(Aktif edilmesi amaçlanmaktadır)</a:t>
          </a:r>
          <a:endParaRPr lang="tr-TR" sz="2100" b="1" kern="1200" dirty="0" smtClean="0"/>
        </a:p>
        <a:p>
          <a:pPr marL="22860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100" b="1" kern="1200" dirty="0"/>
        </a:p>
        <a:p>
          <a:pPr marL="92075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100" b="1" kern="1200" dirty="0" smtClean="0"/>
            <a:t>Güzel Sanatlar Eğitimi Bölümü</a:t>
          </a:r>
          <a:endParaRPr lang="tr-TR" sz="2100" b="1" kern="1200" dirty="0"/>
        </a:p>
        <a:p>
          <a:pPr marL="22860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100" kern="1200" dirty="0"/>
        </a:p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100" b="1" kern="1200" dirty="0" smtClean="0"/>
            <a:t>Özel Eğitim </a:t>
          </a:r>
          <a:r>
            <a:rPr lang="tr-TR" sz="2100" b="1" kern="1200" dirty="0"/>
            <a:t>Bölümü</a:t>
          </a:r>
        </a:p>
        <a:p>
          <a:pPr marL="712788" lvl="2" indent="-255588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100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Özel Yetenekliler Eğitimi Anabilim Dalı</a:t>
          </a:r>
          <a:endParaRPr lang="tr-TR" sz="2100" kern="1200" dirty="0"/>
        </a:p>
        <a:p>
          <a:pPr marL="712788" lvl="2" indent="-255588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100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İşitme Engelliler Eğitimi Anabilim Dalı</a:t>
          </a:r>
          <a:endParaRPr lang="tr-TR" sz="2100" kern="1200" dirty="0"/>
        </a:p>
        <a:p>
          <a:pPr marL="712788" lvl="2" indent="-255588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100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Görme Engelliler Eğitimi Anabilim Dalı</a:t>
          </a:r>
          <a:endParaRPr lang="tr-TR" sz="2100" kern="1200" dirty="0"/>
        </a:p>
        <a:p>
          <a:pPr marL="712788" lvl="2" indent="-255588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100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Zihin Engelliler Eğitimi Anabilim Dalı </a:t>
          </a:r>
          <a:r>
            <a:rPr lang="tr-TR" sz="2100" b="1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(Aktif edilmesi amaçlanmaktadır)</a:t>
          </a:r>
          <a:r>
            <a:rPr lang="tr-TR" sz="2100" kern="1200" dirty="0" smtClean="0">
              <a:solidFill>
                <a:srgbClr val="1F1F1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 </a:t>
          </a:r>
          <a:endParaRPr lang="tr-TR" sz="2100" kern="1200" dirty="0"/>
        </a:p>
        <a:p>
          <a:pPr marL="22860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100" kern="1200" dirty="0"/>
        </a:p>
      </dsp:txBody>
      <dsp:txXfrm>
        <a:off x="0" y="315973"/>
        <a:ext cx="10515600" cy="4365900"/>
      </dsp:txXfrm>
    </dsp:sp>
    <dsp:sp modelId="{5B899DC4-6C6D-4F62-8361-C81B63696B9F}">
      <dsp:nvSpPr>
        <dsp:cNvPr id="0" name=""/>
        <dsp:cNvSpPr/>
      </dsp:nvSpPr>
      <dsp:spPr>
        <a:xfrm>
          <a:off x="525780" y="6013"/>
          <a:ext cx="7360920" cy="61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kern="1200" dirty="0" smtClean="0"/>
            <a:t>Aktif Olmayan Programlarımız</a:t>
          </a:r>
          <a:endParaRPr lang="tr-TR" sz="2100" kern="1200" dirty="0"/>
        </a:p>
      </dsp:txBody>
      <dsp:txXfrm>
        <a:off x="556042" y="36275"/>
        <a:ext cx="7300396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233893"/>
          <a:ext cx="10515600" cy="44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312420" rIns="816127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/>
            <a:t>Eğitim Bilimleri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Yönetimi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Yönetimi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Yönetimi Tezsiz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Programları ve </a:t>
          </a:r>
          <a:r>
            <a:rPr lang="tr-TR" sz="1200" kern="1200" dirty="0" smtClean="0"/>
            <a:t>Öğretimi </a:t>
          </a:r>
          <a:r>
            <a:rPr lang="tr-TR" sz="1200" kern="1200" dirty="0"/>
            <a:t>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Programları ve </a:t>
          </a:r>
          <a:r>
            <a:rPr lang="tr-TR" sz="1200" kern="1200" dirty="0" smtClean="0"/>
            <a:t>Öğretimi </a:t>
          </a:r>
          <a:r>
            <a:rPr lang="tr-TR" sz="1200" kern="1200" dirty="0"/>
            <a:t>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2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/>
            <a:t>İngiliz Dili Eğitimi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İngiliz Dili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2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/>
            <a:t>Matematik ve Fen Bilimleri Eğitimi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Matematik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Matematik Eğitimi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Fen Bilgisi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Fen Bilgisi Eğitimi Tezsiz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2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/>
            <a:t>Türkçe ve Sosyal Bilimler Eğitimi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Türkçe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Türkçe Eğitimi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Sosyal Bilgiler Eğitimi Tezli N.Ö.</a:t>
          </a:r>
        </a:p>
      </dsp:txBody>
      <dsp:txXfrm>
        <a:off x="0" y="233893"/>
        <a:ext cx="10515600" cy="4441500"/>
      </dsp:txXfrm>
    </dsp:sp>
    <dsp:sp modelId="{5B899DC4-6C6D-4F62-8361-C81B63696B9F}">
      <dsp:nvSpPr>
        <dsp:cNvPr id="0" name=""/>
        <dsp:cNvSpPr/>
      </dsp:nvSpPr>
      <dsp:spPr>
        <a:xfrm>
          <a:off x="525780" y="12493"/>
          <a:ext cx="7360920" cy="442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/>
            <a:t>Yüksek Lisans</a:t>
          </a:r>
        </a:p>
      </dsp:txBody>
      <dsp:txXfrm>
        <a:off x="547396" y="34109"/>
        <a:ext cx="7317688" cy="3995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0"/>
          <a:ext cx="10515600" cy="39857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1353820" rIns="81612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0" kern="1200" dirty="0"/>
            <a:t>Eğitim </a:t>
          </a:r>
          <a:r>
            <a:rPr lang="tr-TR" sz="2400" b="0" kern="1200" dirty="0" smtClean="0"/>
            <a:t>Yönetimi</a:t>
          </a:r>
          <a:endParaRPr lang="tr-TR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0" kern="1200" dirty="0"/>
            <a:t>Türkçe Eğitimi </a:t>
          </a:r>
        </a:p>
      </dsp:txBody>
      <dsp:txXfrm>
        <a:off x="0" y="0"/>
        <a:ext cx="10515600" cy="3985739"/>
      </dsp:txXfrm>
    </dsp:sp>
    <dsp:sp modelId="{5B899DC4-6C6D-4F62-8361-C81B63696B9F}">
      <dsp:nvSpPr>
        <dsp:cNvPr id="0" name=""/>
        <dsp:cNvSpPr/>
      </dsp:nvSpPr>
      <dsp:spPr>
        <a:xfrm>
          <a:off x="525780" y="763136"/>
          <a:ext cx="7360920" cy="5473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Doktora</a:t>
          </a:r>
          <a:endParaRPr lang="tr-TR" sz="2400" kern="1200" dirty="0"/>
        </a:p>
      </dsp:txBody>
      <dsp:txXfrm>
        <a:off x="552499" y="789855"/>
        <a:ext cx="7307482" cy="4938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619723"/>
          <a:ext cx="10515600" cy="390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45668" rIns="816127" bIns="220472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b="1" kern="1200" dirty="0" smtClean="0"/>
            <a:t>Temel Eğitim Bölümü</a:t>
          </a:r>
          <a:endParaRPr lang="tr-TR" sz="3100" b="1" kern="1200" dirty="0"/>
        </a:p>
        <a:p>
          <a:pPr marL="571500" lvl="2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kern="1200" dirty="0" smtClean="0"/>
            <a:t>Sınıf Öğretmenliği Programı</a:t>
          </a:r>
          <a:endParaRPr lang="tr-T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b="1" kern="1200" dirty="0" smtClean="0"/>
            <a:t>Eğitim Bilimleri Bölümü</a:t>
          </a:r>
          <a:endParaRPr lang="tr-TR" sz="3100" b="1" kern="1200" dirty="0"/>
        </a:p>
        <a:p>
          <a:pPr marL="571500" lvl="2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kern="1200" dirty="0" smtClean="0"/>
            <a:t>Rehberlik ve Psikolojik Danışmanlık Programı</a:t>
          </a:r>
          <a:endParaRPr lang="tr-T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b="1" kern="1200" dirty="0"/>
            <a:t>Türkçe ve Sosyal Bilimler Eğitimi </a:t>
          </a:r>
          <a:r>
            <a:rPr lang="tr-TR" sz="3100" b="1" kern="1200" dirty="0" smtClean="0"/>
            <a:t>Bölümü</a:t>
          </a:r>
          <a:endParaRPr lang="tr-TR" sz="3100" b="1" kern="1200" dirty="0"/>
        </a:p>
        <a:p>
          <a:pPr marL="571500" lvl="2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kern="1200" dirty="0"/>
            <a:t>Sosyal Bilgiler </a:t>
          </a:r>
          <a:r>
            <a:rPr lang="tr-TR" sz="3100" kern="1200" dirty="0" smtClean="0"/>
            <a:t>Öğretmenliği Programı</a:t>
          </a:r>
          <a:endParaRPr lang="tr-TR" sz="3100" kern="1200" dirty="0"/>
        </a:p>
      </dsp:txBody>
      <dsp:txXfrm>
        <a:off x="0" y="619723"/>
        <a:ext cx="10515600" cy="3906000"/>
      </dsp:txXfrm>
    </dsp:sp>
    <dsp:sp modelId="{5B899DC4-6C6D-4F62-8361-C81B63696B9F}">
      <dsp:nvSpPr>
        <dsp:cNvPr id="0" name=""/>
        <dsp:cNvSpPr/>
      </dsp:nvSpPr>
      <dsp:spPr>
        <a:xfrm>
          <a:off x="525780" y="162163"/>
          <a:ext cx="7360920" cy="9151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Akreditasyon Süreçleri Devam Programlar</a:t>
          </a:r>
          <a:endParaRPr lang="tr-TR" sz="3100" kern="1200" dirty="0"/>
        </a:p>
      </dsp:txBody>
      <dsp:txXfrm>
        <a:off x="570452" y="206835"/>
        <a:ext cx="7271576" cy="8257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619723"/>
          <a:ext cx="10515600" cy="390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45668" rIns="816127" bIns="220472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b="1" kern="1200" dirty="0" smtClean="0"/>
            <a:t>Matematik ve Fen bilimleri Eğitimi Bölümü</a:t>
          </a:r>
          <a:endParaRPr lang="tr-TR" sz="3100" b="1" kern="1200" dirty="0"/>
        </a:p>
        <a:p>
          <a:pPr marL="571500" lvl="2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kern="1200" dirty="0" smtClean="0"/>
            <a:t>İlköğretim Matematik Öğretmenliği Programı</a:t>
          </a:r>
          <a:endParaRPr lang="tr-T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b="1" kern="1200" dirty="0" smtClean="0"/>
            <a:t>Yabancı Diler Eğitimi Bölümü</a:t>
          </a:r>
          <a:endParaRPr lang="tr-TR" sz="3100" b="1" kern="1200" dirty="0"/>
        </a:p>
        <a:p>
          <a:pPr marL="571500" lvl="2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kern="1200" dirty="0" smtClean="0"/>
            <a:t>İngilizce Öğretmenliği Programı</a:t>
          </a:r>
          <a:endParaRPr lang="tr-T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b="1" kern="1200" dirty="0"/>
            <a:t>Türkçe ve Sosyal Bilimler Eğitimi </a:t>
          </a:r>
          <a:r>
            <a:rPr lang="tr-TR" sz="3100" b="1" kern="1200" dirty="0" smtClean="0"/>
            <a:t>Bölümü</a:t>
          </a:r>
          <a:endParaRPr lang="tr-TR" sz="3100" b="1" kern="1200" dirty="0"/>
        </a:p>
        <a:p>
          <a:pPr marL="571500" lvl="2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100" kern="1200" dirty="0" smtClean="0"/>
            <a:t>Türkçe Öğretmenliği Programı</a:t>
          </a:r>
          <a:endParaRPr lang="tr-TR" sz="3100" kern="1200" dirty="0"/>
        </a:p>
      </dsp:txBody>
      <dsp:txXfrm>
        <a:off x="0" y="619723"/>
        <a:ext cx="10515600" cy="3906000"/>
      </dsp:txXfrm>
    </dsp:sp>
    <dsp:sp modelId="{5B899DC4-6C6D-4F62-8361-C81B63696B9F}">
      <dsp:nvSpPr>
        <dsp:cNvPr id="0" name=""/>
        <dsp:cNvSpPr/>
      </dsp:nvSpPr>
      <dsp:spPr>
        <a:xfrm>
          <a:off x="525780" y="162163"/>
          <a:ext cx="7360920" cy="9151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Akredite Edilmesi Hedeflenen Programlar</a:t>
          </a:r>
          <a:endParaRPr lang="tr-TR" sz="3100" kern="1200" dirty="0"/>
        </a:p>
      </dsp:txBody>
      <dsp:txXfrm>
        <a:off x="570452" y="206835"/>
        <a:ext cx="7271576" cy="8257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CF633-32A6-42EF-9984-30696FA37FA1}">
      <dsp:nvSpPr>
        <dsp:cNvPr id="0" name=""/>
        <dsp:cNvSpPr/>
      </dsp:nvSpPr>
      <dsp:spPr>
        <a:xfrm>
          <a:off x="0" y="700880"/>
          <a:ext cx="3286125" cy="26289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7F1FD56-4778-421B-8151-7A6B68172AC3}">
      <dsp:nvSpPr>
        <dsp:cNvPr id="0" name=""/>
        <dsp:cNvSpPr/>
      </dsp:nvSpPr>
      <dsp:spPr>
        <a:xfrm>
          <a:off x="295751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Halil Coşkun ÇELİK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Profesör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Matematik Eğitimi ABD</a:t>
          </a:r>
          <a:endParaRPr lang="tr-TR" sz="1500" b="1" kern="1200" dirty="0">
            <a:solidFill>
              <a:schemeClr val="tx1"/>
            </a:solidFill>
          </a:endParaRPr>
        </a:p>
      </dsp:txBody>
      <dsp:txXfrm>
        <a:off x="295751" y="3066891"/>
        <a:ext cx="2924651" cy="920115"/>
      </dsp:txXfrm>
    </dsp:sp>
    <dsp:sp modelId="{B1FB18D2-249D-47F6-9721-42A693E9B7A7}">
      <dsp:nvSpPr>
        <dsp:cNvPr id="0" name=""/>
        <dsp:cNvSpPr/>
      </dsp:nvSpPr>
      <dsp:spPr>
        <a:xfrm>
          <a:off x="3614737" y="725487"/>
          <a:ext cx="3286125" cy="2628900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3000" b="-33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B30AB03-7B0A-4E1A-B87B-C621A6EF5C9A}">
      <dsp:nvSpPr>
        <dsp:cNvPr id="0" name=""/>
        <dsp:cNvSpPr/>
      </dsp:nvSpPr>
      <dsp:spPr>
        <a:xfrm>
          <a:off x="3910488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Rasim TÖSTEN</a:t>
          </a:r>
          <a:endParaRPr lang="tr-TR" sz="1500" b="1" kern="1200" dirty="0">
            <a:solidFill>
              <a:schemeClr val="tx1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Profesör</a:t>
          </a:r>
          <a:endParaRPr lang="tr-TR" sz="1500" b="1" kern="1200" dirty="0">
            <a:solidFill>
              <a:schemeClr val="tx1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Eğitim Yönetimi ABD</a:t>
          </a:r>
          <a:endParaRPr lang="tr-TR" sz="1500" b="1" kern="1200" dirty="0">
            <a:solidFill>
              <a:schemeClr val="tx1"/>
            </a:solidFill>
          </a:endParaRPr>
        </a:p>
      </dsp:txBody>
      <dsp:txXfrm>
        <a:off x="3910488" y="3066891"/>
        <a:ext cx="2924651" cy="920115"/>
      </dsp:txXfrm>
    </dsp:sp>
    <dsp:sp modelId="{35D30CA4-8585-4B5F-A3EF-53915DA1AB3F}">
      <dsp:nvSpPr>
        <dsp:cNvPr id="0" name=""/>
        <dsp:cNvSpPr/>
      </dsp:nvSpPr>
      <dsp:spPr>
        <a:xfrm>
          <a:off x="7229475" y="700880"/>
          <a:ext cx="3286125" cy="26289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2000" b="-42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C329994-F5A2-4C6C-8AE3-1011DA030050}">
      <dsp:nvSpPr>
        <dsp:cNvPr id="0" name=""/>
        <dsp:cNvSpPr/>
      </dsp:nvSpPr>
      <dsp:spPr>
        <a:xfrm>
          <a:off x="7525226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Ali ÇETİN</a:t>
          </a:r>
          <a:endParaRPr lang="tr-TR" sz="1500" b="1" kern="1200" dirty="0">
            <a:solidFill>
              <a:schemeClr val="tx1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Profesör</a:t>
          </a:r>
          <a:endParaRPr lang="tr-TR" sz="1500" b="1" kern="1200" dirty="0">
            <a:solidFill>
              <a:schemeClr val="tx1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Fen Bilgisi Eğitimi ABD</a:t>
          </a:r>
          <a:endParaRPr lang="tr-TR" sz="1500" b="1" kern="1200" dirty="0">
            <a:solidFill>
              <a:schemeClr val="tx1"/>
            </a:solidFill>
          </a:endParaRPr>
        </a:p>
      </dsp:txBody>
      <dsp:txXfrm>
        <a:off x="7525226" y="3066891"/>
        <a:ext cx="2924651" cy="9201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CF633-32A6-42EF-9984-30696FA37FA1}">
      <dsp:nvSpPr>
        <dsp:cNvPr id="0" name=""/>
        <dsp:cNvSpPr/>
      </dsp:nvSpPr>
      <dsp:spPr>
        <a:xfrm>
          <a:off x="0" y="700880"/>
          <a:ext cx="3286125" cy="26289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1000" b="-41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7F1FD56-4778-421B-8151-7A6B68172AC3}">
      <dsp:nvSpPr>
        <dsp:cNvPr id="0" name=""/>
        <dsp:cNvSpPr/>
      </dsp:nvSpPr>
      <dsp:spPr>
        <a:xfrm>
          <a:off x="295751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Fatih Ahmet ERULAŞ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Profesör</a:t>
          </a:r>
          <a:endParaRPr lang="tr-TR" sz="1500" b="1" kern="1200" dirty="0">
            <a:solidFill>
              <a:schemeClr val="tx1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Fen Bilgisi Eğitimi ABD</a:t>
          </a:r>
          <a:endParaRPr lang="tr-TR" sz="1500" b="1" kern="1200" dirty="0">
            <a:solidFill>
              <a:schemeClr val="tx1"/>
            </a:solidFill>
          </a:endParaRPr>
        </a:p>
      </dsp:txBody>
      <dsp:txXfrm>
        <a:off x="295751" y="3066891"/>
        <a:ext cx="2924651" cy="920115"/>
      </dsp:txXfrm>
    </dsp:sp>
    <dsp:sp modelId="{B1FB18D2-249D-47F6-9721-42A693E9B7A7}">
      <dsp:nvSpPr>
        <dsp:cNvPr id="0" name=""/>
        <dsp:cNvSpPr/>
      </dsp:nvSpPr>
      <dsp:spPr>
        <a:xfrm>
          <a:off x="3614737" y="725487"/>
          <a:ext cx="3286125" cy="2628900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B30AB03-7B0A-4E1A-B87B-C621A6EF5C9A}">
      <dsp:nvSpPr>
        <dsp:cNvPr id="0" name=""/>
        <dsp:cNvSpPr/>
      </dsp:nvSpPr>
      <dsp:spPr>
        <a:xfrm>
          <a:off x="3910488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Uğur DEMLİKOĞLU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Profesör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Sosyal Bilgiler Eğitimi ABD</a:t>
          </a:r>
          <a:endParaRPr lang="tr-TR" sz="1500" b="1" kern="1200" dirty="0">
            <a:solidFill>
              <a:schemeClr val="tx1"/>
            </a:solidFill>
          </a:endParaRPr>
        </a:p>
      </dsp:txBody>
      <dsp:txXfrm>
        <a:off x="3910488" y="3066891"/>
        <a:ext cx="2924651" cy="920115"/>
      </dsp:txXfrm>
    </dsp:sp>
    <dsp:sp modelId="{35D30CA4-8585-4B5F-A3EF-53915DA1AB3F}">
      <dsp:nvSpPr>
        <dsp:cNvPr id="0" name=""/>
        <dsp:cNvSpPr/>
      </dsp:nvSpPr>
      <dsp:spPr>
        <a:xfrm>
          <a:off x="7229475" y="700880"/>
          <a:ext cx="3286125" cy="26289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C329994-F5A2-4C6C-8AE3-1011DA030050}">
      <dsp:nvSpPr>
        <dsp:cNvPr id="0" name=""/>
        <dsp:cNvSpPr/>
      </dsp:nvSpPr>
      <dsp:spPr>
        <a:xfrm>
          <a:off x="7525226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Barış AYAZ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Doçent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b="1" kern="1200" dirty="0" smtClean="0">
              <a:solidFill>
                <a:schemeClr val="tx1"/>
              </a:solidFill>
            </a:rPr>
            <a:t>Öğretim Teknolojileri ABD</a:t>
          </a:r>
          <a:endParaRPr lang="tr-TR" sz="1500" b="1" kern="1200" dirty="0">
            <a:solidFill>
              <a:schemeClr val="tx1"/>
            </a:solidFill>
          </a:endParaRPr>
        </a:p>
      </dsp:txBody>
      <dsp:txXfrm>
        <a:off x="7525226" y="3066891"/>
        <a:ext cx="2924651" cy="9201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B18D2-249D-47F6-9721-42A693E9B7A7}">
      <dsp:nvSpPr>
        <dsp:cNvPr id="0" name=""/>
        <dsp:cNvSpPr/>
      </dsp:nvSpPr>
      <dsp:spPr>
        <a:xfrm>
          <a:off x="642701" y="65661"/>
          <a:ext cx="2804814" cy="28155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4000" b="-24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B30AB03-7B0A-4E1A-B87B-C621A6EF5C9A}">
      <dsp:nvSpPr>
        <dsp:cNvPr id="0" name=""/>
        <dsp:cNvSpPr/>
      </dsp:nvSpPr>
      <dsp:spPr>
        <a:xfrm>
          <a:off x="715629" y="2711498"/>
          <a:ext cx="2673426" cy="874050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b="1" kern="1200" dirty="0" smtClean="0">
              <a:solidFill>
                <a:schemeClr val="tx1"/>
              </a:solidFill>
            </a:rPr>
            <a:t>Mehmet SEVGİ</a:t>
          </a:r>
          <a:endParaRPr lang="tr-TR" sz="1100" b="1" kern="1200" dirty="0">
            <a:solidFill>
              <a:schemeClr val="tx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b="1" kern="1200" dirty="0" smtClean="0">
              <a:solidFill>
                <a:schemeClr val="tx1"/>
              </a:solidFill>
            </a:rPr>
            <a:t>Dr. Öğr. Üyesi</a:t>
          </a:r>
          <a:endParaRPr lang="tr-TR" sz="1100" b="1" kern="1200" dirty="0">
            <a:solidFill>
              <a:schemeClr val="tx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b="1" kern="1200" dirty="0" smtClean="0">
              <a:solidFill>
                <a:schemeClr val="tx1"/>
              </a:solidFill>
            </a:rPr>
            <a:t>Eğitim Yönetimi</a:t>
          </a:r>
          <a:endParaRPr lang="tr-TR" sz="1100" b="1" kern="1200" dirty="0">
            <a:solidFill>
              <a:schemeClr val="tx1"/>
            </a:solidFill>
          </a:endParaRPr>
        </a:p>
      </dsp:txBody>
      <dsp:txXfrm>
        <a:off x="715629" y="2711498"/>
        <a:ext cx="2673426" cy="874050"/>
      </dsp:txXfrm>
    </dsp:sp>
    <dsp:sp modelId="{35D30CA4-8585-4B5F-A3EF-53915DA1AB3F}">
      <dsp:nvSpPr>
        <dsp:cNvPr id="0" name=""/>
        <dsp:cNvSpPr/>
      </dsp:nvSpPr>
      <dsp:spPr>
        <a:xfrm>
          <a:off x="4483367" y="44405"/>
          <a:ext cx="4105908" cy="2821572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C329994-F5A2-4C6C-8AE3-1011DA030050}">
      <dsp:nvSpPr>
        <dsp:cNvPr id="0" name=""/>
        <dsp:cNvSpPr/>
      </dsp:nvSpPr>
      <dsp:spPr>
        <a:xfrm>
          <a:off x="5216509" y="2721164"/>
          <a:ext cx="2746539" cy="703340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b="1" kern="1200" dirty="0" smtClean="0">
              <a:solidFill>
                <a:schemeClr val="tx1"/>
              </a:solidFill>
            </a:rPr>
            <a:t>Çağlar YILDIZ</a:t>
          </a:r>
          <a:endParaRPr lang="tr-TR" sz="1100" b="1" kern="1200" dirty="0">
            <a:solidFill>
              <a:schemeClr val="tx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b="1" kern="1200" dirty="0">
              <a:solidFill>
                <a:schemeClr val="tx1"/>
              </a:solidFill>
            </a:rPr>
            <a:t>Dr. Öğr. Üyesi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b="1" kern="1200" dirty="0" smtClean="0">
              <a:solidFill>
                <a:schemeClr val="tx1"/>
              </a:solidFill>
            </a:rPr>
            <a:t>Sosyal Bilgiler Eğitimi ABD</a:t>
          </a:r>
          <a:endParaRPr lang="tr-TR" sz="1100" b="1" kern="1200" dirty="0">
            <a:solidFill>
              <a:schemeClr val="tx1"/>
            </a:solidFill>
          </a:endParaRPr>
        </a:p>
      </dsp:txBody>
      <dsp:txXfrm>
        <a:off x="5216509" y="2721164"/>
        <a:ext cx="2746539" cy="7033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34475" y="265816"/>
          <a:ext cx="10039363" cy="42092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1353820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Sosyal Bilgiler Öğretmenliği Programı </a:t>
          </a:r>
          <a:endParaRPr lang="tr-TR" sz="2800" kern="1200" dirty="0"/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Türkiye Geneli 2024 KPSS : 12. sırada yer aldı.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Rehberlik ve Psikolojik Danışmanlık Programı</a:t>
          </a:r>
          <a:endParaRPr lang="tr-TR" sz="2800" kern="1200" dirty="0"/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Şeymanur ÇEVİK KPSS Türkiye 6.’sı oldu.</a:t>
          </a:r>
          <a:endParaRPr lang="tr-TR" sz="2800" kern="1200" dirty="0"/>
        </a:p>
      </dsp:txBody>
      <dsp:txXfrm>
        <a:off x="34475" y="265816"/>
        <a:ext cx="10039363" cy="4209238"/>
      </dsp:txXfrm>
    </dsp:sp>
    <dsp:sp modelId="{88770953-0D09-4C4C-A4C8-FE540DCAC999}">
      <dsp:nvSpPr>
        <dsp:cNvPr id="0" name=""/>
        <dsp:cNvSpPr/>
      </dsp:nvSpPr>
      <dsp:spPr>
        <a:xfrm>
          <a:off x="468842" y="0"/>
          <a:ext cx="6068314" cy="552787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Öğrenci Başarıları</a:t>
          </a:r>
          <a:endParaRPr lang="tr-TR" sz="3100" kern="1200" dirty="0"/>
        </a:p>
      </dsp:txBody>
      <dsp:txXfrm>
        <a:off x="495827" y="26985"/>
        <a:ext cx="6014344" cy="49881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0" y="0"/>
          <a:ext cx="7571926" cy="1927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562356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Prof. Dr. Mustafa </a:t>
          </a:r>
          <a:r>
            <a:rPr lang="tr-TR" sz="2800" kern="1200" dirty="0" err="1" smtClean="0"/>
            <a:t>CENGİZ’in</a:t>
          </a:r>
          <a:r>
            <a:rPr lang="tr-TR" sz="2800" kern="1200" dirty="0" smtClean="0"/>
            <a:t> </a:t>
          </a:r>
          <a:r>
            <a:rPr lang="tr-TR" sz="2800" kern="1200" dirty="0" err="1" smtClean="0"/>
            <a:t>SCI’li</a:t>
          </a:r>
          <a:r>
            <a:rPr lang="tr-TR" sz="2800" kern="1200" dirty="0" smtClean="0"/>
            <a:t> Q1’de yer alan </a:t>
          </a:r>
          <a:r>
            <a:rPr lang="tr-TR" sz="2800" kern="1200" dirty="0" err="1" smtClean="0"/>
            <a:t>Discovery</a:t>
          </a:r>
          <a:r>
            <a:rPr lang="tr-TR" sz="2800" kern="1200" dirty="0" smtClean="0"/>
            <a:t> </a:t>
          </a:r>
          <a:r>
            <a:rPr lang="tr-TR" sz="2800" kern="1200" dirty="0" err="1" smtClean="0"/>
            <a:t>Oncology</a:t>
          </a:r>
          <a:r>
            <a:rPr lang="tr-TR" sz="2800" kern="1200" dirty="0" smtClean="0"/>
            <a:t> Dergisi Editörlüğü</a:t>
          </a:r>
          <a:endParaRPr lang="tr-TR" sz="2800" kern="1200" dirty="0"/>
        </a:p>
      </dsp:txBody>
      <dsp:txXfrm>
        <a:off x="0" y="0"/>
        <a:ext cx="7571926" cy="1927633"/>
      </dsp:txXfrm>
    </dsp:sp>
    <dsp:sp modelId="{88770953-0D09-4C4C-A4C8-FE540DCAC999}">
      <dsp:nvSpPr>
        <dsp:cNvPr id="0" name=""/>
        <dsp:cNvSpPr/>
      </dsp:nvSpPr>
      <dsp:spPr>
        <a:xfrm>
          <a:off x="0" y="0"/>
          <a:ext cx="6754928" cy="544282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Öğretim Elemanlarımızın Başarıları</a:t>
          </a:r>
          <a:endParaRPr lang="tr-TR" sz="3100" kern="1200" dirty="0"/>
        </a:p>
      </dsp:txBody>
      <dsp:txXfrm>
        <a:off x="26570" y="26570"/>
        <a:ext cx="6701788" cy="49114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19949" y="0"/>
          <a:ext cx="7136527" cy="49144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812292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Doç. Dr. Seda İĞRET ARAZ etkili bilim insanları sıralamasında % 2 </a:t>
          </a:r>
          <a:r>
            <a:rPr lang="tr-TR" sz="2800" kern="1200" dirty="0" err="1" smtClean="0"/>
            <a:t>lik</a:t>
          </a:r>
          <a:r>
            <a:rPr lang="tr-TR" sz="2800" kern="1200" dirty="0" smtClean="0"/>
            <a:t> dilemde yer almıştır.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Bilim Teşvik Ödülü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Genç Bilim ve Sanat Ödülü </a:t>
          </a:r>
          <a:endParaRPr lang="tr-TR" sz="2800" kern="1200" dirty="0"/>
        </a:p>
      </dsp:txBody>
      <dsp:txXfrm>
        <a:off x="19949" y="0"/>
        <a:ext cx="7136527" cy="4914448"/>
      </dsp:txXfrm>
    </dsp:sp>
    <dsp:sp modelId="{88770953-0D09-4C4C-A4C8-FE540DCAC999}">
      <dsp:nvSpPr>
        <dsp:cNvPr id="0" name=""/>
        <dsp:cNvSpPr/>
      </dsp:nvSpPr>
      <dsp:spPr>
        <a:xfrm>
          <a:off x="0" y="0"/>
          <a:ext cx="6539376" cy="572865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Öğretim Elemanlarımızın Başarıları</a:t>
          </a:r>
          <a:endParaRPr lang="tr-TR" sz="3100" kern="1200" dirty="0"/>
        </a:p>
      </dsp:txBody>
      <dsp:txXfrm>
        <a:off x="27965" y="27965"/>
        <a:ext cx="6483446" cy="51693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19949" y="0"/>
          <a:ext cx="7136527" cy="486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1291336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Arş. Gör. Nuri TÜRK                         Genç Bilim ve Sanat Ödülü </a:t>
          </a:r>
          <a:endParaRPr lang="tr-TR" sz="2800" kern="1200" dirty="0"/>
        </a:p>
      </dsp:txBody>
      <dsp:txXfrm>
        <a:off x="19949" y="0"/>
        <a:ext cx="7136527" cy="4861243"/>
      </dsp:txXfrm>
    </dsp:sp>
    <dsp:sp modelId="{88770953-0D09-4C4C-A4C8-FE540DCAC999}">
      <dsp:nvSpPr>
        <dsp:cNvPr id="0" name=""/>
        <dsp:cNvSpPr/>
      </dsp:nvSpPr>
      <dsp:spPr>
        <a:xfrm>
          <a:off x="0" y="0"/>
          <a:ext cx="6068314" cy="527273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Öğretim Elemanlarının Başarıları</a:t>
          </a:r>
          <a:endParaRPr lang="tr-TR" sz="3100" kern="1200" dirty="0"/>
        </a:p>
      </dsp:txBody>
      <dsp:txXfrm>
        <a:off x="25739" y="25739"/>
        <a:ext cx="6016836" cy="47579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19949" y="157868"/>
          <a:ext cx="9126517" cy="17928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812292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Arş. Gör. Dr. Eyüp Sabır ERRBİÇER                         Yılın Doktora Tezi Ödülü</a:t>
          </a:r>
          <a:endParaRPr lang="tr-TR" sz="2800" kern="1200" dirty="0"/>
        </a:p>
      </dsp:txBody>
      <dsp:txXfrm>
        <a:off x="19949" y="157868"/>
        <a:ext cx="9126517" cy="1792818"/>
      </dsp:txXfrm>
    </dsp:sp>
    <dsp:sp modelId="{88770953-0D09-4C4C-A4C8-FE540DCAC999}">
      <dsp:nvSpPr>
        <dsp:cNvPr id="0" name=""/>
        <dsp:cNvSpPr/>
      </dsp:nvSpPr>
      <dsp:spPr>
        <a:xfrm>
          <a:off x="0" y="0"/>
          <a:ext cx="8085189" cy="544282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Öğretim Elemanlarımızın Başarıları</a:t>
          </a:r>
          <a:endParaRPr lang="tr-TR" sz="3100" kern="1200" dirty="0"/>
        </a:p>
      </dsp:txBody>
      <dsp:txXfrm>
        <a:off x="26570" y="26570"/>
        <a:ext cx="8032049" cy="49114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0" y="434070"/>
          <a:ext cx="7614177" cy="40409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1353820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SCOPUS tarafından indekslenen dergide misafir editör olarak görevlendirilen akademisyenlerimiz</a:t>
          </a:r>
          <a:endParaRPr lang="tr-TR" sz="2800" kern="1200" dirty="0"/>
        </a:p>
      </dsp:txBody>
      <dsp:txXfrm>
        <a:off x="0" y="434070"/>
        <a:ext cx="7614177" cy="4040984"/>
      </dsp:txXfrm>
    </dsp:sp>
    <dsp:sp modelId="{88770953-0D09-4C4C-A4C8-FE540DCAC999}">
      <dsp:nvSpPr>
        <dsp:cNvPr id="0" name=""/>
        <dsp:cNvSpPr/>
      </dsp:nvSpPr>
      <dsp:spPr>
        <a:xfrm>
          <a:off x="0" y="0"/>
          <a:ext cx="7967531" cy="552787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Öğretim Elemanlarımızın Başarıları</a:t>
          </a:r>
          <a:endParaRPr lang="tr-TR" sz="3100" kern="1200" dirty="0"/>
        </a:p>
      </dsp:txBody>
      <dsp:txXfrm>
        <a:off x="26985" y="26985"/>
        <a:ext cx="7913561" cy="49881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232226" y="451358"/>
          <a:ext cx="8845798" cy="3973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708152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Türkiye Yüzyılı Maarif </a:t>
          </a:r>
          <a:r>
            <a:rPr lang="tr-TR" sz="2800" kern="1200" dirty="0" err="1" smtClean="0"/>
            <a:t>Modeli’nin</a:t>
          </a:r>
          <a:r>
            <a:rPr lang="tr-TR" sz="2800" kern="1200" dirty="0" smtClean="0"/>
            <a:t> geliştirilme sürecinde yer alan öğretim elemanlarımız: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Prof. Dr. Ali ÇETİN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Dr. Öğr. Üyesi Sungur GÜREL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Dr. Öğr. Üyesi Mehtap SARAÇOĞLU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Arş. Gör. Halil SOMUNCU</a:t>
          </a:r>
          <a:endParaRPr lang="tr-TR" sz="2800" kern="1200" dirty="0"/>
        </a:p>
      </dsp:txBody>
      <dsp:txXfrm>
        <a:off x="232226" y="451358"/>
        <a:ext cx="8845798" cy="3973413"/>
      </dsp:txXfrm>
    </dsp:sp>
    <dsp:sp modelId="{88770953-0D09-4C4C-A4C8-FE540DCAC999}">
      <dsp:nvSpPr>
        <dsp:cNvPr id="0" name=""/>
        <dsp:cNvSpPr/>
      </dsp:nvSpPr>
      <dsp:spPr>
        <a:xfrm>
          <a:off x="0" y="0"/>
          <a:ext cx="7586412" cy="544282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Öğretim Elemanlarımızın Başarıları</a:t>
          </a:r>
          <a:endParaRPr lang="tr-TR" sz="3100" kern="1200" dirty="0"/>
        </a:p>
      </dsp:txBody>
      <dsp:txXfrm>
        <a:off x="26570" y="26570"/>
        <a:ext cx="7533272" cy="49114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6896218" y="3029"/>
          <a:ext cx="3334041" cy="24096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770953-0D09-4C4C-A4C8-FE540DCAC999}">
      <dsp:nvSpPr>
        <dsp:cNvPr id="0" name=""/>
        <dsp:cNvSpPr/>
      </dsp:nvSpPr>
      <dsp:spPr>
        <a:xfrm>
          <a:off x="0" y="0"/>
          <a:ext cx="6068314" cy="297654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Akademik Teşvik </a:t>
          </a:r>
          <a:endParaRPr lang="tr-TR" sz="3100" kern="1200" dirty="0"/>
        </a:p>
      </dsp:txBody>
      <dsp:txXfrm>
        <a:off x="14530" y="14530"/>
        <a:ext cx="6039254" cy="268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8429B-EE59-41F7-B954-F180555A2C09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BF735-C093-4715-9A24-46B2B7FBDA8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2699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56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31112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57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70839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58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8800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59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51710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4151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82759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2110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4836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0996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933218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53724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160588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68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4282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7491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2014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9300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320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040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1500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0442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simgeyi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537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592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2612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B4C3A-F7FA-1AFD-DA77-03CE8F0B7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63700" y="625987"/>
            <a:ext cx="7264400" cy="358156"/>
          </a:xfrm>
        </p:spPr>
        <p:txBody>
          <a:bodyPr>
            <a:normAutofit/>
          </a:bodyPr>
          <a:lstStyle>
            <a:lvl1pPr algn="ctr">
              <a:defRPr sz="2200" b="1"/>
            </a:lvl1pPr>
          </a:lstStyle>
          <a:p>
            <a:r>
              <a:rPr lang="tr-TR" dirty="0"/>
              <a:t>BİRİM YÖNETİMİ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0D2068-4533-54BB-128A-8F3C3786D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26A481-76F4-4D93-3375-A7C748233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76DFE-4A56-BA20-568A-A7795D1A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1D3786B-5DA8-BB80-3398-76C68A3F4CAB}"/>
              </a:ext>
            </a:extLst>
          </p:cNvPr>
          <p:cNvSpPr/>
          <p:nvPr/>
        </p:nvSpPr>
        <p:spPr>
          <a:xfrm>
            <a:off x="4189128" y="3111652"/>
            <a:ext cx="2213544" cy="404659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87F53-7D96-22EA-F7F0-03C5BC7B0799}"/>
              </a:ext>
            </a:extLst>
          </p:cNvPr>
          <p:cNvSpPr>
            <a:spLocks noChangeAspect="1"/>
          </p:cNvSpPr>
          <p:nvPr/>
        </p:nvSpPr>
        <p:spPr>
          <a:xfrm>
            <a:off x="4412857" y="1020837"/>
            <a:ext cx="1539319" cy="2082111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BCDA8D7-10EC-A266-FF4B-726BECBB37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97499" y="3110089"/>
            <a:ext cx="2159748" cy="38010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(Dekan)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632F21A-A4B9-AE03-D0B7-90D9C8127E7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63101" y="1026414"/>
            <a:ext cx="1489075" cy="2057556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7601A60-E7AF-2A68-DF40-E7A228F661D9}"/>
              </a:ext>
            </a:extLst>
          </p:cNvPr>
          <p:cNvGrpSpPr/>
          <p:nvPr/>
        </p:nvGrpSpPr>
        <p:grpSpPr>
          <a:xfrm>
            <a:off x="849206" y="3632068"/>
            <a:ext cx="2213544" cy="2418810"/>
            <a:chOff x="4151792" y="1113007"/>
            <a:chExt cx="2329566" cy="2509299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183A604-EAE7-AF05-9667-E769186EFC0B}"/>
                </a:ext>
              </a:extLst>
            </p:cNvPr>
            <p:cNvSpPr/>
            <p:nvPr/>
          </p:nvSpPr>
          <p:spPr>
            <a:xfrm>
              <a:off x="4151792" y="3202509"/>
              <a:ext cx="2329566" cy="419797"/>
            </a:xfrm>
            <a:custGeom>
              <a:avLst/>
              <a:gdLst>
                <a:gd name="connsiteX0" fmla="*/ 0 w 4674474"/>
                <a:gd name="connsiteY0" fmla="*/ 0 h 2372430"/>
                <a:gd name="connsiteX1" fmla="*/ 4674474 w 4674474"/>
                <a:gd name="connsiteY1" fmla="*/ 0 h 2372430"/>
                <a:gd name="connsiteX2" fmla="*/ 4674474 w 4674474"/>
                <a:gd name="connsiteY2" fmla="*/ 2372430 h 2372430"/>
                <a:gd name="connsiteX3" fmla="*/ 0 w 4674474"/>
                <a:gd name="connsiteY3" fmla="*/ 2372430 h 2372430"/>
                <a:gd name="connsiteX4" fmla="*/ 0 w 4674474"/>
                <a:gd name="connsiteY4" fmla="*/ 0 h 2372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74474" h="2372430">
                  <a:moveTo>
                    <a:pt x="0" y="0"/>
                  </a:moveTo>
                  <a:lnTo>
                    <a:pt x="4674474" y="0"/>
                  </a:lnTo>
                  <a:lnTo>
                    <a:pt x="4674474" y="2372430"/>
                  </a:lnTo>
                  <a:lnTo>
                    <a:pt x="0" y="23724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04973" tIns="41275" rIns="41275" bIns="41275" numCol="1" spcCol="1270" anchor="ctr" anchorCtr="0">
              <a:noAutofit/>
            </a:bodyPr>
            <a:lstStyle/>
            <a:p>
              <a:pPr marL="0" lvl="0" indent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r-TR" sz="1200" kern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3847F1D-B611-C8EE-873C-21588E52E8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3012" y="1113007"/>
              <a:ext cx="1567124" cy="2089500"/>
            </a:xfrm>
            <a:prstGeom prst="rect">
              <a:avLst/>
            </a:prstGeom>
            <a:solidFill>
              <a:schemeClr val="accent1">
                <a:tint val="50000"/>
                <a:hueOff val="0"/>
                <a:satOff val="0"/>
                <a:lumOff val="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wrap="none"/>
            <a:lstStyle/>
            <a:p>
              <a:endParaRPr lang="tr-TR" dirty="0"/>
            </a:p>
          </p:txBody>
        </p:sp>
      </p:grpSp>
      <p:sp>
        <p:nvSpPr>
          <p:cNvPr id="23" name="Picture Placeholder 18">
            <a:extLst>
              <a:ext uri="{FF2B5EF4-FFF2-40B4-BE49-F238E27FC236}">
                <a16:creationId xmlns:a16="http://schemas.microsoft.com/office/drawing/2014/main" id="{515CEA9B-69CA-EE24-37E0-227A78822F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227419" y="365061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CCA753CD-9636-50B5-F337-D84B921DA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3002" y="5677622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2E1F4A0-7C7C-8899-DCDC-39267D5F630E}"/>
              </a:ext>
            </a:extLst>
          </p:cNvPr>
          <p:cNvSpPr/>
          <p:nvPr userDrawn="1"/>
        </p:nvSpPr>
        <p:spPr>
          <a:xfrm>
            <a:off x="4189592" y="5642257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FC9082-5B64-D921-4B6C-8EE62C14E132}"/>
              </a:ext>
            </a:extLst>
          </p:cNvPr>
          <p:cNvSpPr>
            <a:spLocks noChangeAspect="1"/>
          </p:cNvSpPr>
          <p:nvPr userDrawn="1"/>
        </p:nvSpPr>
        <p:spPr>
          <a:xfrm>
            <a:off x="4551826" y="3628106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9581952-53C9-2848-D9CB-0083DB10890E}"/>
              </a:ext>
            </a:extLst>
          </p:cNvPr>
          <p:cNvSpPr/>
          <p:nvPr userDrawn="1"/>
        </p:nvSpPr>
        <p:spPr>
          <a:xfrm>
            <a:off x="7529978" y="5652066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455CDC7-E362-78F1-ABC6-8DC057371DCC}"/>
              </a:ext>
            </a:extLst>
          </p:cNvPr>
          <p:cNvSpPr>
            <a:spLocks noChangeAspect="1"/>
          </p:cNvSpPr>
          <p:nvPr userDrawn="1"/>
        </p:nvSpPr>
        <p:spPr>
          <a:xfrm>
            <a:off x="7892212" y="3637915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AE3CE188-D0B5-266E-FFE9-8352C510734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551362" y="364360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2" name="Text Placeholder 16">
            <a:extLst>
              <a:ext uri="{FF2B5EF4-FFF2-40B4-BE49-F238E27FC236}">
                <a16:creationId xmlns:a16="http://schemas.microsoft.com/office/drawing/2014/main" id="{2A99479B-C304-B828-C831-1F64997B459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42924" y="5652065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33" name="Picture Placeholder 18">
            <a:extLst>
              <a:ext uri="{FF2B5EF4-FFF2-40B4-BE49-F238E27FC236}">
                <a16:creationId xmlns:a16="http://schemas.microsoft.com/office/drawing/2014/main" id="{C9377410-F1B0-DA3F-2066-A9FFE09A37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891284" y="3643040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A2DDAA7F-E187-498D-D0C7-15285666404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582846" y="5651500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(Fakülte Sekreteri)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1EC2A9CE-13AB-A9B1-6BB3-159C1E5606B9}"/>
              </a:ext>
            </a:extLst>
          </p:cNvPr>
          <p:cNvCxnSpPr>
            <a:stCxn id="17" idx="1"/>
            <a:endCxn id="23" idx="0"/>
          </p:cNvCxnSpPr>
          <p:nvPr userDrawn="1"/>
        </p:nvCxnSpPr>
        <p:spPr>
          <a:xfrm rot="10800000" flipV="1">
            <a:off x="1953561" y="3300141"/>
            <a:ext cx="2243939" cy="350474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1CAD0E2E-ABC0-AB7B-78BB-C382DD7BA892}"/>
              </a:ext>
            </a:extLst>
          </p:cNvPr>
          <p:cNvCxnSpPr>
            <a:stCxn id="17" idx="3"/>
            <a:endCxn id="33" idx="0"/>
          </p:cNvCxnSpPr>
          <p:nvPr userDrawn="1"/>
        </p:nvCxnSpPr>
        <p:spPr>
          <a:xfrm>
            <a:off x="6357247" y="3300141"/>
            <a:ext cx="2260178" cy="342899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83D98A2-E5DD-2270-021B-D646862CDA4D}"/>
              </a:ext>
            </a:extLst>
          </p:cNvPr>
          <p:cNvCxnSpPr>
            <a:cxnSpLocks/>
            <a:stCxn id="17" idx="2"/>
            <a:endCxn id="31" idx="0"/>
          </p:cNvCxnSpPr>
          <p:nvPr userDrawn="1"/>
        </p:nvCxnSpPr>
        <p:spPr>
          <a:xfrm>
            <a:off x="5277373" y="3490192"/>
            <a:ext cx="130" cy="15341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14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BEC9E-C025-B5A8-B393-8ECC0C63F6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00200" y="520700"/>
            <a:ext cx="9753600" cy="571500"/>
          </a:xfrm>
        </p:spPr>
        <p:txBody>
          <a:bodyPr>
            <a:normAutofit/>
          </a:bodyPr>
          <a:lstStyle>
            <a:lvl1pPr>
              <a:defRPr sz="2200" b="1"/>
            </a:lvl1pPr>
          </a:lstStyle>
          <a:p>
            <a:r>
              <a:rPr lang="tr-TR" dirty="0"/>
              <a:t>Bölüm Adını Giriniz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1BE0CC-7CCD-4147-530D-0CE4AF4A5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3DAF8F-8AD9-FEE2-3609-ECCFC415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564CCE-F816-5827-1BA5-596AB8D1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7FE6A1BB-6F5B-2BD5-F9EB-7CC965E8C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7080" y="1213945"/>
            <a:ext cx="10376719" cy="4782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3677042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288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27858" y="365126"/>
            <a:ext cx="7384648" cy="931240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tr-TR" dirty="0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74D9B14-7015-ADBC-A90D-AD5DF240DB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0938" y="1389063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1C8E58E9-D56D-D03A-35DC-FEC4509EF57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00938" y="3718830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İçerik Yer Tutucusu 2">
            <a:extLst>
              <a:ext uri="{FF2B5EF4-FFF2-40B4-BE49-F238E27FC236}">
                <a16:creationId xmlns:a16="http://schemas.microsoft.com/office/drawing/2014/main" id="{A5E6595E-2D1F-8D21-E35E-EFBF20D5D66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38199" y="3718829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261066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9931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3679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910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263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562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14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7524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362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312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62BFA-4C2C-4A38-AADE-FD7585A05BA6}" type="datetimeFigureOut">
              <a:rPr lang="tr-TR" smtClean="0"/>
              <a:t>30.03.2026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653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30.03.2026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97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4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11.xml"/><Relationship Id="rId7" Type="http://schemas.openxmlformats.org/officeDocument/2006/relationships/image" Target="../media/image15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1.xml"/><Relationship Id="rId11" Type="http://schemas.openxmlformats.org/officeDocument/2006/relationships/image" Target="../media/image19.jpeg"/><Relationship Id="rId5" Type="http://schemas.openxmlformats.org/officeDocument/2006/relationships/diagramColors" Target="../diagrams/colors11.xml"/><Relationship Id="rId10" Type="http://schemas.openxmlformats.org/officeDocument/2006/relationships/image" Target="../media/image18.jpeg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0.jpe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1.jpe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diagramLayout" Target="../diagrams/layout14.xml"/><Relationship Id="rId7" Type="http://schemas.openxmlformats.org/officeDocument/2006/relationships/image" Target="../media/image22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24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Layout" Target="../diagrams/layout17.xml"/><Relationship Id="rId7" Type="http://schemas.openxmlformats.org/officeDocument/2006/relationships/image" Target="../media/image25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5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pn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52228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noProof="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tr-TR" sz="40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EĞİTİM FAKÜLTESİ</a:t>
            </a:r>
            <a:endParaRPr kumimoji="0" lang="tr-TR" sz="4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3784803" y="4687372"/>
            <a:ext cx="40072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2025 Yılı Brifing Toplantısı</a:t>
            </a:r>
          </a:p>
          <a:p>
            <a:pPr algn="ctr"/>
            <a:r>
              <a:rPr lang="tr-TR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30.03.2026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87560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612777" y="571947"/>
            <a:ext cx="7335914" cy="493373"/>
          </a:xfrm>
        </p:spPr>
        <p:txBody>
          <a:bodyPr/>
          <a:lstStyle/>
          <a:p>
            <a:pPr algn="l"/>
            <a:r>
              <a:rPr lang="tr-TR" sz="2800" b="1" dirty="0" smtClean="0"/>
              <a:t>Hakkımızda</a:t>
            </a:r>
            <a:endParaRPr lang="tr-TR" sz="2800" b="1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000218" y="1462518"/>
            <a:ext cx="9144000" cy="3864083"/>
          </a:xfrm>
        </p:spPr>
        <p:txBody>
          <a:bodyPr>
            <a:noAutofit/>
          </a:bodyPr>
          <a:lstStyle/>
          <a:p>
            <a:pPr algn="l"/>
            <a:r>
              <a:rPr lang="tr-TR" dirty="0" smtClean="0"/>
              <a:t>*Eğitim </a:t>
            </a:r>
            <a:r>
              <a:rPr lang="tr-TR" dirty="0"/>
              <a:t>Fakültemizin kökleri, 1967 yılında Milli Eğitim Bakanlığı’na bağlı olan </a:t>
            </a:r>
            <a:r>
              <a:rPr lang="tr-TR" b="1" dirty="0"/>
              <a:t>Siirt Kız </a:t>
            </a:r>
            <a:r>
              <a:rPr lang="tr-TR" b="1" dirty="0" err="1"/>
              <a:t>İlköğretmen</a:t>
            </a:r>
            <a:r>
              <a:rPr lang="tr-TR" b="1" dirty="0"/>
              <a:t> Okulu</a:t>
            </a:r>
            <a:r>
              <a:rPr lang="tr-TR" dirty="0"/>
              <a:t>’na uzanmaktadır. </a:t>
            </a:r>
          </a:p>
          <a:p>
            <a:pPr algn="l"/>
            <a:r>
              <a:rPr lang="tr-TR" dirty="0" smtClean="0"/>
              <a:t>*Öğretmen </a:t>
            </a:r>
            <a:r>
              <a:rPr lang="tr-TR" dirty="0"/>
              <a:t>yetiştirme süreci 1976 yılında Dicle Üniversitesi’ne bağlı olarak kurulan 2 yıllık </a:t>
            </a:r>
            <a:r>
              <a:rPr lang="tr-TR" b="1" dirty="0"/>
              <a:t>Eğitim Enstitüsü </a:t>
            </a:r>
            <a:r>
              <a:rPr lang="tr-TR" dirty="0"/>
              <a:t>ile devam ettirilmiştir. </a:t>
            </a:r>
            <a:endParaRPr lang="tr-TR" dirty="0" smtClean="0"/>
          </a:p>
          <a:p>
            <a:pPr algn="l"/>
            <a:r>
              <a:rPr lang="tr-TR" dirty="0" smtClean="0"/>
              <a:t>*Enstitü</a:t>
            </a:r>
            <a:r>
              <a:rPr lang="tr-TR" dirty="0"/>
              <a:t>, 1982 yılında </a:t>
            </a:r>
            <a:r>
              <a:rPr lang="tr-TR" b="1" dirty="0"/>
              <a:t>Siirt Eğitim Yüksekokulu</a:t>
            </a:r>
            <a:r>
              <a:rPr lang="tr-TR" dirty="0"/>
              <a:t>, </a:t>
            </a:r>
            <a:r>
              <a:rPr lang="tr-TR" dirty="0" smtClean="0"/>
              <a:t>1989 </a:t>
            </a:r>
            <a:r>
              <a:rPr lang="tr-TR" dirty="0"/>
              <a:t>yılında ise </a:t>
            </a:r>
            <a:r>
              <a:rPr lang="tr-TR" b="1" dirty="0"/>
              <a:t>Siirt Eğitim Fakültesi</a:t>
            </a:r>
            <a:r>
              <a:rPr lang="tr-TR" dirty="0"/>
              <a:t> adını alarak gelişimini sürdürmüştür. </a:t>
            </a:r>
            <a:endParaRPr lang="tr-TR" dirty="0" smtClean="0"/>
          </a:p>
          <a:p>
            <a:pPr algn="l"/>
            <a:r>
              <a:rPr lang="tr-TR" dirty="0"/>
              <a:t>*</a:t>
            </a:r>
            <a:r>
              <a:rPr lang="tr-TR" dirty="0" smtClean="0"/>
              <a:t>2007 </a:t>
            </a:r>
            <a:r>
              <a:rPr lang="tr-TR" dirty="0"/>
              <a:t>yılında kurulan </a:t>
            </a:r>
            <a:r>
              <a:rPr lang="tr-TR" b="1" dirty="0"/>
              <a:t>Siirt Üniversitesi</a:t>
            </a:r>
            <a:r>
              <a:rPr lang="tr-TR" dirty="0"/>
              <a:t>’nin bünyesinde </a:t>
            </a:r>
            <a:r>
              <a:rPr lang="tr-TR" b="1" dirty="0"/>
              <a:t>Eğitim Fakültesi </a:t>
            </a:r>
            <a:r>
              <a:rPr lang="tr-TR" dirty="0"/>
              <a:t>adını alan Fakültemiz, köklü geçmişinden </a:t>
            </a:r>
            <a:r>
              <a:rPr lang="tr-TR" dirty="0" smtClean="0"/>
              <a:t>ve Üniversitemiz Rektörlüğünden aldığı </a:t>
            </a:r>
            <a:r>
              <a:rPr lang="tr-TR" dirty="0"/>
              <a:t>destekle emin adımlarla yoluna devam etmektedir.</a:t>
            </a:r>
          </a:p>
        </p:txBody>
      </p:sp>
    </p:spTree>
    <p:extLst>
      <p:ext uri="{BB962C8B-B14F-4D97-AF65-F5344CB8AC3E}">
        <p14:creationId xmlns:p14="http://schemas.microsoft.com/office/powerpoint/2010/main" val="233680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6898-63E9-644E-C967-2037EE938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Misyon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71540-89FF-6CC1-1347-C91D8A92F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88963"/>
            <a:ext cx="9947031" cy="2257426"/>
          </a:xfrm>
        </p:spPr>
        <p:txBody>
          <a:bodyPr>
            <a:normAutofit/>
          </a:bodyPr>
          <a:lstStyle/>
          <a:p>
            <a:r>
              <a:rPr lang="tr-TR" dirty="0"/>
              <a:t>Ulusal ve uluslararası standartları esas alan, öğrenci merkezli bir yaklaşımla nitelikli öğretmenler yetiştirmek; araştırma ve topluma hizmet faaliyetleriyle bölgesel ve ulusal kalkınmaya katkı sunmaktır.</a:t>
            </a:r>
          </a:p>
        </p:txBody>
      </p:sp>
    </p:spTree>
    <p:extLst>
      <p:ext uri="{BB962C8B-B14F-4D97-AF65-F5344CB8AC3E}">
        <p14:creationId xmlns:p14="http://schemas.microsoft.com/office/powerpoint/2010/main" val="188021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1D34E-C33F-70F4-E89F-3504E8DC5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Vizyon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F51EA-936F-91BB-5FF0-44A7E249E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3"/>
            <a:ext cx="10369062" cy="2257426"/>
          </a:xfrm>
        </p:spPr>
        <p:txBody>
          <a:bodyPr>
            <a:normAutofit/>
          </a:bodyPr>
          <a:lstStyle/>
          <a:p>
            <a:r>
              <a:rPr lang="tr-TR" dirty="0"/>
              <a:t>Ulusal ve uluslararası standartları esas alan, etik değerlere bağlı, nitelikli öğretmenler yetiştiren; sürekli gelişen, saygın ve toplumsal katkıyı önceleyen bir Eğitim Fakültesi olmaktır.</a:t>
            </a:r>
          </a:p>
        </p:txBody>
      </p:sp>
    </p:spTree>
    <p:extLst>
      <p:ext uri="{BB962C8B-B14F-4D97-AF65-F5344CB8AC3E}">
        <p14:creationId xmlns:p14="http://schemas.microsoft.com/office/powerpoint/2010/main" val="110975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338A51-BCA6-F98A-E85C-D57166EECA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Prof. Dr. </a:t>
            </a:r>
            <a:r>
              <a:rPr lang="tr-TR" dirty="0" smtClean="0"/>
              <a:t>Cahit PESEN</a:t>
            </a:r>
          </a:p>
          <a:p>
            <a:r>
              <a:rPr lang="tr-TR" dirty="0" smtClean="0"/>
              <a:t>Dekan V.</a:t>
            </a:r>
            <a:endParaRPr lang="tr-TR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57D2BD2-34F2-5E6B-FE13-8ECF76DB80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smtClean="0"/>
              <a:t>Doç. Dr</a:t>
            </a:r>
            <a:r>
              <a:rPr lang="tr-TR" dirty="0"/>
              <a:t>. </a:t>
            </a:r>
            <a:r>
              <a:rPr lang="tr-TR" dirty="0" smtClean="0"/>
              <a:t>Yusuf YILDIRIM  </a:t>
            </a:r>
          </a:p>
          <a:p>
            <a:r>
              <a:rPr lang="tr-TR" dirty="0" smtClean="0"/>
              <a:t>Dekan Yardımcısı</a:t>
            </a:r>
            <a:endParaRPr lang="tr-TR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3A7A8B4-DB11-00FF-DEB5-E0A17EE306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Dr. Öğr. </a:t>
            </a:r>
            <a:r>
              <a:rPr lang="tr-TR" dirty="0" smtClean="0"/>
              <a:t>Üyesi Enes DEMİR</a:t>
            </a:r>
          </a:p>
          <a:p>
            <a:r>
              <a:rPr lang="tr-TR" dirty="0"/>
              <a:t>Dekan Yardımcısı</a:t>
            </a:r>
          </a:p>
        </p:txBody>
      </p:sp>
      <p:pic>
        <p:nvPicPr>
          <p:cNvPr id="14" name="Resim Yer Tutucusu 13"/>
          <p:cNvPicPr>
            <a:picLocks noGrp="1" noChangeAspect="1"/>
          </p:cNvPicPr>
          <p:nvPr>
            <p:ph type="pic" sz="quarter" idx="2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r="22875"/>
          <a:stretch>
            <a:fillRect/>
          </a:stretch>
        </p:blipFill>
        <p:spPr>
          <a:xfrm>
            <a:off x="7575271" y="3615330"/>
            <a:ext cx="2120916" cy="2008460"/>
          </a:xfr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0178EE-30DE-4FA0-018D-29D3C3F223C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Mahmut TOPRAK</a:t>
            </a:r>
          </a:p>
          <a:p>
            <a:r>
              <a:rPr lang="tr-TR" dirty="0" smtClean="0"/>
              <a:t>Fakülte Sekreteri</a:t>
            </a:r>
            <a:endParaRPr lang="tr-TR" dirty="0"/>
          </a:p>
        </p:txBody>
      </p:sp>
      <p:pic>
        <p:nvPicPr>
          <p:cNvPr id="7" name="Resim Yer Tutucusu 6"/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" r="5787"/>
          <a:stretch>
            <a:fillRect/>
          </a:stretch>
        </p:blipFill>
        <p:spPr>
          <a:xfrm>
            <a:off x="875293" y="3636760"/>
            <a:ext cx="2159748" cy="2008460"/>
          </a:xfrm>
        </p:spPr>
      </p:pic>
      <p:pic>
        <p:nvPicPr>
          <p:cNvPr id="9" name="Resim Yer Tutucusu 8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" r="5154"/>
          <a:stretch>
            <a:fillRect/>
          </a:stretch>
        </p:blipFill>
        <p:spPr>
          <a:xfrm>
            <a:off x="4211354" y="3601475"/>
            <a:ext cx="2159748" cy="2008460"/>
          </a:xfrm>
        </p:spPr>
      </p:pic>
      <p:pic>
        <p:nvPicPr>
          <p:cNvPr id="16" name="Resim Yer Tutucusu 15"/>
          <p:cNvPicPr>
            <a:picLocks noGrp="1" noChangeAspect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9" r="22859"/>
          <a:stretch>
            <a:fillRect/>
          </a:stretch>
        </p:blipFill>
        <p:spPr>
          <a:xfrm>
            <a:off x="4197500" y="1040269"/>
            <a:ext cx="2205172" cy="2057556"/>
          </a:xfr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791D34E-C33F-70F4-E89F-3504E8DC5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858" y="621756"/>
            <a:ext cx="7384648" cy="378539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FAKÜLTE YÖNETİMİ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683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ABA83-BCA4-E7C7-7A1F-F18503F04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F95B1-7819-69A5-F2DC-513B5E3AD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İDARİ PERSONELİMİZ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6F330B6-CAD6-E91A-C709-F4D0324464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3314454"/>
              </p:ext>
            </p:extLst>
          </p:nvPr>
        </p:nvGraphicFramePr>
        <p:xfrm>
          <a:off x="1288160" y="1102927"/>
          <a:ext cx="7624345" cy="495040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538817">
                  <a:extLst>
                    <a:ext uri="{9D8B030D-6E8A-4147-A177-3AD203B41FA5}">
                      <a16:colId xmlns:a16="http://schemas.microsoft.com/office/drawing/2014/main" val="3834614422"/>
                    </a:ext>
                  </a:extLst>
                </a:gridCol>
                <a:gridCol w="5085528">
                  <a:extLst>
                    <a:ext uri="{9D8B030D-6E8A-4147-A177-3AD203B41FA5}">
                      <a16:colId xmlns:a16="http://schemas.microsoft.com/office/drawing/2014/main" val="200479393"/>
                    </a:ext>
                  </a:extLst>
                </a:gridCol>
              </a:tblGrid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Adı SOYADI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GÖREVİ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075536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Mahmut TOPRAK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FAKÜLTE SEKRETERİ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42307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Ömer TEKİN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317930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Resul BATUR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854937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Zehra ADIGÜZEL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981222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İbrahim ŞAHİN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591477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Can TEKİN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3919702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Mehmet Reşit GÜNEŞ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TEKNİSYEN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466340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Muhsin</a:t>
                      </a:r>
                      <a:r>
                        <a:rPr lang="tr-TR" sz="1200" baseline="0" dirty="0"/>
                        <a:t> DAŞÇI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SAĞLIK TEKNİKERİ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922983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Rıdvan PELEN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9012493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Metin DÜNDAR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123697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Taner ENGİN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906521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 err="1"/>
                        <a:t>Abdulaziz</a:t>
                      </a:r>
                      <a:r>
                        <a:rPr lang="tr-TR" sz="1200" dirty="0"/>
                        <a:t> OKTA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778457"/>
                  </a:ext>
                </a:extLst>
              </a:tr>
              <a:tr h="353600">
                <a:tc>
                  <a:txBody>
                    <a:bodyPr/>
                    <a:lstStyle/>
                    <a:p>
                      <a:r>
                        <a:rPr lang="tr-TR" sz="1200" dirty="0"/>
                        <a:t>Fatma AKBABA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1508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41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BÖLÜMLER /PROGRAMLAR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68DAFF-05D4-83F0-BC2D-AF57B941C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6901793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1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BÖLÜMLER /PROGRAMLAR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68DAFF-05D4-83F0-BC2D-AF57B941C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476717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009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FAKÜLTE AKADEMİK KADRO VE ÖĞRENCİ SAYILARI</a:t>
            </a:r>
            <a:endParaRPr lang="tr-TR" dirty="0"/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7712144"/>
              </p:ext>
            </p:extLst>
          </p:nvPr>
        </p:nvGraphicFramePr>
        <p:xfrm>
          <a:off x="838200" y="1052945"/>
          <a:ext cx="5493327" cy="4131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7509160"/>
              </p:ext>
            </p:extLst>
          </p:nvPr>
        </p:nvGraphicFramePr>
        <p:xfrm>
          <a:off x="6211530" y="1389062"/>
          <a:ext cx="4669830" cy="3795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455167"/>
              </p:ext>
            </p:extLst>
          </p:nvPr>
        </p:nvGraphicFramePr>
        <p:xfrm>
          <a:off x="1060704" y="5184648"/>
          <a:ext cx="1033272" cy="365760"/>
        </p:xfrm>
        <a:graphic>
          <a:graphicData uri="http://schemas.openxmlformats.org/drawingml/2006/table">
            <a:tbl>
              <a:tblPr/>
              <a:tblGrid>
                <a:gridCol w="1033272">
                  <a:extLst>
                    <a:ext uri="{9D8B030D-6E8A-4147-A177-3AD203B41FA5}">
                      <a16:colId xmlns:a16="http://schemas.microsoft.com/office/drawing/2014/main" val="12924803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923711"/>
                  </a:ext>
                </a:extLst>
              </a:tr>
            </a:tbl>
          </a:graphicData>
        </a:graphic>
      </p:graphicFrame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39716"/>
              </p:ext>
            </p:extLst>
          </p:nvPr>
        </p:nvGraphicFramePr>
        <p:xfrm>
          <a:off x="2093976" y="5184648"/>
          <a:ext cx="4117554" cy="365760"/>
        </p:xfrm>
        <a:graphic>
          <a:graphicData uri="http://schemas.openxmlformats.org/drawingml/2006/table">
            <a:tbl>
              <a:tblPr/>
              <a:tblGrid>
                <a:gridCol w="4117554">
                  <a:extLst>
                    <a:ext uri="{9D8B030D-6E8A-4147-A177-3AD203B41FA5}">
                      <a16:colId xmlns:a16="http://schemas.microsoft.com/office/drawing/2014/main" val="12924803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77</a:t>
                      </a:r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923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123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EĞİTİM BİLİMLERİ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0263417"/>
              </p:ext>
            </p:extLst>
          </p:nvPr>
        </p:nvGraphicFramePr>
        <p:xfrm>
          <a:off x="838201" y="1136073"/>
          <a:ext cx="5644894" cy="4926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434682"/>
              </p:ext>
            </p:extLst>
          </p:nvPr>
        </p:nvGraphicFramePr>
        <p:xfrm>
          <a:off x="6483095" y="1136073"/>
          <a:ext cx="5445670" cy="4926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474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MATEMATİK VE FEN BİLİMLERİ EĞİTİMİ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8810338"/>
              </p:ext>
            </p:extLst>
          </p:nvPr>
        </p:nvGraphicFramePr>
        <p:xfrm>
          <a:off x="838200" y="1191491"/>
          <a:ext cx="5077691" cy="4889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6531309"/>
              </p:ext>
            </p:extLst>
          </p:nvPr>
        </p:nvGraphicFramePr>
        <p:xfrm>
          <a:off x="6211530" y="1191491"/>
          <a:ext cx="5786506" cy="4889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41308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TEMEL EĞİTİM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881626"/>
              </p:ext>
            </p:extLst>
          </p:nvPr>
        </p:nvGraphicFramePr>
        <p:xfrm>
          <a:off x="838201" y="1136073"/>
          <a:ext cx="5373330" cy="490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6926904"/>
              </p:ext>
            </p:extLst>
          </p:nvPr>
        </p:nvGraphicFramePr>
        <p:xfrm>
          <a:off x="6211530" y="1389062"/>
          <a:ext cx="5456214" cy="4655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3638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TÜRKÇE VE SOSYAL BİLİMLER EĞİTİMİ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5071307"/>
              </p:ext>
            </p:extLst>
          </p:nvPr>
        </p:nvGraphicFramePr>
        <p:xfrm>
          <a:off x="838200" y="1108365"/>
          <a:ext cx="5373330" cy="4944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0210581"/>
              </p:ext>
            </p:extLst>
          </p:nvPr>
        </p:nvGraphicFramePr>
        <p:xfrm>
          <a:off x="6211530" y="1108365"/>
          <a:ext cx="5538510" cy="4944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6158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YABANCI DİLLER EĞİTİMİ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0731484"/>
              </p:ext>
            </p:extLst>
          </p:nvPr>
        </p:nvGraphicFramePr>
        <p:xfrm>
          <a:off x="838201" y="1108365"/>
          <a:ext cx="5373330" cy="4944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861141"/>
              </p:ext>
            </p:extLst>
          </p:nvPr>
        </p:nvGraphicFramePr>
        <p:xfrm>
          <a:off x="6211530" y="1108365"/>
          <a:ext cx="5620252" cy="4944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0620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3B12389-B502-3015-BE65-9DBBF84214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9326" y="563070"/>
            <a:ext cx="9144000" cy="591027"/>
          </a:xfrm>
        </p:spPr>
        <p:txBody>
          <a:bodyPr>
            <a:normAutofit/>
          </a:bodyPr>
          <a:lstStyle/>
          <a:p>
            <a:r>
              <a:rPr lang="tr-TR" sz="3200" b="1" dirty="0"/>
              <a:t>Öğrenci </a:t>
            </a:r>
            <a:r>
              <a:rPr lang="tr-TR" sz="3200" b="1" dirty="0" smtClean="0"/>
              <a:t>Sayıları, Kontenjanlar ve Yerleştirme Sonuçları</a:t>
            </a:r>
            <a:endParaRPr lang="tr-TR" sz="3200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418053"/>
              </p:ext>
            </p:extLst>
          </p:nvPr>
        </p:nvGraphicFramePr>
        <p:xfrm>
          <a:off x="838200" y="1260767"/>
          <a:ext cx="10647217" cy="4765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0930">
                  <a:extLst>
                    <a:ext uri="{9D8B030D-6E8A-4147-A177-3AD203B41FA5}">
                      <a16:colId xmlns:a16="http://schemas.microsoft.com/office/drawing/2014/main" val="499622309"/>
                    </a:ext>
                  </a:extLst>
                </a:gridCol>
                <a:gridCol w="2141859">
                  <a:extLst>
                    <a:ext uri="{9D8B030D-6E8A-4147-A177-3AD203B41FA5}">
                      <a16:colId xmlns:a16="http://schemas.microsoft.com/office/drawing/2014/main" val="1289667016"/>
                    </a:ext>
                  </a:extLst>
                </a:gridCol>
                <a:gridCol w="713954">
                  <a:extLst>
                    <a:ext uri="{9D8B030D-6E8A-4147-A177-3AD203B41FA5}">
                      <a16:colId xmlns:a16="http://schemas.microsoft.com/office/drawing/2014/main" val="1279776909"/>
                    </a:ext>
                  </a:extLst>
                </a:gridCol>
                <a:gridCol w="744995">
                  <a:extLst>
                    <a:ext uri="{9D8B030D-6E8A-4147-A177-3AD203B41FA5}">
                      <a16:colId xmlns:a16="http://schemas.microsoft.com/office/drawing/2014/main" val="777449825"/>
                    </a:ext>
                  </a:extLst>
                </a:gridCol>
                <a:gridCol w="1691759">
                  <a:extLst>
                    <a:ext uri="{9D8B030D-6E8A-4147-A177-3AD203B41FA5}">
                      <a16:colId xmlns:a16="http://schemas.microsoft.com/office/drawing/2014/main" val="2329800977"/>
                    </a:ext>
                  </a:extLst>
                </a:gridCol>
                <a:gridCol w="1210616">
                  <a:extLst>
                    <a:ext uri="{9D8B030D-6E8A-4147-A177-3AD203B41FA5}">
                      <a16:colId xmlns:a16="http://schemas.microsoft.com/office/drawing/2014/main" val="1320341883"/>
                    </a:ext>
                  </a:extLst>
                </a:gridCol>
                <a:gridCol w="989446">
                  <a:extLst>
                    <a:ext uri="{9D8B030D-6E8A-4147-A177-3AD203B41FA5}">
                      <a16:colId xmlns:a16="http://schemas.microsoft.com/office/drawing/2014/main" val="1193514272"/>
                    </a:ext>
                  </a:extLst>
                </a:gridCol>
                <a:gridCol w="1292100">
                  <a:extLst>
                    <a:ext uri="{9D8B030D-6E8A-4147-A177-3AD203B41FA5}">
                      <a16:colId xmlns:a16="http://schemas.microsoft.com/office/drawing/2014/main" val="3678647700"/>
                    </a:ext>
                  </a:extLst>
                </a:gridCol>
                <a:gridCol w="791558">
                  <a:extLst>
                    <a:ext uri="{9D8B030D-6E8A-4147-A177-3AD203B41FA5}">
                      <a16:colId xmlns:a16="http://schemas.microsoft.com/office/drawing/2014/main" val="3499830991"/>
                    </a:ext>
                  </a:extLst>
                </a:gridCol>
              </a:tblGrid>
              <a:tr h="34346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 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>
                          <a:effectLst/>
                        </a:rPr>
                        <a:t> 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GENEL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OK.BİR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TOPLAM KONTENJAN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YERLEŞEN ÖĞRENCİ SAYISI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KAYIT DURUMU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>
                          <a:effectLst/>
                        </a:rPr>
                        <a:t>KAYIT ORANI</a:t>
                      </a:r>
                      <a:endParaRPr lang="tr-TR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245163"/>
                  </a:ext>
                </a:extLst>
              </a:tr>
              <a:tr h="34346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PROGRAM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1" u="none" strike="noStrike" dirty="0">
                          <a:effectLst/>
                        </a:rPr>
                        <a:t>PROGRAM ADI (2)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KONT. 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KONT.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>
                          <a:effectLst/>
                        </a:rPr>
                        <a:t>KAYIT</a:t>
                      </a:r>
                      <a:endParaRPr lang="tr-TR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KAYIT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9846343"/>
                  </a:ext>
                </a:extLst>
              </a:tr>
              <a:tr h="34346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KODU (1)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>
                          <a:effectLst/>
                        </a:rPr>
                        <a:t> 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(5)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(6)</a:t>
                      </a:r>
                      <a:endParaRPr lang="tr-TR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YAPAN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u="none" strike="noStrike" dirty="0">
                          <a:effectLst/>
                        </a:rPr>
                        <a:t>YAPMAYAN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2244365"/>
                  </a:ext>
                </a:extLst>
              </a:tr>
              <a:tr h="34346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109010019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>
                          <a:effectLst/>
                        </a:rPr>
                        <a:t>  Fen Bilgisi Öğretmenliği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0</a:t>
                      </a:r>
                      <a:endParaRPr lang="tr-TR" sz="1200" b="1" i="0" u="none" strike="noStrike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0</a:t>
                      </a:r>
                      <a:endParaRPr lang="tr-TR" sz="12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0%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1382411"/>
                  </a:ext>
                </a:extLst>
              </a:tr>
              <a:tr h="6869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109010028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>
                          <a:effectLst/>
                        </a:rPr>
                        <a:t>  İlköğretim Matematik Öğretmenliği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20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22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8</a:t>
                      </a:r>
                      <a:endParaRPr lang="tr-TR" sz="12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0</a:t>
                      </a:r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100%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72816994"/>
                  </a:ext>
                </a:extLst>
              </a:tr>
              <a:tr h="6869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109090064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>
                          <a:effectLst/>
                        </a:rPr>
                        <a:t>  İngilizce Öğretmenliği (İngilizce)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41</a:t>
                      </a:r>
                      <a:endParaRPr lang="tr-TR" sz="12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0</a:t>
                      </a:r>
                      <a:endParaRPr lang="tr-TR" sz="12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100%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86802537"/>
                  </a:ext>
                </a:extLst>
              </a:tr>
              <a:tr h="6869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109090054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>
                          <a:effectLst/>
                        </a:rPr>
                        <a:t>  Rehberlik ve Psikolojik Danışmanlık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40</a:t>
                      </a:r>
                      <a:endParaRPr lang="tr-TR" sz="12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100%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23737055"/>
                  </a:ext>
                </a:extLst>
              </a:tr>
              <a:tr h="34346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109010037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>
                          <a:effectLst/>
                        </a:rPr>
                        <a:t>  Sınıf Öğretmenliği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45</a:t>
                      </a:r>
                      <a:endParaRPr lang="tr-TR" sz="12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100%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32626584"/>
                  </a:ext>
                </a:extLst>
              </a:tr>
              <a:tr h="64440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109010046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>
                          <a:effectLst/>
                        </a:rPr>
                        <a:t>  Sosyal Bilgiler Öğretmenliği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41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38</a:t>
                      </a:r>
                      <a:endParaRPr lang="tr-TR" sz="12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93%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69925964"/>
                  </a:ext>
                </a:extLst>
              </a:tr>
              <a:tr h="34346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109010116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>
                          <a:effectLst/>
                        </a:rPr>
                        <a:t>  Türkçe Öğretmenliği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41</a:t>
                      </a:r>
                      <a:endParaRPr lang="tr-TR" sz="1200" b="1" i="0" u="none" strike="noStrike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0</a:t>
                      </a:r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100%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03328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036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LİSANSÜSTÜ </a:t>
            </a:r>
            <a:r>
              <a:rPr lang="tr-TR" dirty="0" smtClean="0"/>
              <a:t>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191357"/>
              </p:ext>
            </p:extLst>
          </p:nvPr>
        </p:nvGraphicFramePr>
        <p:xfrm>
          <a:off x="820615" y="103737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28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LİSANSÜSTÜ </a:t>
            </a:r>
            <a:r>
              <a:rPr lang="tr-TR" dirty="0" smtClean="0"/>
              <a:t>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4701838"/>
              </p:ext>
            </p:extLst>
          </p:nvPr>
        </p:nvGraphicFramePr>
        <p:xfrm>
          <a:off x="820615" y="103737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306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PROGRAM AKREDİTASYON SÜREÇLERİ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9710994"/>
              </p:ext>
            </p:extLst>
          </p:nvPr>
        </p:nvGraphicFramePr>
        <p:xfrm>
          <a:off x="820615" y="103737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625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PROGRAM AKREDİTASYON SÜREÇLERİ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9289241"/>
              </p:ext>
            </p:extLst>
          </p:nvPr>
        </p:nvGraphicFramePr>
        <p:xfrm>
          <a:off x="820615" y="103737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232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884E2-9670-1724-8DF7-D15F0B9BD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KURUM İÇİ YÜKSELMELER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B27E7C-D01B-ABE7-212E-FC00A0FBE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357183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684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884E2-9670-1724-8DF7-D15F0B9BD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KURUM İÇİ YÜKSELMELER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B27E7C-D01B-ABE7-212E-FC00A0FBE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8378616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707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884E2-9670-1724-8DF7-D15F0B9BD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KURUM İÇİ YÜKSELMELER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B27E7C-D01B-ABE7-212E-FC00A0FBE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6994989"/>
              </p:ext>
            </p:extLst>
          </p:nvPr>
        </p:nvGraphicFramePr>
        <p:xfrm>
          <a:off x="838200" y="1865376"/>
          <a:ext cx="9640824" cy="4211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462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72B32-2192-99FD-8B5F-7F47FF975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ULUSLARARASI İŞBİRLİKLERİMİZ</a:t>
            </a: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510340"/>
              </p:ext>
            </p:extLst>
          </p:nvPr>
        </p:nvGraphicFramePr>
        <p:xfrm>
          <a:off x="1189483" y="1296366"/>
          <a:ext cx="7723023" cy="121262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2410437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931636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612435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768515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</a:tblGrid>
              <a:tr h="29310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ERASMUS Değişim Programı Kapsamındaki Öğrenci Sayıları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Yıllar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2023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tr-T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Giden Öğrenci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Sayıları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0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177304"/>
              </p:ext>
            </p:extLst>
          </p:nvPr>
        </p:nvGraphicFramePr>
        <p:xfrm>
          <a:off x="1189483" y="2575637"/>
          <a:ext cx="7723023" cy="144579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2410437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931636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612435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768515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</a:tblGrid>
              <a:tr h="293107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 smtClean="0">
                          <a:effectLst/>
                        </a:rPr>
                        <a:t>ERASMUS Değişim Programı Kapsamındaki Öğretim Elemanı Sayıları</a:t>
                      </a:r>
                      <a:endParaRPr lang="tr-TR" sz="1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tr-TR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Yıllar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2024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Giden </a:t>
                      </a:r>
                      <a:r>
                        <a:rPr lang="tr-TR" sz="1400" dirty="0" smtClean="0">
                          <a:effectLst/>
                        </a:rPr>
                        <a:t>Öğretim Elemanı Sayıları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</a:tbl>
          </a:graphicData>
        </a:graphic>
      </p:graphicFrame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380355"/>
              </p:ext>
            </p:extLst>
          </p:nvPr>
        </p:nvGraphicFramePr>
        <p:xfrm>
          <a:off x="1189483" y="4106622"/>
          <a:ext cx="7723023" cy="121262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2410437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931636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612435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768515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</a:tblGrid>
              <a:tr h="29310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TÜBİAK Kapsamında Yurtdışına Görevlendirilen Öğretim Elemanı </a:t>
                      </a:r>
                      <a:r>
                        <a:rPr lang="tr-TR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Sayıları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Yıllar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2024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Giden </a:t>
                      </a:r>
                      <a:r>
                        <a:rPr lang="tr-TR" sz="1400" dirty="0" smtClean="0">
                          <a:effectLst/>
                        </a:rPr>
                        <a:t>Öğretim Elemanı</a:t>
                      </a:r>
                      <a:endParaRPr lang="tr-TR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Sayıları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92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0498624"/>
              </p:ext>
            </p:extLst>
          </p:nvPr>
        </p:nvGraphicFramePr>
        <p:xfrm>
          <a:off x="695652" y="1157843"/>
          <a:ext cx="10230260" cy="447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61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4103137"/>
              </p:ext>
            </p:extLst>
          </p:nvPr>
        </p:nvGraphicFramePr>
        <p:xfrm>
          <a:off x="695652" y="1157843"/>
          <a:ext cx="10230260" cy="447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Resim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110" y="1174957"/>
            <a:ext cx="4223204" cy="242321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52" y="3670769"/>
            <a:ext cx="7315200" cy="72012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61" y="4466080"/>
            <a:ext cx="8795657" cy="115528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01" y="3167765"/>
            <a:ext cx="2818640" cy="298207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261" y="3884929"/>
            <a:ext cx="5084739" cy="226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4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5695811"/>
              </p:ext>
            </p:extLst>
          </p:nvPr>
        </p:nvGraphicFramePr>
        <p:xfrm>
          <a:off x="695652" y="1157843"/>
          <a:ext cx="10230260" cy="4923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8" name="Picture 2" descr="docdr-seda-igret-ara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401" y="1610110"/>
            <a:ext cx="2805511" cy="370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4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959743"/>
              </p:ext>
            </p:extLst>
          </p:nvPr>
        </p:nvGraphicFramePr>
        <p:xfrm>
          <a:off x="695652" y="1157843"/>
          <a:ext cx="10230260" cy="4923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 descr="ars-gor-nuri-tur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463" y="1514080"/>
            <a:ext cx="2645995" cy="388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09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7353837"/>
              </p:ext>
            </p:extLst>
          </p:nvPr>
        </p:nvGraphicFramePr>
        <p:xfrm>
          <a:off x="695652" y="1157843"/>
          <a:ext cx="10230260" cy="447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Resi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7042" y="1095848"/>
            <a:ext cx="3644958" cy="532976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271" y="3053233"/>
            <a:ext cx="6730771" cy="337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42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4107620"/>
              </p:ext>
            </p:extLst>
          </p:nvPr>
        </p:nvGraphicFramePr>
        <p:xfrm>
          <a:off x="695652" y="1157843"/>
          <a:ext cx="10230260" cy="447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0" descr="https://egitimkongre.siirt.edu.tr/foto/anasayfaresim/yayin-siirt-2026327141957381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573" y="886763"/>
            <a:ext cx="4478427" cy="597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10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778482"/>
              </p:ext>
            </p:extLst>
          </p:nvPr>
        </p:nvGraphicFramePr>
        <p:xfrm>
          <a:off x="695652" y="1157843"/>
          <a:ext cx="10230260" cy="447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296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BAŞARILARIMIZ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0345904"/>
              </p:ext>
            </p:extLst>
          </p:nvPr>
        </p:nvGraphicFramePr>
        <p:xfrm>
          <a:off x="695652" y="1157843"/>
          <a:ext cx="10230260" cy="2412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Resi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29" y="1499961"/>
            <a:ext cx="6580344" cy="307203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6470" y="1157843"/>
            <a:ext cx="6008097" cy="427151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 txBox="1">
            <a:spLocks/>
          </p:cNvSpPr>
          <p:nvPr/>
        </p:nvSpPr>
        <p:spPr>
          <a:xfrm>
            <a:off x="474913" y="4926790"/>
            <a:ext cx="7384648" cy="931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smtClean="0"/>
              <a:t>Akademik Teşvikten Yararlananların Sayısı: 36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80887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A71B5-25FD-645D-7E73-4C9FFA5D8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185B3-38CC-DD72-6FF3-09D463A8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77C43A34-53D8-0374-0257-4DAEFABAC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593205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8659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A71B5-25FD-645D-7E73-4C9FFA5D8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185B3-38CC-DD72-6FF3-09D463A8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77C43A34-53D8-0374-0257-4DAEFABAC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6986529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82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05528-6231-B904-2C24-1C17376CD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566E3-817F-8FDB-706A-5F7D2240E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0994B9B7-43C5-0029-33C7-E8F5E6093B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768836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716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CB6C-3EC1-8FF5-D0D4-23B8C0052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EEFC7-E20D-ED64-C9E5-DDBC4DB7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7639ADF-AC29-80F2-F023-9C400BEBFA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382056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789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7085656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4674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6074276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1755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716020"/>
              </p:ext>
            </p:extLst>
          </p:nvPr>
        </p:nvGraphicFramePr>
        <p:xfrm>
          <a:off x="287328" y="1319448"/>
          <a:ext cx="11627304" cy="47338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9881">
                  <a:extLst>
                    <a:ext uri="{9D8B030D-6E8A-4147-A177-3AD203B41FA5}">
                      <a16:colId xmlns:a16="http://schemas.microsoft.com/office/drawing/2014/main" val="2845281387"/>
                    </a:ext>
                  </a:extLst>
                </a:gridCol>
                <a:gridCol w="1660379">
                  <a:extLst>
                    <a:ext uri="{9D8B030D-6E8A-4147-A177-3AD203B41FA5}">
                      <a16:colId xmlns:a16="http://schemas.microsoft.com/office/drawing/2014/main" val="853492539"/>
                    </a:ext>
                  </a:extLst>
                </a:gridCol>
                <a:gridCol w="1744096">
                  <a:extLst>
                    <a:ext uri="{9D8B030D-6E8A-4147-A177-3AD203B41FA5}">
                      <a16:colId xmlns:a16="http://schemas.microsoft.com/office/drawing/2014/main" val="226947925"/>
                    </a:ext>
                  </a:extLst>
                </a:gridCol>
                <a:gridCol w="1744096">
                  <a:extLst>
                    <a:ext uri="{9D8B030D-6E8A-4147-A177-3AD203B41FA5}">
                      <a16:colId xmlns:a16="http://schemas.microsoft.com/office/drawing/2014/main" val="713887054"/>
                    </a:ext>
                  </a:extLst>
                </a:gridCol>
                <a:gridCol w="2002221">
                  <a:extLst>
                    <a:ext uri="{9D8B030D-6E8A-4147-A177-3AD203B41FA5}">
                      <a16:colId xmlns:a16="http://schemas.microsoft.com/office/drawing/2014/main" val="1344688714"/>
                    </a:ext>
                  </a:extLst>
                </a:gridCol>
                <a:gridCol w="1099942">
                  <a:extLst>
                    <a:ext uri="{9D8B030D-6E8A-4147-A177-3AD203B41FA5}">
                      <a16:colId xmlns:a16="http://schemas.microsoft.com/office/drawing/2014/main" val="2736440197"/>
                    </a:ext>
                  </a:extLst>
                </a:gridCol>
                <a:gridCol w="1076689">
                  <a:extLst>
                    <a:ext uri="{9D8B030D-6E8A-4147-A177-3AD203B41FA5}">
                      <a16:colId xmlns:a16="http://schemas.microsoft.com/office/drawing/2014/main" val="2566273700"/>
                    </a:ext>
                  </a:extLst>
                </a:gridCol>
              </a:tblGrid>
              <a:tr h="4923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Proje adı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Destekleyen kurum adı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(Bap, TÜBİTAK </a:t>
                      </a:r>
                      <a:r>
                        <a:rPr lang="tr-TR" sz="1200" b="1" dirty="0" err="1">
                          <a:effectLst/>
                        </a:rPr>
                        <a:t>vd</a:t>
                      </a:r>
                      <a:r>
                        <a:rPr lang="tr-TR" sz="1200" b="1" dirty="0">
                          <a:effectLst/>
                        </a:rPr>
                        <a:t>)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Yürütücü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Araştırıcı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Başvuru ve bitiş tarihi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Bütçe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54382964"/>
                  </a:ext>
                </a:extLst>
              </a:tr>
              <a:tr h="80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﻿Yeni asimetrik amino asit birimine sahip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heterosiklik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bileşiklerin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antioksidan ve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biyo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-karakteristik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özelliklerinin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incelenmesi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Siirt Üniversitesi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Öğr. Üyesi Yakup Güneş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Ebru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Akkemik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Erdin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Dalkılıç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27.12.2024- 29.12.2025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37 134 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1154523"/>
                  </a:ext>
                </a:extLst>
              </a:tr>
              <a:tr h="22048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Diospyros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kaki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L. yaprak ekstresi kullanılarak sentezlenen manganez katkılı çinko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ferrit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yeşil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nanopartiküllerin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sentezi,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karakterizasyonu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insan yumurtalık kanserinde biyolojik aktivitelerinin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araştırılması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Siirt Üniversitesi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Prof. Dr. Mustafa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CENGİZ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Orhan Baytar, Celal Cengiz, Bahri Gür, Adnan Ayhanci, Hatice Mehtap Kutlu, Canan Vejselova Sezer, Ömer Şahin, Arzu Ekinci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26/12/2024-29/12/2025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49 882,80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0457703"/>
                  </a:ext>
                </a:extLst>
              </a:tr>
              <a:tr h="123098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Polietilen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Mikroplastiklerinin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Sağlıklı ve Kanser Akciğer Hücrelerinde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Apoptotik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Nekrotik Yanıtları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Sinop Üniversitesi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Dilek SAĞIR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Hatice Mehtap Kutlu,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Mustafa Cengiz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Canan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Vejselova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Sezer, Bilge Bal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Özkaptan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Burcu Demirel Yılmaz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21/10/2024-15/10/2025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49 902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53729910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03960" y="973201"/>
            <a:ext cx="770854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SONUÇLANAN PROJELER (İÇ KAYNAKLI / DIŞ KAYNAKLI)</a:t>
            </a:r>
            <a:endParaRPr kumimoji="0" lang="tr-TR" altLang="tr-T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01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42146"/>
              </p:ext>
            </p:extLst>
          </p:nvPr>
        </p:nvGraphicFramePr>
        <p:xfrm>
          <a:off x="298734" y="1337931"/>
          <a:ext cx="11561033" cy="48366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4460">
                  <a:extLst>
                    <a:ext uri="{9D8B030D-6E8A-4147-A177-3AD203B41FA5}">
                      <a16:colId xmlns:a16="http://schemas.microsoft.com/office/drawing/2014/main" val="3887803522"/>
                    </a:ext>
                  </a:extLst>
                </a:gridCol>
                <a:gridCol w="1646291">
                  <a:extLst>
                    <a:ext uri="{9D8B030D-6E8A-4147-A177-3AD203B41FA5}">
                      <a16:colId xmlns:a16="http://schemas.microsoft.com/office/drawing/2014/main" val="2537857147"/>
                    </a:ext>
                  </a:extLst>
                </a:gridCol>
                <a:gridCol w="1731843">
                  <a:extLst>
                    <a:ext uri="{9D8B030D-6E8A-4147-A177-3AD203B41FA5}">
                      <a16:colId xmlns:a16="http://schemas.microsoft.com/office/drawing/2014/main" val="2900816317"/>
                    </a:ext>
                  </a:extLst>
                </a:gridCol>
                <a:gridCol w="1731843">
                  <a:extLst>
                    <a:ext uri="{9D8B030D-6E8A-4147-A177-3AD203B41FA5}">
                      <a16:colId xmlns:a16="http://schemas.microsoft.com/office/drawing/2014/main" val="2779018916"/>
                    </a:ext>
                  </a:extLst>
                </a:gridCol>
                <a:gridCol w="1988498">
                  <a:extLst>
                    <a:ext uri="{9D8B030D-6E8A-4147-A177-3AD203B41FA5}">
                      <a16:colId xmlns:a16="http://schemas.microsoft.com/office/drawing/2014/main" val="954978153"/>
                    </a:ext>
                  </a:extLst>
                </a:gridCol>
                <a:gridCol w="1112171">
                  <a:extLst>
                    <a:ext uri="{9D8B030D-6E8A-4147-A177-3AD203B41FA5}">
                      <a16:colId xmlns:a16="http://schemas.microsoft.com/office/drawing/2014/main" val="544792428"/>
                    </a:ext>
                  </a:extLst>
                </a:gridCol>
                <a:gridCol w="1065927">
                  <a:extLst>
                    <a:ext uri="{9D8B030D-6E8A-4147-A177-3AD203B41FA5}">
                      <a16:colId xmlns:a16="http://schemas.microsoft.com/office/drawing/2014/main" val="3658616243"/>
                    </a:ext>
                  </a:extLst>
                </a:gridCol>
              </a:tblGrid>
              <a:tr h="4421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Proje adı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Destekleyen kurum adı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(Bap, TÜBİTAK </a:t>
                      </a:r>
                      <a:r>
                        <a:rPr lang="tr-TR" sz="1200" dirty="0" err="1">
                          <a:effectLst/>
                        </a:rPr>
                        <a:t>vd</a:t>
                      </a:r>
                      <a:r>
                        <a:rPr lang="tr-TR" sz="1200" dirty="0">
                          <a:effectLst/>
                        </a:rPr>
                        <a:t>)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Yürütücü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Araştırıcı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Başvuru ve bitiş tarihi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Bütçe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9769204"/>
                  </a:ext>
                </a:extLst>
              </a:tr>
              <a:tr h="13961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Kiral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merkez ve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heterosiklik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halka içeren yeni 1,2,3-Triazol türevi bileşiklerinin sentezi,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karakterizasyonu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biyolojik aktivitelerinin in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vivo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/in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vitro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şartlarda araştırılması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Öğr. Üyesi Yakup Güneş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Ebru </a:t>
                      </a:r>
                      <a:r>
                        <a:rPr lang="tr-TR" sz="12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Akkemik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Erdin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Dalkılıç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﻿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Fatih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Taş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﻿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Kıvanç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İrak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﻿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Şule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Azime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Yeniçeri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Şennur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Görgülü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﻿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Ümit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Çalışır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15.05.2024-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15.05.2027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1 650 000 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9915482"/>
                  </a:ext>
                </a:extLst>
              </a:tr>
              <a:tr h="15723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Baş Boyun Kanserlerinde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Seramid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Değişikliklerinin Asit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Seramidaz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Yap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Inhibisyonu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Yoluyla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Rebalans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Potansiyelinin ve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Teranostik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Etkilerinin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Larenks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Kanseri Hücrelerinde Araştırılması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3501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Canan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Vejselova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Sezer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Mustafa CENGİZ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Bahri Gür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23/12/2023-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561 371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735224"/>
                  </a:ext>
                </a:extLst>
              </a:tr>
              <a:tr h="13463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Bireyle Psikolojik Danışma Uygulaması Süpervizyonunda Psikodrama Temelli Grup Süpervizyonunun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Yapılandırılması Karma Yöntem Araştırması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Atatürk Üniversitesi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Dr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Başaran GENÇDOĞAN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Ebru GÜÇ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Aralık 2023-  Haziran 2026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4000 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33535859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28749" y="1014766"/>
            <a:ext cx="7854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DEVAM EDEN PROJELER (İÇ KAYNAKLI / DIŞ KAYNAKLI)</a:t>
            </a:r>
            <a:endParaRPr kumimoji="0" lang="tr-TR" altLang="tr-T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57656" y="1014766"/>
            <a:ext cx="7854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BAŞVURUSU KABUL EDİLEN PROJELER (İÇ KAYNAKLI / DIŞ KAYNAKLI)</a:t>
            </a:r>
            <a:endParaRPr lang="tr-TR" altLang="tr-TR" sz="1600" dirty="0">
              <a:latin typeface="Arial" panose="020B0604020202020204" pitchFamily="34" charset="0"/>
            </a:endParaRP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1444524"/>
              </p:ext>
            </p:extLst>
          </p:nvPr>
        </p:nvGraphicFramePr>
        <p:xfrm>
          <a:off x="280416" y="1413163"/>
          <a:ext cx="11241023" cy="4720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23475">
                  <a:extLst>
                    <a:ext uri="{9D8B030D-6E8A-4147-A177-3AD203B41FA5}">
                      <a16:colId xmlns:a16="http://schemas.microsoft.com/office/drawing/2014/main" val="3510131626"/>
                    </a:ext>
                  </a:extLst>
                </a:gridCol>
                <a:gridCol w="1605218">
                  <a:extLst>
                    <a:ext uri="{9D8B030D-6E8A-4147-A177-3AD203B41FA5}">
                      <a16:colId xmlns:a16="http://schemas.microsoft.com/office/drawing/2014/main" val="3689747170"/>
                    </a:ext>
                  </a:extLst>
                </a:gridCol>
                <a:gridCol w="1686153">
                  <a:extLst>
                    <a:ext uri="{9D8B030D-6E8A-4147-A177-3AD203B41FA5}">
                      <a16:colId xmlns:a16="http://schemas.microsoft.com/office/drawing/2014/main" val="3212729900"/>
                    </a:ext>
                  </a:extLst>
                </a:gridCol>
                <a:gridCol w="1686153">
                  <a:extLst>
                    <a:ext uri="{9D8B030D-6E8A-4147-A177-3AD203B41FA5}">
                      <a16:colId xmlns:a16="http://schemas.microsoft.com/office/drawing/2014/main" val="667706096"/>
                    </a:ext>
                  </a:extLst>
                </a:gridCol>
                <a:gridCol w="1935704">
                  <a:extLst>
                    <a:ext uri="{9D8B030D-6E8A-4147-A177-3AD203B41FA5}">
                      <a16:colId xmlns:a16="http://schemas.microsoft.com/office/drawing/2014/main" val="4108902483"/>
                    </a:ext>
                  </a:extLst>
                </a:gridCol>
                <a:gridCol w="1063401">
                  <a:extLst>
                    <a:ext uri="{9D8B030D-6E8A-4147-A177-3AD203B41FA5}">
                      <a16:colId xmlns:a16="http://schemas.microsoft.com/office/drawing/2014/main" val="867858932"/>
                    </a:ext>
                  </a:extLst>
                </a:gridCol>
                <a:gridCol w="1040919">
                  <a:extLst>
                    <a:ext uri="{9D8B030D-6E8A-4147-A177-3AD203B41FA5}">
                      <a16:colId xmlns:a16="http://schemas.microsoft.com/office/drawing/2014/main" val="1617037559"/>
                    </a:ext>
                  </a:extLst>
                </a:gridCol>
              </a:tblGrid>
              <a:tr h="6069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Destekleyen kurum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(Bap, TÜBİTAK </a:t>
                      </a: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vd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Yürütücü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Araştırıcı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Başvuru ve bitiş tarihi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Bütçe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44358364"/>
                  </a:ext>
                </a:extLst>
              </a:tr>
              <a:tr h="10735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Cisplatin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Dirençli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Glioma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Hücrelerinin Üretimi ve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Kemoterapötik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Doz-Yanıt Etkinliklerinin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Belirlenmesi,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Eskişehir Teknik Üniversitesi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Hatice Mehtap Kutlu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Mustafa Cengiz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Canan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Vejselova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Sezer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25/04/2025-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b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1594299"/>
                  </a:ext>
                </a:extLst>
              </a:tr>
              <a:tr h="12787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Kemoterapi Dirençli Akciğer Kanseri Hücrelerinde Ceranib2nin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Antikanser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etkileri ve Bcl2L12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Modülasyon Potansiyelinin Araştırılması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Anadolu Üniversitesi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Gökhan Kuş 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Mustafa Cengiz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Erol Şener, Bahri Gür, Hatice Mehtap Kutlu, Canan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Vejselova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Sezer, 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09/09/2025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680 756,50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0730110"/>
                  </a:ext>
                </a:extLst>
              </a:tr>
              <a:tr h="17177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Asit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Seramidaz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Lipid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Damlacığı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Biyogenezinin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Eş Zamanlı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İnhibisyonunun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Yeni Nesil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Programlanmış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Lipotoksik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Hücre Ölümünü İndükleme Potansiyelinin Yumurtalık Kanseri Hücrelerinde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Araştırılması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1002-A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Canan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Vejselova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Sezer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Hatice Mehtap Kutlu,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Mustafa Cengiz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25/12/2025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89 988,70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15263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593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57656" y="1056331"/>
            <a:ext cx="7854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BAŞVURUSU YAPILAN PROJELER (İÇ KAYNAKLI / DIŞ KAYNAKLI)</a:t>
            </a:r>
            <a:endParaRPr lang="tr-TR" altLang="tr-TR" sz="1600" dirty="0">
              <a:latin typeface="Arial" panose="020B0604020202020204" pitchFamily="34" charset="0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541077"/>
              </p:ext>
            </p:extLst>
          </p:nvPr>
        </p:nvGraphicFramePr>
        <p:xfrm>
          <a:off x="289560" y="1434916"/>
          <a:ext cx="11497057" cy="2188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4118">
                  <a:extLst>
                    <a:ext uri="{9D8B030D-6E8A-4147-A177-3AD203B41FA5}">
                      <a16:colId xmlns:a16="http://schemas.microsoft.com/office/drawing/2014/main" val="245094179"/>
                    </a:ext>
                  </a:extLst>
                </a:gridCol>
                <a:gridCol w="1641780">
                  <a:extLst>
                    <a:ext uri="{9D8B030D-6E8A-4147-A177-3AD203B41FA5}">
                      <a16:colId xmlns:a16="http://schemas.microsoft.com/office/drawing/2014/main" val="3144482592"/>
                    </a:ext>
                  </a:extLst>
                </a:gridCol>
                <a:gridCol w="1724558">
                  <a:extLst>
                    <a:ext uri="{9D8B030D-6E8A-4147-A177-3AD203B41FA5}">
                      <a16:colId xmlns:a16="http://schemas.microsoft.com/office/drawing/2014/main" val="2590950410"/>
                    </a:ext>
                  </a:extLst>
                </a:gridCol>
                <a:gridCol w="1724558">
                  <a:extLst>
                    <a:ext uri="{9D8B030D-6E8A-4147-A177-3AD203B41FA5}">
                      <a16:colId xmlns:a16="http://schemas.microsoft.com/office/drawing/2014/main" val="1881017957"/>
                    </a:ext>
                  </a:extLst>
                </a:gridCol>
                <a:gridCol w="1979793">
                  <a:extLst>
                    <a:ext uri="{9D8B030D-6E8A-4147-A177-3AD203B41FA5}">
                      <a16:colId xmlns:a16="http://schemas.microsoft.com/office/drawing/2014/main" val="2155246168"/>
                    </a:ext>
                  </a:extLst>
                </a:gridCol>
                <a:gridCol w="1087622">
                  <a:extLst>
                    <a:ext uri="{9D8B030D-6E8A-4147-A177-3AD203B41FA5}">
                      <a16:colId xmlns:a16="http://schemas.microsoft.com/office/drawing/2014/main" val="1757026394"/>
                    </a:ext>
                  </a:extLst>
                </a:gridCol>
                <a:gridCol w="1064628">
                  <a:extLst>
                    <a:ext uri="{9D8B030D-6E8A-4147-A177-3AD203B41FA5}">
                      <a16:colId xmlns:a16="http://schemas.microsoft.com/office/drawing/2014/main" val="2452143739"/>
                    </a:ext>
                  </a:extLst>
                </a:gridCol>
              </a:tblGrid>
              <a:tr h="3979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Destekleyen kurum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(Bap, TÜBİTAK </a:t>
                      </a: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vd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Yürütücü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Araştırıcı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Başvuru ve bitiş tarihi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Bütçe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26575965"/>
                  </a:ext>
                </a:extLst>
              </a:tr>
              <a:tr h="11938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Ergenlik Dönemindeki Özel Yetenekli Öğrencilerin Siber Zorbalık Deneyimleri: Psikolojik Sağlamlık Stratejileri ve Kırılganlıklar Üzerine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Fenomenolojik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Bir Araştırma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Siirt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Üni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</a:t>
                      </a:r>
                      <a:r>
                        <a:rPr lang="tr-TR" sz="1200" b="1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Öğr. Üyesi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Halil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ASLAN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Ergün KARA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23/05/2025 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8180906"/>
                  </a:ext>
                </a:extLst>
              </a:tr>
              <a:tr h="596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Sibernetikten Yapay Zekaya Dijital Yolculuk: Geleceğin Yetenekleri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4004 - Doğa Eğitimi ve Bilim Okulları Destekleme Programı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Öğr. Üyesi Tayfun AKIN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Ebru GÜÇ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08/12/2025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425 000 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84578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152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57656" y="1014766"/>
            <a:ext cx="7854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DEVAM EDEN 2209 A / 2209 B ÖĞRENCİ PROJELERİ</a:t>
            </a:r>
            <a:endParaRPr lang="tr-TR" altLang="tr-TR" sz="1600" dirty="0">
              <a:latin typeface="Arial" panose="020B0604020202020204" pitchFamily="34" charset="0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033082"/>
              </p:ext>
            </p:extLst>
          </p:nvPr>
        </p:nvGraphicFramePr>
        <p:xfrm>
          <a:off x="271272" y="1387387"/>
          <a:ext cx="11689079" cy="16446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12100">
                  <a:extLst>
                    <a:ext uri="{9D8B030D-6E8A-4147-A177-3AD203B41FA5}">
                      <a16:colId xmlns:a16="http://schemas.microsoft.com/office/drawing/2014/main" val="3198317184"/>
                    </a:ext>
                  </a:extLst>
                </a:gridCol>
                <a:gridCol w="1669200">
                  <a:extLst>
                    <a:ext uri="{9D8B030D-6E8A-4147-A177-3AD203B41FA5}">
                      <a16:colId xmlns:a16="http://schemas.microsoft.com/office/drawing/2014/main" val="362638246"/>
                    </a:ext>
                  </a:extLst>
                </a:gridCol>
                <a:gridCol w="1753363">
                  <a:extLst>
                    <a:ext uri="{9D8B030D-6E8A-4147-A177-3AD203B41FA5}">
                      <a16:colId xmlns:a16="http://schemas.microsoft.com/office/drawing/2014/main" val="3383381344"/>
                    </a:ext>
                  </a:extLst>
                </a:gridCol>
                <a:gridCol w="1753363">
                  <a:extLst>
                    <a:ext uri="{9D8B030D-6E8A-4147-A177-3AD203B41FA5}">
                      <a16:colId xmlns:a16="http://schemas.microsoft.com/office/drawing/2014/main" val="2984911336"/>
                    </a:ext>
                  </a:extLst>
                </a:gridCol>
                <a:gridCol w="2012858">
                  <a:extLst>
                    <a:ext uri="{9D8B030D-6E8A-4147-A177-3AD203B41FA5}">
                      <a16:colId xmlns:a16="http://schemas.microsoft.com/office/drawing/2014/main" val="1604812614"/>
                    </a:ext>
                  </a:extLst>
                </a:gridCol>
                <a:gridCol w="1105787">
                  <a:extLst>
                    <a:ext uri="{9D8B030D-6E8A-4147-A177-3AD203B41FA5}">
                      <a16:colId xmlns:a16="http://schemas.microsoft.com/office/drawing/2014/main" val="1182133718"/>
                    </a:ext>
                  </a:extLst>
                </a:gridCol>
                <a:gridCol w="1082408">
                  <a:extLst>
                    <a:ext uri="{9D8B030D-6E8A-4147-A177-3AD203B41FA5}">
                      <a16:colId xmlns:a16="http://schemas.microsoft.com/office/drawing/2014/main" val="3187416285"/>
                    </a:ext>
                  </a:extLst>
                </a:gridCol>
              </a:tblGrid>
              <a:tr h="4485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Destekleyen kurum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(TÜBİTAK )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Danışman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Araştırıcı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Başvuru ve bitiş tarihi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Bütçe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61048217"/>
                  </a:ext>
                </a:extLst>
              </a:tr>
              <a:tr h="11961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Dijital Çağda Öğrenme: Yapay Zeka Destekli Matematiksel İlişkilendirme Temelli Bir Öğrenme Ortamının Tasarlanması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2209 A / 2209 B ÖĞRENCİ PROJELERİ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Dr. Öğr. Üyesi Enes DEMİR </a:t>
                      </a:r>
                      <a:endParaRPr lang="tr-TR" sz="1200" b="1" kern="1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Kübra 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DOĞRU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Büşra DOĞRU</a:t>
                      </a:r>
                      <a:endParaRPr lang="tr-TR" sz="12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17.05.2026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671751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230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57656" y="1014766"/>
            <a:ext cx="7854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BAŞVURUSU YAPILAN 2209 A / 2209 B ÖĞRENCİ PROJELERİ</a:t>
            </a:r>
            <a:endParaRPr lang="tr-TR" altLang="tr-TR" sz="1600" dirty="0">
              <a:latin typeface="Arial" panose="020B0604020202020204" pitchFamily="34" charset="0"/>
            </a:endParaRP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172308"/>
              </p:ext>
            </p:extLst>
          </p:nvPr>
        </p:nvGraphicFramePr>
        <p:xfrm>
          <a:off x="314397" y="1379496"/>
          <a:ext cx="10482432" cy="50883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6381">
                  <a:extLst>
                    <a:ext uri="{9D8B030D-6E8A-4147-A177-3AD203B41FA5}">
                      <a16:colId xmlns:a16="http://schemas.microsoft.com/office/drawing/2014/main" val="2479942116"/>
                    </a:ext>
                  </a:extLst>
                </a:gridCol>
                <a:gridCol w="1600096">
                  <a:extLst>
                    <a:ext uri="{9D8B030D-6E8A-4147-A177-3AD203B41FA5}">
                      <a16:colId xmlns:a16="http://schemas.microsoft.com/office/drawing/2014/main" val="1648375688"/>
                    </a:ext>
                  </a:extLst>
                </a:gridCol>
                <a:gridCol w="958048">
                  <a:extLst>
                    <a:ext uri="{9D8B030D-6E8A-4147-A177-3AD203B41FA5}">
                      <a16:colId xmlns:a16="http://schemas.microsoft.com/office/drawing/2014/main" val="1035250536"/>
                    </a:ext>
                  </a:extLst>
                </a:gridCol>
                <a:gridCol w="1680773">
                  <a:extLst>
                    <a:ext uri="{9D8B030D-6E8A-4147-A177-3AD203B41FA5}">
                      <a16:colId xmlns:a16="http://schemas.microsoft.com/office/drawing/2014/main" val="763914799"/>
                    </a:ext>
                  </a:extLst>
                </a:gridCol>
                <a:gridCol w="1929528">
                  <a:extLst>
                    <a:ext uri="{9D8B030D-6E8A-4147-A177-3AD203B41FA5}">
                      <a16:colId xmlns:a16="http://schemas.microsoft.com/office/drawing/2014/main" val="3867492894"/>
                    </a:ext>
                  </a:extLst>
                </a:gridCol>
                <a:gridCol w="1060008">
                  <a:extLst>
                    <a:ext uri="{9D8B030D-6E8A-4147-A177-3AD203B41FA5}">
                      <a16:colId xmlns:a16="http://schemas.microsoft.com/office/drawing/2014/main" val="2485108172"/>
                    </a:ext>
                  </a:extLst>
                </a:gridCol>
                <a:gridCol w="1037598">
                  <a:extLst>
                    <a:ext uri="{9D8B030D-6E8A-4147-A177-3AD203B41FA5}">
                      <a16:colId xmlns:a16="http://schemas.microsoft.com/office/drawing/2014/main" val="3377774294"/>
                    </a:ext>
                  </a:extLst>
                </a:gridCol>
              </a:tblGrid>
              <a:tr h="367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Destekleyen kurum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(TÜBİTAK)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Danışman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Araştırıcı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Başvuru ve bitiş tarihi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Bütçe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2675737320"/>
                  </a:ext>
                </a:extLst>
              </a:tr>
              <a:tr h="6009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Seçici Problem Çözme Modeline Dayalı Yapay Zekâ Destekli Bir Dijital Öğrenme Ortamının Tasarlanması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ÜNİVERSTESİ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Prof. Dr. Cahit PESEN</a:t>
                      </a:r>
                      <a:endParaRPr lang="tr-TR" sz="1200" b="1" dirty="0" smtClean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İlayda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YAŞAR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Delal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ÖNEL</a:t>
                      </a:r>
                      <a:endParaRPr lang="tr-TR" sz="1200" b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18.11.2025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86204156"/>
                  </a:ext>
                </a:extLst>
              </a:tr>
              <a:tr h="6009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Anlamlı Öğrenme: Maarif Modeli </a:t>
                      </a:r>
                      <a:r>
                        <a:rPr lang="tr-TR" sz="12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Kamsanında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Oran –Orantı Öğrenme Çıktısına Yönelik Bir Öğrenme Ortamının Tasarlanması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ÜNİVERSTESİ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Dr. Öğr. Üyesi Enes DEMİR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AYŞE MEMİŞ, AHMET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ELDEM, GÜLPELİN FİDAN</a:t>
                      </a:r>
                      <a:endParaRPr lang="tr-TR" sz="1200" b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6734635"/>
                  </a:ext>
                </a:extLst>
              </a:tr>
              <a:tr h="4507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Öğretmenlik Uygulaması Dersinin Öğretmen Adaylarının Mesleğe Bakış Açılarına ve Motivasyonlarına Etkisi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ÜNİVERSTESİ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Doç.</a:t>
                      </a:r>
                      <a:r>
                        <a:rPr lang="tr-TR" sz="1200" b="1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Dr.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Ramazan KAMA</a:t>
                      </a:r>
                      <a:endParaRPr lang="tr-TR" sz="1200" b="1" dirty="0" smtClean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Fatmanur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Erdem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Gözde Arat</a:t>
                      </a:r>
                      <a:endParaRPr lang="tr-TR" sz="1200" b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18.11.2025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59695976"/>
                  </a:ext>
                </a:extLst>
              </a:tr>
              <a:tr h="4507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Özel Eğitimde Babaların Katılım Deneyimleri: Görünmeyen Bir Boyut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Öğr.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Üyesi Nurullah DÜZEN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Muhammet Zana Timurtaş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4051091608"/>
                  </a:ext>
                </a:extLst>
              </a:tr>
              <a:tr h="4507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Özel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Gereksinimli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Çocuklarla Çalışan Öğretmenlerin Deneyimlerinin İncelenmesi: Güçlükler ve Çözüm Yaklaşımları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Öğr.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Üyesi Nurullah DÜZEN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Leyla Poyraz, Rozerin Çağlak, Berfin Güngör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990072891"/>
                  </a:ext>
                </a:extLst>
              </a:tr>
              <a:tr h="4507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Erken Çocukluk Öğretmeni Adaylarının Kültürel Zekâ ve </a:t>
                      </a: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Çokkültürlü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Empati Düzeyleri Arasındaki İlişkinin İncelenmesi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Öğr.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Üyesi Nurullah DÜZEN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Gizem Burak, Cebrail Mutlu, Abide Ete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2127004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70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57656" y="1070186"/>
            <a:ext cx="7854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 YILINDA BAŞVURUSU YAPILAN 2209 A / 2209 B ÖĞRENCİ PROJELERİ</a:t>
            </a:r>
            <a:endParaRPr lang="tr-TR" altLang="tr-TR" sz="1600" dirty="0">
              <a:latin typeface="Arial" panose="020B0604020202020204" pitchFamily="34" charset="0"/>
            </a:endParaRP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7165"/>
              </p:ext>
            </p:extLst>
          </p:nvPr>
        </p:nvGraphicFramePr>
        <p:xfrm>
          <a:off x="314397" y="1496290"/>
          <a:ext cx="11378838" cy="44750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0735">
                  <a:extLst>
                    <a:ext uri="{9D8B030D-6E8A-4147-A177-3AD203B41FA5}">
                      <a16:colId xmlns:a16="http://schemas.microsoft.com/office/drawing/2014/main" val="2479942116"/>
                    </a:ext>
                  </a:extLst>
                </a:gridCol>
                <a:gridCol w="1624898">
                  <a:extLst>
                    <a:ext uri="{9D8B030D-6E8A-4147-A177-3AD203B41FA5}">
                      <a16:colId xmlns:a16="http://schemas.microsoft.com/office/drawing/2014/main" val="1648375688"/>
                    </a:ext>
                  </a:extLst>
                </a:gridCol>
                <a:gridCol w="1706825">
                  <a:extLst>
                    <a:ext uri="{9D8B030D-6E8A-4147-A177-3AD203B41FA5}">
                      <a16:colId xmlns:a16="http://schemas.microsoft.com/office/drawing/2014/main" val="1035250536"/>
                    </a:ext>
                  </a:extLst>
                </a:gridCol>
                <a:gridCol w="1706825">
                  <a:extLst>
                    <a:ext uri="{9D8B030D-6E8A-4147-A177-3AD203B41FA5}">
                      <a16:colId xmlns:a16="http://schemas.microsoft.com/office/drawing/2014/main" val="763914799"/>
                    </a:ext>
                  </a:extLst>
                </a:gridCol>
                <a:gridCol w="1959436">
                  <a:extLst>
                    <a:ext uri="{9D8B030D-6E8A-4147-A177-3AD203B41FA5}">
                      <a16:colId xmlns:a16="http://schemas.microsoft.com/office/drawing/2014/main" val="3867492894"/>
                    </a:ext>
                  </a:extLst>
                </a:gridCol>
                <a:gridCol w="1076438">
                  <a:extLst>
                    <a:ext uri="{9D8B030D-6E8A-4147-A177-3AD203B41FA5}">
                      <a16:colId xmlns:a16="http://schemas.microsoft.com/office/drawing/2014/main" val="2485108172"/>
                    </a:ext>
                  </a:extLst>
                </a:gridCol>
                <a:gridCol w="1053681">
                  <a:extLst>
                    <a:ext uri="{9D8B030D-6E8A-4147-A177-3AD203B41FA5}">
                      <a16:colId xmlns:a16="http://schemas.microsoft.com/office/drawing/2014/main" val="3377774294"/>
                    </a:ext>
                  </a:extLst>
                </a:gridCol>
              </a:tblGrid>
              <a:tr h="4017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Destekleyen kurum adı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 Türü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(TÜBİTAK)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Danışman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Araştırıcı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Başvuru ve bitiş tarihi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Bütçe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2675737320"/>
                  </a:ext>
                </a:extLst>
              </a:tr>
              <a:tr h="8174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Erken Çocukluk Dönemi Resimli Kitaplarında Farklılıklara Saygının Yansımaları: Nitel Bir Doküman Analizi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Öğr.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Üyesi Nurullah DÜZEN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Zeynep KURT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3359695976"/>
                  </a:ext>
                </a:extLst>
              </a:tr>
              <a:tr h="6095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Akıllı Fikirler Atölyesi: 4. Sınıf Öğrencileriyle Gerçekleştirilen Yapay Zekâ Uygulamaları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Öğr.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Üyesi Can UYANIK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İrem Nur Yalçın, Havva Cansabuncu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4051091608"/>
                  </a:ext>
                </a:extLst>
              </a:tr>
              <a:tr h="6095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Duygu Haritalı Okuma Eğitimi: Öğrencinin Duygularına Göre Kitap Tavsiye Eden Sistem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Doç. Dr. Hakan ÇETİN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Yusra</a:t>
                      </a: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Sercan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990072891"/>
                  </a:ext>
                </a:extLst>
              </a:tr>
              <a:tr h="8174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Dijital Okuma Ortamlarındaki Odaklanma Sürecine Yönelik Yapay Zekâ Destekli Bir Uygulama Geliştirme Çalışması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Doç. Dr. Hakan ÇETİN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Dilber Kayaalp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11.11.2025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2127004979"/>
                  </a:ext>
                </a:extLst>
              </a:tr>
              <a:tr h="4017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Yerli Isıtıcılı ve Hassas Terazili Manyetik Karıştırıcı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Öğr. Üyesi Nilgün </a:t>
                      </a:r>
                      <a:r>
                        <a:rPr lang="tr-TR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ONURSAL</a:t>
                      </a:r>
                      <a:endParaRPr lang="tr-TR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Şahin BAYRAM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12/11/2025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tr-TR" sz="1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3115350611"/>
                  </a:ext>
                </a:extLst>
              </a:tr>
              <a:tr h="8174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İleri Dönüşüm Uygulamalarının Ortaokul Öğrencilerinin Başarılarına Etkisi Ve Görüşlerinin İncelenmesi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Öğr. Üyesi Emrah ÖZBUĞUTU </a:t>
                      </a:r>
                      <a:endParaRPr lang="tr-TR" sz="1200" b="1" dirty="0" smtClean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Asiye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ÖZDEMİR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Hasret KILIÇ</a:t>
                      </a:r>
                      <a:endParaRPr lang="tr-TR" sz="1200" b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18/11/2025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30000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88" marR="63988" marT="0" marB="0" anchor="ctr"/>
                </a:tc>
                <a:extLst>
                  <a:ext uri="{0D108BD9-81ED-4DB2-BD59-A6C34878D82A}">
                    <a16:rowId xmlns:a16="http://schemas.microsoft.com/office/drawing/2014/main" val="795735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824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6533469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04670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69732" y="994775"/>
            <a:ext cx="78548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2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Uluslararası İbrahim Hakkı Eğitim ve Bilim Kongresi</a:t>
            </a:r>
            <a:endParaRPr lang="tr-TR" altLang="tr-TR" sz="2400" dirty="0">
              <a:latin typeface="Arial" panose="020B060402020202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1504" y="988589"/>
            <a:ext cx="4730496" cy="5869411"/>
          </a:xfrm>
          <a:prstGeom prst="rect">
            <a:avLst/>
          </a:prstGeom>
        </p:spPr>
      </p:pic>
      <p:pic>
        <p:nvPicPr>
          <p:cNvPr id="2052" name="Picture 4" descr="https://egitimkongre.siirt.edu.tr/foto/anasayfaresim/konusmaci3-siirt-202632311454487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278" y="1396264"/>
            <a:ext cx="2023403" cy="276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egitimkongre.siirt.edu.tr/foto/anasayfaresim/konusmaci4-siirt-2026327142919225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511" y="1396264"/>
            <a:ext cx="1917551" cy="276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egitimkongre.siirt.edu.tr/foto/anasayfaresim/konusmaci1-siirt-202631212275927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380" y="4204217"/>
            <a:ext cx="1949560" cy="265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egitimkongre.siirt.edu.tr/foto/anasayfaresim/yayin-siirt-2026327141957381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28" y="4204217"/>
            <a:ext cx="2070076" cy="265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278" y="4204217"/>
            <a:ext cx="2023403" cy="2653783"/>
          </a:xfrm>
          <a:prstGeom prst="rect">
            <a:avLst/>
          </a:prstGeom>
        </p:spPr>
      </p:pic>
      <p:pic>
        <p:nvPicPr>
          <p:cNvPr id="5122" name="Picture 2" descr="https://egitimkongre.siirt.edu.tr/foto/anasayfaresim/konusmaci2-siirt-202632311457389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28" y="1396264"/>
            <a:ext cx="2070076" cy="276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11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57656" y="1050196"/>
            <a:ext cx="78548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2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Akademik Gelişim ve Seminer Dizisi</a:t>
            </a:r>
            <a:endParaRPr lang="tr-TR" altLang="tr-TR" sz="2400" dirty="0">
              <a:latin typeface="Arial" panose="020B0604020202020204" pitchFamily="34" charset="0"/>
            </a:endParaRP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890" y="1544179"/>
            <a:ext cx="2786657" cy="448445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21" y="1556126"/>
            <a:ext cx="2786657" cy="448445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493" y="1556126"/>
            <a:ext cx="2786657" cy="448445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777" y="1439246"/>
            <a:ext cx="2863130" cy="459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60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77540" y="967066"/>
            <a:ext cx="8515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2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Siirt Üniversitesi Eğitim Fakültesi Dergisi Yayın Hayatına Başladı</a:t>
            </a:r>
            <a:endParaRPr lang="tr-TR" altLang="tr-TR" sz="2400" dirty="0">
              <a:latin typeface="Arial" panose="020B0604020202020204" pitchFamily="34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63" y="1296366"/>
            <a:ext cx="4251992" cy="384367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4731" y="1109683"/>
            <a:ext cx="2987269" cy="574831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659" y="1705432"/>
            <a:ext cx="4355285" cy="436199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3412" y="2729344"/>
            <a:ext cx="4667373" cy="412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53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27857" y="365126"/>
            <a:ext cx="8738361" cy="931240"/>
          </a:xfrm>
        </p:spPr>
        <p:txBody>
          <a:bodyPr>
            <a:normAutofit/>
          </a:bodyPr>
          <a:lstStyle/>
          <a:p>
            <a:r>
              <a:rPr lang="tr-TR" dirty="0" smtClean="0"/>
              <a:t>Eğitim-Öğretim </a:t>
            </a:r>
            <a:r>
              <a:rPr lang="tr-TR" dirty="0"/>
              <a:t>Süreçleri ve Kurumsal Gelişim </a:t>
            </a:r>
            <a:r>
              <a:rPr lang="tr-TR" dirty="0" smtClean="0"/>
              <a:t>Faaliyetleri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952018" cy="279511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tr-TR" b="1" dirty="0" smtClean="0"/>
              <a:t>Ölçme </a:t>
            </a:r>
            <a:r>
              <a:rPr lang="tr-TR" b="1" dirty="0"/>
              <a:t>ve Değerlendirme Süreci İle İlgili Yeni </a:t>
            </a:r>
            <a:r>
              <a:rPr lang="tr-TR" b="1" dirty="0" smtClean="0"/>
              <a:t>Bir Uygulamaya Geçildi.</a:t>
            </a:r>
          </a:p>
          <a:p>
            <a:endParaRPr lang="tr-TR" dirty="0"/>
          </a:p>
          <a:p>
            <a:pPr lvl="0"/>
            <a:r>
              <a:rPr lang="tr-TR" dirty="0"/>
              <a:t>Fakülte Merkezli Sınav Uygulama Sisteminden</a:t>
            </a:r>
            <a:r>
              <a:rPr lang="tr-TR" b="1" dirty="0"/>
              <a:t> Bölüm Merkezli Sınav Uygulama Sistemi</a:t>
            </a:r>
            <a:r>
              <a:rPr lang="tr-TR" dirty="0"/>
              <a:t>’ne geçiş yapılmıştır. </a:t>
            </a:r>
          </a:p>
          <a:p>
            <a:pPr lvl="0"/>
            <a:r>
              <a:rPr lang="tr-TR" dirty="0"/>
              <a:t>Bu yeni sistemle bölüm akademik kadrosu, sınav ve değerlendirme süreçlerinde daha </a:t>
            </a:r>
            <a:r>
              <a:rPr lang="tr-TR" b="1" dirty="0"/>
              <a:t>etkin ve esnek</a:t>
            </a:r>
            <a:r>
              <a:rPr lang="tr-TR" dirty="0"/>
              <a:t> hareket edebilmektedir. </a:t>
            </a:r>
          </a:p>
          <a:p>
            <a:pPr lvl="0"/>
            <a:r>
              <a:rPr lang="tr-TR" dirty="0"/>
              <a:t>Bölümler tarafından yapılan program değerlendirmeleri, programların ölçme ve değerlendirme süreçleri açsından </a:t>
            </a:r>
            <a:r>
              <a:rPr lang="tr-TR" b="1" dirty="0"/>
              <a:t>daha etkin</a:t>
            </a:r>
            <a:r>
              <a:rPr lang="tr-TR" dirty="0"/>
              <a:t> şekilde yapılabilmektedir.  </a:t>
            </a:r>
          </a:p>
        </p:txBody>
      </p:sp>
    </p:spTree>
    <p:extLst>
      <p:ext uri="{BB962C8B-B14F-4D97-AF65-F5344CB8AC3E}">
        <p14:creationId xmlns:p14="http://schemas.microsoft.com/office/powerpoint/2010/main" val="18072913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27857" y="365126"/>
            <a:ext cx="8364288" cy="931240"/>
          </a:xfrm>
        </p:spPr>
        <p:txBody>
          <a:bodyPr>
            <a:normAutofit/>
          </a:bodyPr>
          <a:lstStyle/>
          <a:p>
            <a:r>
              <a:rPr lang="tr-TR" dirty="0" smtClean="0"/>
              <a:t>Eğitim-Öğretim </a:t>
            </a:r>
            <a:r>
              <a:rPr lang="tr-TR" dirty="0"/>
              <a:t>Süreçleri ve Kurumsal Gelişim </a:t>
            </a:r>
            <a:r>
              <a:rPr lang="tr-TR" dirty="0" smtClean="0"/>
              <a:t>Faaliyetleri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1388962"/>
            <a:ext cx="6075219" cy="30167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sz="2200" b="1" dirty="0" smtClean="0"/>
              <a:t>Fakülte </a:t>
            </a:r>
            <a:r>
              <a:rPr lang="tr-TR" sz="2200" b="1" dirty="0"/>
              <a:t>Web Sayfası </a:t>
            </a:r>
            <a:r>
              <a:rPr lang="tr-TR" sz="2200" b="1" dirty="0" smtClean="0"/>
              <a:t>Güncellemeleri Yapıldı.</a:t>
            </a:r>
          </a:p>
          <a:p>
            <a:pPr marL="0" indent="0">
              <a:buNone/>
            </a:pPr>
            <a:endParaRPr lang="tr-TR" sz="2200" dirty="0"/>
          </a:p>
          <a:p>
            <a:r>
              <a:rPr lang="tr-TR" sz="2200" dirty="0"/>
              <a:t>Fakülte web sayfası, güncel bilgi ve duyuruların daha hızlı ve etkin bir şekilde paylaşılması amacıyla yenilenmiştir.</a:t>
            </a:r>
          </a:p>
          <a:p>
            <a:pPr lvl="0"/>
            <a:r>
              <a:rPr lang="tr-TR" sz="2200" dirty="0"/>
              <a:t>Duyurular, </a:t>
            </a:r>
            <a:r>
              <a:rPr lang="tr-TR" sz="2200" b="1" dirty="0"/>
              <a:t>Öğrenci</a:t>
            </a:r>
            <a:r>
              <a:rPr lang="tr-TR" sz="2200" dirty="0"/>
              <a:t>, </a:t>
            </a:r>
            <a:r>
              <a:rPr lang="tr-TR" sz="2200" b="1" dirty="0"/>
              <a:t>Akademik</a:t>
            </a:r>
            <a:r>
              <a:rPr lang="tr-TR" sz="2200" dirty="0"/>
              <a:t> ve </a:t>
            </a:r>
            <a:r>
              <a:rPr lang="tr-TR" sz="2200" b="1" dirty="0"/>
              <a:t>Haber</a:t>
            </a:r>
            <a:r>
              <a:rPr lang="tr-TR" sz="2200" dirty="0"/>
              <a:t> başlıkları altında gruplanarak daha hızlı ve kolay erişilebilir hâle getirilmiştir. </a:t>
            </a:r>
          </a:p>
          <a:p>
            <a:r>
              <a:rPr lang="tr-TR" sz="2200" dirty="0"/>
              <a:t>Öğrenciler ile akademik ve idari kadro için gerekli bilgiler, </a:t>
            </a:r>
            <a:r>
              <a:rPr lang="tr-TR" sz="2200" b="1" dirty="0"/>
              <a:t>sade ve kullanıcı dostu</a:t>
            </a:r>
            <a:r>
              <a:rPr lang="tr-TR" sz="2200" dirty="0"/>
              <a:t> bir biçimde sunulmaktadır.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5483" y="1099787"/>
            <a:ext cx="6116517" cy="498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664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1527857" y="365126"/>
            <a:ext cx="8627525" cy="931240"/>
          </a:xfrm>
        </p:spPr>
        <p:txBody>
          <a:bodyPr>
            <a:normAutofit/>
          </a:bodyPr>
          <a:lstStyle/>
          <a:p>
            <a:r>
              <a:rPr lang="tr-TR" dirty="0" smtClean="0"/>
              <a:t>Eğitim-Öğretim </a:t>
            </a:r>
            <a:r>
              <a:rPr lang="tr-TR" dirty="0"/>
              <a:t>Süreçleri ve Kurumsal Gelişim </a:t>
            </a:r>
            <a:r>
              <a:rPr lang="tr-TR" dirty="0" smtClean="0"/>
              <a:t>Faaliyetleri</a:t>
            </a:r>
            <a:endParaRPr lang="tr-TR" dirty="0"/>
          </a:p>
        </p:txBody>
      </p:sp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51276"/>
              </p:ext>
            </p:extLst>
          </p:nvPr>
        </p:nvGraphicFramePr>
        <p:xfrm>
          <a:off x="10154" y="1448759"/>
          <a:ext cx="5670210" cy="5409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0640">
                  <a:extLst>
                    <a:ext uri="{9D8B030D-6E8A-4147-A177-3AD203B41FA5}">
                      <a16:colId xmlns:a16="http://schemas.microsoft.com/office/drawing/2014/main" val="710205598"/>
                    </a:ext>
                  </a:extLst>
                </a:gridCol>
                <a:gridCol w="3747861">
                  <a:extLst>
                    <a:ext uri="{9D8B030D-6E8A-4147-A177-3AD203B41FA5}">
                      <a16:colId xmlns:a16="http://schemas.microsoft.com/office/drawing/2014/main" val="4157550075"/>
                    </a:ext>
                  </a:extLst>
                </a:gridCol>
                <a:gridCol w="1551709">
                  <a:extLst>
                    <a:ext uri="{9D8B030D-6E8A-4147-A177-3AD203B41FA5}">
                      <a16:colId xmlns:a16="http://schemas.microsoft.com/office/drawing/2014/main" val="1233949714"/>
                    </a:ext>
                  </a:extLst>
                </a:gridCol>
              </a:tblGrid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Prof. Dr. Cahit PESEN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Dekan 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Başkan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641188544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Doç. Dr. Yusuf YILDIRIM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Dekan Yardımcısı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Başkan Yardımcısı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1615997682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3.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Dr. </a:t>
                      </a:r>
                      <a:r>
                        <a:rPr lang="tr-TR" sz="1400" dirty="0" err="1">
                          <a:effectLst/>
                        </a:rPr>
                        <a:t>Öğrt</a:t>
                      </a:r>
                      <a:r>
                        <a:rPr lang="tr-TR" sz="1400" dirty="0">
                          <a:effectLst/>
                        </a:rPr>
                        <a:t>. Üyesi Enes DEMİR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Dekan Yardımcısı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Başkan Yardımcısı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494635383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4.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İlhan SAZ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İl Milli Eğitim Müdürü 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162647943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5.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Sabri SİDAR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İl Aile ve Sosyal Politikalar İl Müdürü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216758055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6.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Bayram ELÇİ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Siirt Halk Eğitim Merkezi Müdürü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578647058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7.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Prof. Dr. Cevdet EPÇAÇAN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Eğitim Bilimleri Bölüm Başkanı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552473940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8.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Prof. Dr. Rezzan KARAKAŞ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Türkçe ve Sosyal Bilgiler Eğitimi Bölüm Başkanı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927658294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9.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Prof. Dr. Mustafa CENGİZ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Matematik ve Fen Bilimleri Eğitimi Bölüm Başkanı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2767607555"/>
                  </a:ext>
                </a:extLst>
              </a:tr>
              <a:tr h="54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10.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Doç. Dr. Hakan ÇETİN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Temel Eğitim Bölüm Başkanı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72764295"/>
                  </a:ext>
                </a:extLst>
              </a:tr>
            </a:tbl>
          </a:graphicData>
        </a:graphic>
      </p:graphicFrame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899415"/>
              </p:ext>
            </p:extLst>
          </p:nvPr>
        </p:nvGraphicFramePr>
        <p:xfrm>
          <a:off x="5922915" y="1448756"/>
          <a:ext cx="5908866" cy="5409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6396">
                  <a:extLst>
                    <a:ext uri="{9D8B030D-6E8A-4147-A177-3AD203B41FA5}">
                      <a16:colId xmlns:a16="http://schemas.microsoft.com/office/drawing/2014/main" val="1723058925"/>
                    </a:ext>
                  </a:extLst>
                </a:gridCol>
                <a:gridCol w="4383271">
                  <a:extLst>
                    <a:ext uri="{9D8B030D-6E8A-4147-A177-3AD203B41FA5}">
                      <a16:colId xmlns:a16="http://schemas.microsoft.com/office/drawing/2014/main" val="2375684562"/>
                    </a:ext>
                  </a:extLst>
                </a:gridCol>
                <a:gridCol w="1219199">
                  <a:extLst>
                    <a:ext uri="{9D8B030D-6E8A-4147-A177-3AD203B41FA5}">
                      <a16:colId xmlns:a16="http://schemas.microsoft.com/office/drawing/2014/main" val="512113775"/>
                    </a:ext>
                  </a:extLst>
                </a:gridCol>
              </a:tblGrid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11.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Doç. Dr. Cüneyt DEMİR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Yabancı Diller Eğitimi Bölümü Başkanı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149983290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12.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Burak AKINAY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Necip Fazıl Kısakürek İlkokulu Müdürü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Üye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2427913306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13.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Abbas BALCI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Şehit Hayrettin Şişman Ortaokulu Müdürü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1793621128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14.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Kamil BEYAN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Siirt Rehberlik ve Araştırma Merkezi Müdürü 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539244384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15.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İbrahim ACUN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Fakülte Öğrenci Temsilcisi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4139685409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16.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Mehmet AKKOYUN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Temel Eğitim Bölümü Mezunu 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3480881622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17.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Mustafa KİNEŞ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Matematik ve Fen Bilimleri Eğitimi Bölümü Mezunu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560093498"/>
                  </a:ext>
                </a:extLst>
              </a:tr>
              <a:tr h="6761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18.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Abdullah TURAY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Türkçe ve Sosyal Bilgiler Eğitimi Bölümü Mezunu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Üye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805" marR="37805" marT="0" marB="0" anchor="ctr"/>
                </a:tc>
                <a:extLst>
                  <a:ext uri="{0D108BD9-81ED-4DB2-BD59-A6C34878D82A}">
                    <a16:rowId xmlns:a16="http://schemas.microsoft.com/office/drawing/2014/main" val="982684312"/>
                  </a:ext>
                </a:extLst>
              </a:tr>
            </a:tbl>
          </a:graphicData>
        </a:graphic>
      </p:graphicFrame>
      <p:sp>
        <p:nvSpPr>
          <p:cNvPr id="10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 txBox="1">
            <a:spLocks/>
          </p:cNvSpPr>
          <p:nvPr/>
        </p:nvSpPr>
        <p:spPr>
          <a:xfrm>
            <a:off x="776445" y="813911"/>
            <a:ext cx="7384648" cy="931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dirty="0" smtClean="0"/>
              <a:t>Fakültemizin Danışma Kurulu Oluşturuldu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9351909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858" y="365126"/>
            <a:ext cx="9749742" cy="931240"/>
          </a:xfrm>
        </p:spPr>
        <p:txBody>
          <a:bodyPr>
            <a:normAutofit/>
          </a:bodyPr>
          <a:lstStyle/>
          <a:p>
            <a:r>
              <a:rPr lang="tr-TR" dirty="0"/>
              <a:t>Eğitim-Öğretim Süreçleri </a:t>
            </a:r>
            <a:r>
              <a:rPr lang="tr-TR" dirty="0" smtClean="0"/>
              <a:t>İle İlgili Devam Eden Uygulamalar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125" y="1249480"/>
            <a:ext cx="10674927" cy="4194419"/>
          </a:xfrm>
        </p:spPr>
        <p:txBody>
          <a:bodyPr/>
          <a:lstStyle/>
          <a:p>
            <a:r>
              <a:rPr lang="tr-TR" dirty="0" smtClean="0"/>
              <a:t>Öğrenci Merkezli Ders Programı</a:t>
            </a:r>
          </a:p>
          <a:p>
            <a:r>
              <a:rPr lang="tr-TR" dirty="0" smtClean="0"/>
              <a:t>Aktif Danışmanlık Sistemi</a:t>
            </a:r>
          </a:p>
          <a:p>
            <a:r>
              <a:rPr lang="tr-TR" dirty="0" smtClean="0"/>
              <a:t>Çift Anadal Programları</a:t>
            </a:r>
            <a:endParaRPr lang="tr-TR" dirty="0"/>
          </a:p>
        </p:txBody>
      </p:sp>
      <p:grpSp>
        <p:nvGrpSpPr>
          <p:cNvPr id="10" name="Grup 9"/>
          <p:cNvGrpSpPr/>
          <p:nvPr/>
        </p:nvGrpSpPr>
        <p:grpSpPr>
          <a:xfrm>
            <a:off x="6707280" y="1190932"/>
            <a:ext cx="5262216" cy="4862393"/>
            <a:chOff x="8034424" y="1977181"/>
            <a:chExt cx="4322664" cy="4576968"/>
          </a:xfrm>
        </p:grpSpPr>
        <p:grpSp>
          <p:nvGrpSpPr>
            <p:cNvPr id="11" name="Grup 10"/>
            <p:cNvGrpSpPr/>
            <p:nvPr/>
          </p:nvGrpSpPr>
          <p:grpSpPr>
            <a:xfrm>
              <a:off x="8034424" y="1977181"/>
              <a:ext cx="3413348" cy="4127053"/>
              <a:chOff x="6894993" y="964287"/>
              <a:chExt cx="3413348" cy="4127053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7860127" y="964287"/>
                <a:ext cx="1392650" cy="1402494"/>
              </a:xfrm>
              <a:prstGeom prst="ellipse">
                <a:avLst/>
              </a:prstGeom>
              <a:solidFill>
                <a:schemeClr val="accent4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sz="1400" dirty="0"/>
                  <a:t>Hemşirelik</a:t>
                </a:r>
              </a:p>
            </p:txBody>
          </p:sp>
          <p:grpSp>
            <p:nvGrpSpPr>
              <p:cNvPr id="17" name="Grup 16"/>
              <p:cNvGrpSpPr/>
              <p:nvPr/>
            </p:nvGrpSpPr>
            <p:grpSpPr>
              <a:xfrm>
                <a:off x="6894993" y="1986928"/>
                <a:ext cx="3413348" cy="3104412"/>
                <a:chOff x="7050284" y="2117557"/>
                <a:chExt cx="3413348" cy="3104412"/>
              </a:xfrm>
            </p:grpSpPr>
            <p:sp>
              <p:nvSpPr>
                <p:cNvPr id="18" name="Oval 17"/>
                <p:cNvSpPr/>
                <p:nvPr/>
              </p:nvSpPr>
              <p:spPr>
                <a:xfrm>
                  <a:off x="9070260" y="2369573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Türkçe</a:t>
                  </a:r>
                </a:p>
              </p:txBody>
            </p:sp>
            <p:sp>
              <p:nvSpPr>
                <p:cNvPr id="19" name="Oval 18"/>
                <p:cNvSpPr/>
                <p:nvPr/>
              </p:nvSpPr>
              <p:spPr>
                <a:xfrm>
                  <a:off x="8825051" y="3211448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Sosyal Bilgiler</a:t>
                  </a:r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>
                  <a:off x="7883156" y="3782635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Sınıf</a:t>
                  </a:r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7050284" y="3211448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sz="1400" dirty="0"/>
                    <a:t>Matematik</a:t>
                  </a:r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8077200" y="2117557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Fen bilgisi</a:t>
                  </a:r>
                </a:p>
              </p:txBody>
            </p:sp>
          </p:grpSp>
        </p:grpSp>
        <p:sp>
          <p:nvSpPr>
            <p:cNvPr id="12" name="Oval 11"/>
            <p:cNvSpPr/>
            <p:nvPr/>
          </p:nvSpPr>
          <p:spPr>
            <a:xfrm>
              <a:off x="10964438" y="4450408"/>
              <a:ext cx="1392650" cy="14024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Coğrafya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8048547" y="3141144"/>
              <a:ext cx="1393372" cy="1439334"/>
            </a:xfrm>
            <a:prstGeom prst="ellips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200" dirty="0"/>
                <a:t>Rehberlik ve Psikolojik Danışmanlık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10301096" y="5151655"/>
              <a:ext cx="1392650" cy="14024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Tarih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10534321" y="2146034"/>
              <a:ext cx="1393372" cy="1439334"/>
            </a:xfrm>
            <a:prstGeom prst="ellipse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600" dirty="0"/>
                <a:t>Türk Dili ve Edebiyatı</a:t>
              </a:r>
            </a:p>
          </p:txBody>
        </p:sp>
      </p:grpSp>
      <p:graphicFrame>
        <p:nvGraphicFramePr>
          <p:cNvPr id="7" name="Tablo 6"/>
          <p:cNvGraphicFramePr>
            <a:graphicFrameLocks noGrp="1"/>
          </p:cNvGraphicFramePr>
          <p:nvPr>
            <p:extLst/>
          </p:nvPr>
        </p:nvGraphicFramePr>
        <p:xfrm>
          <a:off x="838200" y="2808846"/>
          <a:ext cx="5562021" cy="324448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3585368">
                  <a:extLst>
                    <a:ext uri="{9D8B030D-6E8A-4147-A177-3AD203B41FA5}">
                      <a16:colId xmlns:a16="http://schemas.microsoft.com/office/drawing/2014/main" val="3164891712"/>
                    </a:ext>
                  </a:extLst>
                </a:gridCol>
                <a:gridCol w="1976653">
                  <a:extLst>
                    <a:ext uri="{9D8B030D-6E8A-4147-A177-3AD203B41FA5}">
                      <a16:colId xmlns:a16="http://schemas.microsoft.com/office/drawing/2014/main" val="2087165914"/>
                    </a:ext>
                  </a:extLst>
                </a:gridCol>
              </a:tblGrid>
              <a:tr h="4991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</a:rPr>
                        <a:t>Program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ÇAP Öğrenci Sayısı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442046"/>
                  </a:ext>
                </a:extLst>
              </a:tr>
              <a:tr h="4575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Sınıf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2133484"/>
                  </a:ext>
                </a:extLst>
              </a:tr>
              <a:tr h="4575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Rehberlik ve Psikolojik Danışmanlığı 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 smtClean="0">
                          <a:effectLst/>
                        </a:rPr>
                        <a:t>13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8267327"/>
                  </a:ext>
                </a:extLst>
              </a:tr>
              <a:tr h="4575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Fen Bilgisi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2346735"/>
                  </a:ext>
                </a:extLst>
              </a:tr>
              <a:tr h="4575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İlköğretim Matematik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 smtClean="0">
                          <a:effectLst/>
                        </a:rPr>
                        <a:t>10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7821956"/>
                  </a:ext>
                </a:extLst>
              </a:tr>
              <a:tr h="4575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Türkçe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 smtClean="0">
                          <a:effectLst/>
                        </a:rPr>
                        <a:t>12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5214698"/>
                  </a:ext>
                </a:extLst>
              </a:tr>
              <a:tr h="457551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b="1" dirty="0">
                          <a:effectLst/>
                        </a:rPr>
                        <a:t>Toplam</a:t>
                      </a:r>
                      <a:endParaRPr lang="tr-TR" sz="15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tr-TR" sz="15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69911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511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858" y="365126"/>
            <a:ext cx="8255334" cy="931240"/>
          </a:xfrm>
        </p:spPr>
        <p:txBody>
          <a:bodyPr/>
          <a:lstStyle/>
          <a:p>
            <a:r>
              <a:rPr lang="tr-TR" dirty="0" smtClean="0"/>
              <a:t>YILLARA GÖRE YAPILAN ve PLANLANAN ETKİNLİK SAYILARI</a:t>
            </a:r>
            <a:endParaRPr lang="tr-TR" dirty="0"/>
          </a:p>
        </p:txBody>
      </p:sp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302360"/>
              </p:ext>
            </p:extLst>
          </p:nvPr>
        </p:nvGraphicFramePr>
        <p:xfrm>
          <a:off x="1286276" y="1456512"/>
          <a:ext cx="8128001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109053342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51378271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34723919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14435003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29707571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3427246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6083067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YIL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2023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2024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2025</a:t>
                      </a:r>
                      <a:endParaRPr lang="tr-TR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2026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2027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2028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33018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Etkinlik Sayısı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15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24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29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32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35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40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95464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35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887" y="1227862"/>
            <a:ext cx="2528807" cy="446380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7850" y="1112138"/>
            <a:ext cx="2616440" cy="469525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2801" y="1227862"/>
            <a:ext cx="2190008" cy="4611220"/>
          </a:xfrm>
          <a:prstGeom prst="rect">
            <a:avLst/>
          </a:prstGeom>
        </p:spPr>
      </p:pic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4612" y="1859555"/>
            <a:ext cx="5638800" cy="10896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Akreditasyon Hazırlıkları</a:t>
            </a:r>
          </a:p>
          <a:p>
            <a:pPr marL="0" indent="0">
              <a:buNone/>
            </a:pPr>
            <a:r>
              <a:rPr lang="tr-TR" b="1" dirty="0"/>
              <a:t>İle İlgili Eğitimler 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16337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2016805"/>
            <a:ext cx="5811915" cy="225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18 Mart Çanakkale Şehitlerini ve Mehmet Akif Ersoy’u Anma Programı 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715" y="630316"/>
            <a:ext cx="5513033" cy="543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5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" y="1565032"/>
            <a:ext cx="6386944" cy="1773406"/>
          </a:xfrm>
        </p:spPr>
        <p:txBody>
          <a:bodyPr>
            <a:normAutofit/>
          </a:bodyPr>
          <a:lstStyle/>
          <a:p>
            <a:r>
              <a:rPr lang="tr-TR" b="1" dirty="0" smtClean="0"/>
              <a:t>Bir </a:t>
            </a:r>
            <a:r>
              <a:rPr lang="tr-TR" b="1" dirty="0"/>
              <a:t>Bireyin İngilizceyi Birinci Dil Olarak Öğrenme Hikayesi</a:t>
            </a:r>
          </a:p>
          <a:p>
            <a:endParaRPr lang="tr-TR" sz="2000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9377" y="637309"/>
            <a:ext cx="4440799" cy="543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54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51167" y="1708977"/>
            <a:ext cx="5638800" cy="1089641"/>
          </a:xfrm>
        </p:spPr>
        <p:txBody>
          <a:bodyPr>
            <a:normAutofit/>
          </a:bodyPr>
          <a:lstStyle/>
          <a:p>
            <a:r>
              <a:rPr lang="tr-TR" b="1" dirty="0"/>
              <a:t>Kalite Farkındalık </a:t>
            </a:r>
            <a:r>
              <a:rPr lang="tr-TR" b="1" dirty="0" smtClean="0"/>
              <a:t>Konferansı</a:t>
            </a:r>
          </a:p>
          <a:p>
            <a:pPr marL="0" indent="0">
              <a:buNone/>
            </a:pPr>
            <a:endParaRPr lang="tr-TR" b="1" dirty="0"/>
          </a:p>
          <a:p>
            <a:endParaRPr lang="tr-TR" sz="2000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8728" y="642177"/>
            <a:ext cx="4322618" cy="541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8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708975"/>
            <a:ext cx="4876800" cy="2488951"/>
          </a:xfrm>
        </p:spPr>
        <p:txBody>
          <a:bodyPr>
            <a:normAutofit fontScale="92500" lnSpcReduction="20000"/>
          </a:bodyPr>
          <a:lstStyle/>
          <a:p>
            <a:r>
              <a:rPr lang="tr-TR" b="1" dirty="0"/>
              <a:t>Köy Okullarında Oyunlarla 23 Nisan </a:t>
            </a:r>
            <a:r>
              <a:rPr lang="tr-TR" b="1" dirty="0" smtClean="0"/>
              <a:t>Şenliği</a:t>
            </a:r>
          </a:p>
          <a:p>
            <a:endParaRPr lang="tr-TR" b="1" dirty="0"/>
          </a:p>
          <a:p>
            <a:r>
              <a:rPr lang="tr-TR" b="1" dirty="0" smtClean="0"/>
              <a:t>Fakültemiz İle İl Milli Eğitim Müdürlüğü Arasında Öğretmenlik Uygulaması Değerlendirme Toplantısı</a:t>
            </a:r>
          </a:p>
          <a:p>
            <a:endParaRPr lang="tr-TR" sz="20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7100" y="1140940"/>
            <a:ext cx="2379750" cy="492059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6605" y="1140940"/>
            <a:ext cx="3673668" cy="492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9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2193885"/>
            <a:ext cx="4404350" cy="1773406"/>
          </a:xfrm>
        </p:spPr>
        <p:txBody>
          <a:bodyPr>
            <a:normAutofit fontScale="85000" lnSpcReduction="20000"/>
          </a:bodyPr>
          <a:lstStyle/>
          <a:p>
            <a:r>
              <a:rPr lang="tr-TR" b="1" dirty="0"/>
              <a:t>Sosyal Bilgiler Öğretmenliğinin Geleceği ve Sınav </a:t>
            </a:r>
            <a:r>
              <a:rPr lang="tr-TR" b="1" dirty="0" smtClean="0"/>
              <a:t>Süreçleri</a:t>
            </a:r>
          </a:p>
          <a:p>
            <a:endParaRPr lang="tr-TR" b="1" dirty="0" smtClean="0"/>
          </a:p>
          <a:p>
            <a:r>
              <a:rPr lang="tr-TR" b="1" dirty="0"/>
              <a:t>Bir Kitap, Bir Gençlik ve Bir Gelecek</a:t>
            </a:r>
            <a:endParaRPr lang="tr-TR" b="1" dirty="0" smtClean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1471" y="1037766"/>
            <a:ext cx="3991946" cy="503385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3417" y="1037765"/>
            <a:ext cx="3943796" cy="503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3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639704"/>
            <a:ext cx="4404350" cy="1773406"/>
          </a:xfrm>
        </p:spPr>
        <p:txBody>
          <a:bodyPr>
            <a:normAutofit lnSpcReduction="10000"/>
          </a:bodyPr>
          <a:lstStyle/>
          <a:p>
            <a:r>
              <a:rPr lang="tr-TR" b="1" dirty="0"/>
              <a:t>Kıyafet Değişimi </a:t>
            </a:r>
            <a:r>
              <a:rPr lang="tr-TR" b="1" dirty="0" smtClean="0"/>
              <a:t>Etkinliği</a:t>
            </a:r>
          </a:p>
          <a:p>
            <a:endParaRPr lang="tr-TR" b="1" dirty="0" smtClean="0"/>
          </a:p>
          <a:p>
            <a:r>
              <a:rPr lang="tr-TR" b="1" dirty="0"/>
              <a:t>Geleneksel Satranç </a:t>
            </a:r>
            <a:r>
              <a:rPr lang="tr-TR" b="1" dirty="0" smtClean="0"/>
              <a:t>Turnuvası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808" y="1005839"/>
            <a:ext cx="3215158" cy="508406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0521" y="1005838"/>
            <a:ext cx="4333310" cy="5084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6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556576"/>
            <a:ext cx="3786320" cy="1773406"/>
          </a:xfrm>
        </p:spPr>
        <p:txBody>
          <a:bodyPr>
            <a:normAutofit fontScale="92500" lnSpcReduction="20000"/>
          </a:bodyPr>
          <a:lstStyle/>
          <a:p>
            <a:r>
              <a:rPr lang="tr-TR" b="1" dirty="0"/>
              <a:t>Ben Onları Çok </a:t>
            </a:r>
            <a:r>
              <a:rPr lang="tr-TR" b="1" dirty="0" smtClean="0"/>
              <a:t>Sevdim</a:t>
            </a:r>
          </a:p>
          <a:p>
            <a:pPr marL="0" indent="0">
              <a:buNone/>
            </a:pPr>
            <a:r>
              <a:rPr lang="tr-TR" b="1" dirty="0" smtClean="0"/>
              <a:t> </a:t>
            </a:r>
          </a:p>
          <a:p>
            <a:r>
              <a:rPr lang="tr-TR" b="1" dirty="0"/>
              <a:t>Öğretmen Adayları Yapay Zeka ile Buluşuyor</a:t>
            </a:r>
            <a:endParaRPr lang="tr-TR" b="1" dirty="0" smtClean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321" y="1031470"/>
            <a:ext cx="3985641" cy="5040303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1962" y="1031471"/>
            <a:ext cx="4140918" cy="504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5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" y="1140940"/>
            <a:ext cx="3786320" cy="17734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Akademik Genel Kurul Toplantısı 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4158" y="969265"/>
            <a:ext cx="5007842" cy="5084064"/>
          </a:xfrm>
          <a:prstGeom prst="rect">
            <a:avLst/>
          </a:prstGeom>
        </p:spPr>
      </p:pic>
      <p:pic>
        <p:nvPicPr>
          <p:cNvPr id="1032" name="Picture 8" descr="https://egitim.siirt.edu.tr/foto/aktivite/genel-kurul-toplantisi-2-siirt-202591213352712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303" y="3088819"/>
            <a:ext cx="4250762" cy="3188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gitim.siirt.edu.tr/foto/aktivite/genel-kurul-toplantisi-1-siirt-202591213352478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49" y="1841468"/>
            <a:ext cx="2801171" cy="3734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gitim.siirt.edu.tr/foto/aktivite/genel-kurul-toplantisi-3-siirt-202591213352915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393" y="1042418"/>
            <a:ext cx="2535578" cy="3380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44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140940"/>
            <a:ext cx="4901183" cy="17734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Fakültemizde Okul Müdürleri ile Okul Uygulamaları Hakkında Bilgilendirme </a:t>
            </a:r>
            <a:r>
              <a:rPr lang="tr-TR" b="1" dirty="0" smtClean="0"/>
              <a:t>Toplantısı </a:t>
            </a:r>
            <a:endParaRPr lang="tr-TR" b="1" dirty="0"/>
          </a:p>
        </p:txBody>
      </p:sp>
      <p:pic>
        <p:nvPicPr>
          <p:cNvPr id="2052" name="Picture 4" descr="https://egitim.siirt.edu.tr/foto/aktivite/uygulama-3-siirt-202510312234082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58" y="2569029"/>
            <a:ext cx="6272751" cy="3528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egitim.siirt.edu.tr/foto/aktivite/uygulama-2-siirt-2025103122340636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677" y="3248611"/>
            <a:ext cx="5064607" cy="28488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4677" y="830746"/>
            <a:ext cx="4925739" cy="295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46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376463"/>
            <a:ext cx="4901183" cy="2599792"/>
          </a:xfrm>
        </p:spPr>
        <p:txBody>
          <a:bodyPr>
            <a:normAutofit fontScale="92500" lnSpcReduction="20000"/>
          </a:bodyPr>
          <a:lstStyle/>
          <a:p>
            <a:r>
              <a:rPr lang="tr-TR" b="1" dirty="0"/>
              <a:t>Eğitim Fakültesi Rehberlik ve Psikolojik Danışmanlık Öğrencilerinden Ücretsiz Psikolojik Danışma </a:t>
            </a:r>
            <a:r>
              <a:rPr lang="tr-TR" b="1" dirty="0" smtClean="0"/>
              <a:t>Desteği</a:t>
            </a:r>
          </a:p>
          <a:p>
            <a:endParaRPr lang="tr-TR" b="1" dirty="0" smtClean="0"/>
          </a:p>
          <a:p>
            <a:r>
              <a:rPr lang="tr-TR" b="1" dirty="0"/>
              <a:t>Eğitim Fakültesi </a:t>
            </a:r>
            <a:r>
              <a:rPr lang="tr-TR" b="1" dirty="0" smtClean="0"/>
              <a:t>1.Sınıf Öğrencileri İçin Oryantasyon </a:t>
            </a:r>
            <a:r>
              <a:rPr lang="tr-TR" b="1" dirty="0"/>
              <a:t>Programları </a:t>
            </a: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626" y="976538"/>
            <a:ext cx="6365374" cy="317454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921" y="2219701"/>
            <a:ext cx="3477976" cy="384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7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140940"/>
            <a:ext cx="4901183" cy="22263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 smtClean="0"/>
              <a:t>Nadir Toprak Elementleri: Teknolojiden Ekonomiye Stratejik Güç” Konulu Konferansı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4248" y="1140940"/>
            <a:ext cx="4177752" cy="4261530"/>
          </a:xfrm>
          <a:prstGeom prst="rect">
            <a:avLst/>
          </a:prstGeom>
        </p:spPr>
      </p:pic>
      <p:pic>
        <p:nvPicPr>
          <p:cNvPr id="3074" name="Picture 2" descr="https://egitim.siirt.edu.tr/foto/aktivite/etkinlik-1-siirt-20251017131125672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912" y="1170693"/>
            <a:ext cx="3686229" cy="4914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gitim.siirt.edu.tr/foto/aktivite/etkinlik-2-siirt-20251017131126188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202" y="3090671"/>
            <a:ext cx="3993326" cy="29949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6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140940"/>
            <a:ext cx="4901183" cy="2226374"/>
          </a:xfrm>
        </p:spPr>
        <p:txBody>
          <a:bodyPr>
            <a:normAutofit/>
          </a:bodyPr>
          <a:lstStyle/>
          <a:p>
            <a:r>
              <a:rPr lang="tr-TR" b="1" dirty="0" smtClean="0"/>
              <a:t>Kalpten </a:t>
            </a:r>
            <a:r>
              <a:rPr lang="tr-TR" b="1" dirty="0"/>
              <a:t>Kaleme: Öğretmenime Mektup İsimli 24 Kasım Öğretmenler Günü Mektup Yarışması</a:t>
            </a:r>
            <a:endParaRPr lang="tr-TR" b="1" dirty="0" smtClean="0"/>
          </a:p>
        </p:txBody>
      </p:sp>
      <p:pic>
        <p:nvPicPr>
          <p:cNvPr id="6148" name="Picture 4" descr="https://egitim.siirt.edu.tr/foto/aktivite/etkinlik-duyurusu-1-siirt-2025122412152137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089" y="1068082"/>
            <a:ext cx="2470053" cy="32934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9096" y="971623"/>
            <a:ext cx="3380439" cy="5094756"/>
          </a:xfrm>
          <a:prstGeom prst="rect">
            <a:avLst/>
          </a:prstGeom>
        </p:spPr>
      </p:pic>
      <p:pic>
        <p:nvPicPr>
          <p:cNvPr id="6150" name="Picture 6" descr="https://egitim.siirt.edu.tr/foto/aktivite/etkinlik-duyurusu-3-siirt-20251224121521872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355" y="2658298"/>
            <a:ext cx="2554782" cy="3406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egitim.siirt.edu.tr/foto/aktivite/etkinlik-duyurusu-2-siirt-20251224121521622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00" y="2658298"/>
            <a:ext cx="2554782" cy="3406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egitim.siirt.edu.tr/foto/aktivite/etkinlik-duyurusu-4-siirt-20251224121522122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384" y="3149600"/>
            <a:ext cx="2203266" cy="29376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11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598140"/>
            <a:ext cx="3724275" cy="2226374"/>
          </a:xfrm>
        </p:spPr>
        <p:txBody>
          <a:bodyPr>
            <a:normAutofit/>
          </a:bodyPr>
          <a:lstStyle/>
          <a:p>
            <a:r>
              <a:rPr lang="tr-TR" b="1" dirty="0"/>
              <a:t>Bir Kitap Bir Konuk </a:t>
            </a:r>
            <a:r>
              <a:rPr lang="tr-TR" b="1" dirty="0" smtClean="0"/>
              <a:t>Söyleşileri</a:t>
            </a: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1110" y="1140940"/>
            <a:ext cx="3839440" cy="4894101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275" y="1068697"/>
            <a:ext cx="3989095" cy="496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3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51518" y="1505549"/>
            <a:ext cx="3724275" cy="2226374"/>
          </a:xfrm>
        </p:spPr>
        <p:txBody>
          <a:bodyPr>
            <a:normAutofit/>
          </a:bodyPr>
          <a:lstStyle/>
          <a:p>
            <a:r>
              <a:rPr lang="tr-TR" b="1" dirty="0"/>
              <a:t>Satranç Turnuvası</a:t>
            </a:r>
            <a:endParaRPr lang="tr-TR" b="1" dirty="0" smtClean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1182400"/>
            <a:ext cx="3048000" cy="4738592"/>
          </a:xfrm>
          <a:prstGeom prst="rect">
            <a:avLst/>
          </a:prstGeom>
        </p:spPr>
      </p:pic>
      <p:pic>
        <p:nvPicPr>
          <p:cNvPr id="8196" name="Picture 4" descr="https://egitim.siirt.edu.tr/foto/aktivite/duyuru-2-siirt-20251223112650653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518" y="2800516"/>
            <a:ext cx="2345671" cy="3127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egitim.siirt.edu.tr/foto/aktivite/duyuru-4-siirt-20251223112651153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98" y="2800515"/>
            <a:ext cx="2345671" cy="3127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egitim.siirt.edu.tr/foto/aktivite/duyuru-5-siirt-20251223112651419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40" y="2800516"/>
            <a:ext cx="2345671" cy="3127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egitim.siirt.edu.tr/foto/aktivite/duyuru-3-siirt-20251223112650903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011" y="1140940"/>
            <a:ext cx="2216695" cy="29555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egitim.siirt.edu.tr/foto/aktivite/etkinlik-duyurusu-1-siirt-20251215123724583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230" y="2945285"/>
            <a:ext cx="2166552" cy="3064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8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gitim.siirt.edu.tr/foto/aktivite/afis-1-siirt-202510171554308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6" y="1025236"/>
            <a:ext cx="4473574" cy="503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84827" y="1296366"/>
            <a:ext cx="7118181" cy="1766874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tr-TR" b="1" dirty="0" smtClean="0"/>
              <a:t>Öğrencilere Burs: Eğitim Fakültesi Öğrencileri İçin  </a:t>
            </a:r>
            <a:r>
              <a:rPr lang="tr-TR" b="1" dirty="0"/>
              <a:t>Destek Fonu </a:t>
            </a:r>
            <a:endParaRPr lang="tr-TR" b="1" dirty="0" smtClean="0"/>
          </a:p>
          <a:p>
            <a:pPr marL="0" indent="0">
              <a:lnSpc>
                <a:spcPct val="100000"/>
              </a:lnSpc>
              <a:buNone/>
            </a:pPr>
            <a:endParaRPr lang="tr-TR" sz="20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tr-TR" sz="2400" dirty="0" smtClean="0"/>
              <a:t>Akademik </a:t>
            </a:r>
            <a:r>
              <a:rPr lang="tr-TR" sz="2400" dirty="0"/>
              <a:t>ve idari personel katkılarıyla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tr-TR" sz="2400" dirty="0" smtClean="0"/>
              <a:t>"Siirt Üniversitesi Eğitim Kültür ve Geliştirme Vakfı" üzerinden</a:t>
            </a:r>
          </a:p>
        </p:txBody>
      </p:sp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986055"/>
              </p:ext>
            </p:extLst>
          </p:nvPr>
        </p:nvGraphicFramePr>
        <p:xfrm>
          <a:off x="184827" y="3063241"/>
          <a:ext cx="7653232" cy="182047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1461813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245886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245886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245886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  <a:gridCol w="1245886">
                  <a:extLst>
                    <a:ext uri="{9D8B030D-6E8A-4147-A177-3AD203B41FA5}">
                      <a16:colId xmlns:a16="http://schemas.microsoft.com/office/drawing/2014/main" val="797244735"/>
                    </a:ext>
                  </a:extLst>
                </a:gridCol>
                <a:gridCol w="1207875">
                  <a:extLst>
                    <a:ext uri="{9D8B030D-6E8A-4147-A177-3AD203B41FA5}">
                      <a16:colId xmlns:a16="http://schemas.microsoft.com/office/drawing/2014/main" val="1201042518"/>
                    </a:ext>
                  </a:extLst>
                </a:gridCol>
              </a:tblGrid>
              <a:tr h="279599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</a:rPr>
                        <a:t>BURS VERİLEN ÖĞRENCİ SAYILARI</a:t>
                      </a:r>
                      <a:r>
                        <a:rPr lang="tr-TR" sz="1600" baseline="0" dirty="0" smtClean="0">
                          <a:effectLst/>
                        </a:rPr>
                        <a:t> VE BURS MİKTARI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3147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Yıllar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</a:rPr>
                        <a:t>2021-2022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</a:rPr>
                        <a:t>2022-2023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</a:rPr>
                        <a:t>2023-2024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2024-2025</a:t>
                      </a:r>
                      <a:endParaRPr lang="tr-TR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2025-2026</a:t>
                      </a:r>
                      <a:endParaRPr lang="tr-TR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49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</a:rPr>
                        <a:t>Öğrenci Sayıları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27</a:t>
                      </a:r>
                      <a:endParaRPr lang="tr-TR" sz="16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35</a:t>
                      </a:r>
                      <a:endParaRPr lang="tr-TR" sz="16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41</a:t>
                      </a:r>
                      <a:endParaRPr lang="tr-TR" sz="16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0" dirty="0" smtClean="0"/>
                        <a:t>46</a:t>
                      </a:r>
                      <a:endParaRPr lang="tr-TR" sz="1600" b="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0" dirty="0" smtClean="0"/>
                        <a:t>42</a:t>
                      </a:r>
                      <a:endParaRPr lang="tr-TR" sz="1600" b="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  <a:tr h="576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Burs Miktarı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 TL</a:t>
                      </a:r>
                      <a:endParaRPr lang="tr-T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 TL</a:t>
                      </a:r>
                      <a:endParaRPr lang="tr-T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500 TL</a:t>
                      </a:r>
                      <a:endParaRPr lang="tr-T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750 TL</a:t>
                      </a:r>
                      <a:endParaRPr lang="tr-T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1000 TL</a:t>
                      </a:r>
                      <a:endParaRPr lang="tr-T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03300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643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190018" cy="2257426"/>
          </a:xfrm>
        </p:spPr>
        <p:txBody>
          <a:bodyPr>
            <a:normAutofit/>
          </a:bodyPr>
          <a:lstStyle/>
          <a:p>
            <a:r>
              <a:rPr lang="tr-TR" b="1" dirty="0"/>
              <a:t>Yeni Programlara Öğrenci Alımının Sağlanması:</a:t>
            </a:r>
            <a:r>
              <a:rPr lang="tr-TR" dirty="0"/>
              <a:t/>
            </a:r>
            <a:br>
              <a:rPr lang="tr-TR" dirty="0"/>
            </a:br>
            <a:r>
              <a:rPr lang="tr-TR" dirty="0"/>
              <a:t>Fakültenin eğitim-öğretim kapasitesinin artırılması amacıyla 2026 yılı itibarıyla </a:t>
            </a:r>
            <a:r>
              <a:rPr lang="tr-TR" dirty="0" smtClean="0"/>
              <a:t>«Okul </a:t>
            </a:r>
            <a:r>
              <a:rPr lang="tr-TR" dirty="0"/>
              <a:t>Öncesi </a:t>
            </a:r>
            <a:r>
              <a:rPr lang="tr-TR" dirty="0" smtClean="0"/>
              <a:t>Öğretmenliği» </a:t>
            </a:r>
            <a:r>
              <a:rPr lang="tr-TR" dirty="0"/>
              <a:t>ve </a:t>
            </a:r>
            <a:r>
              <a:rPr lang="tr-TR" dirty="0" smtClean="0"/>
              <a:t>«Zihin </a:t>
            </a:r>
            <a:r>
              <a:rPr lang="tr-TR" dirty="0"/>
              <a:t>Engelliler Eğitimi </a:t>
            </a:r>
            <a:r>
              <a:rPr lang="tr-TR" dirty="0" smtClean="0"/>
              <a:t>Öğretmenliği» </a:t>
            </a:r>
            <a:r>
              <a:rPr lang="tr-TR" dirty="0"/>
              <a:t>programlarına öğrenci alımının başlatılması hedeflenmektedir.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10619510" cy="2257426"/>
          </a:xfrm>
        </p:spPr>
        <p:txBody>
          <a:bodyPr>
            <a:normAutofit/>
          </a:bodyPr>
          <a:lstStyle/>
          <a:p>
            <a:r>
              <a:rPr lang="tr-TR" b="1" dirty="0"/>
              <a:t>Akreditasyon Süreçlerinin Güçlendirilmesi:</a:t>
            </a:r>
            <a:r>
              <a:rPr lang="tr-TR" dirty="0"/>
              <a:t/>
            </a:r>
            <a:br>
              <a:rPr lang="tr-TR" dirty="0"/>
            </a:br>
            <a:r>
              <a:rPr lang="tr-TR" dirty="0"/>
              <a:t>Fakültemiz programlarının kalite güvencesi kapsamında akreditasyon süreçlerinin planlı ve aşamalı biçimde yürütülmesi; bu doğrultuda 2025 yılında 3 programın, 2026 yılında 3 programın ve 2027 yılında 1 programın akredite edilmesi hedeflenmektedir.</a:t>
            </a:r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1555568" y="378981"/>
            <a:ext cx="7384648" cy="931240"/>
          </a:xfrm>
        </p:spPr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340789312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037618" cy="2257426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Uygulama</a:t>
            </a:r>
            <a:r>
              <a:rPr lang="en-US" b="1" dirty="0" smtClean="0"/>
              <a:t> </a:t>
            </a:r>
            <a:r>
              <a:rPr lang="en-US" b="1" dirty="0"/>
              <a:t>(</a:t>
            </a:r>
            <a:r>
              <a:rPr lang="en-US" b="1" dirty="0" err="1"/>
              <a:t>Staj</a:t>
            </a:r>
            <a:r>
              <a:rPr lang="en-US" b="1" dirty="0"/>
              <a:t>) </a:t>
            </a:r>
            <a:r>
              <a:rPr lang="en-US" b="1" dirty="0" err="1"/>
              <a:t>Sisteminin</a:t>
            </a:r>
            <a:r>
              <a:rPr lang="en-US" b="1" dirty="0"/>
              <a:t> </a:t>
            </a:r>
            <a:r>
              <a:rPr lang="en-US" b="1" dirty="0" err="1"/>
              <a:t>Güçlendirilmesi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Okul</a:t>
            </a:r>
            <a:r>
              <a:rPr lang="en-US" dirty="0" smtClean="0"/>
              <a:t>–</a:t>
            </a:r>
            <a:r>
              <a:rPr lang="tr-TR" dirty="0" smtClean="0"/>
              <a:t>F</a:t>
            </a:r>
            <a:r>
              <a:rPr lang="en-US" dirty="0" err="1" smtClean="0"/>
              <a:t>akülte</a:t>
            </a:r>
            <a:r>
              <a:rPr lang="en-US" dirty="0" smtClean="0"/>
              <a:t> </a:t>
            </a:r>
            <a:r>
              <a:rPr lang="en-US" dirty="0" err="1"/>
              <a:t>iş</a:t>
            </a:r>
            <a:r>
              <a:rPr lang="en-US" dirty="0"/>
              <a:t> </a:t>
            </a:r>
            <a:r>
              <a:rPr lang="en-US" dirty="0" err="1"/>
              <a:t>birliği</a:t>
            </a:r>
            <a:r>
              <a:rPr lang="en-US" dirty="0"/>
              <a:t> </a:t>
            </a:r>
            <a:r>
              <a:rPr lang="en-US" dirty="0" err="1"/>
              <a:t>modelinin</a:t>
            </a:r>
            <a:r>
              <a:rPr lang="en-US" dirty="0"/>
              <a:t> </a:t>
            </a:r>
            <a:r>
              <a:rPr lang="en-US" dirty="0" err="1"/>
              <a:t>geliştirilmesi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kapsamda</a:t>
            </a:r>
            <a:r>
              <a:rPr lang="en-US" dirty="0"/>
              <a:t> </a:t>
            </a:r>
            <a:r>
              <a:rPr lang="en-US" dirty="0" err="1"/>
              <a:t>Necip</a:t>
            </a:r>
            <a:r>
              <a:rPr lang="en-US" dirty="0"/>
              <a:t> </a:t>
            </a:r>
            <a:r>
              <a:rPr lang="en-US" dirty="0" err="1"/>
              <a:t>Fazıl</a:t>
            </a:r>
            <a:r>
              <a:rPr lang="en-US" dirty="0"/>
              <a:t> </a:t>
            </a:r>
            <a:r>
              <a:rPr lang="en-US" dirty="0" err="1"/>
              <a:t>Kısakürek</a:t>
            </a:r>
            <a:r>
              <a:rPr lang="en-US" dirty="0"/>
              <a:t> </a:t>
            </a:r>
            <a:r>
              <a:rPr lang="en-US" dirty="0" err="1"/>
              <a:t>İlkokulu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uygulama</a:t>
            </a:r>
            <a:r>
              <a:rPr lang="en-US" dirty="0"/>
              <a:t> </a:t>
            </a:r>
            <a:r>
              <a:rPr lang="en-US" dirty="0" err="1"/>
              <a:t>okulu</a:t>
            </a:r>
            <a:r>
              <a:rPr lang="en-US" dirty="0"/>
              <a:t> </a:t>
            </a:r>
            <a:r>
              <a:rPr lang="en-US" dirty="0" err="1"/>
              <a:t>bağlamında</a:t>
            </a:r>
            <a:r>
              <a:rPr lang="en-US" dirty="0"/>
              <a:t> </a:t>
            </a:r>
            <a:r>
              <a:rPr lang="en-US" dirty="0" err="1"/>
              <a:t>iş</a:t>
            </a:r>
            <a:r>
              <a:rPr lang="en-US" dirty="0"/>
              <a:t> </a:t>
            </a:r>
            <a:r>
              <a:rPr lang="en-US" dirty="0" err="1"/>
              <a:t>birliğinin</a:t>
            </a:r>
            <a:r>
              <a:rPr lang="en-US" dirty="0"/>
              <a:t> </a:t>
            </a:r>
            <a:r>
              <a:rPr lang="en-US" dirty="0" err="1"/>
              <a:t>güçlendirilmesi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9552710" cy="2257426"/>
          </a:xfrm>
        </p:spPr>
        <p:txBody>
          <a:bodyPr>
            <a:normAutofit/>
          </a:bodyPr>
          <a:lstStyle/>
          <a:p>
            <a:r>
              <a:rPr lang="tr-TR" b="1" dirty="0"/>
              <a:t>Öğrencilerin Akademik ve Mesleki Gelişiminin Desteklenmesi:</a:t>
            </a:r>
            <a:r>
              <a:rPr lang="tr-TR" dirty="0"/>
              <a:t/>
            </a:r>
            <a:br>
              <a:rPr lang="tr-TR" dirty="0"/>
            </a:br>
            <a:r>
              <a:rPr lang="tr-TR" dirty="0"/>
              <a:t>Öğrenci araştırma projelerinin teşvik edilmesi ve lisans ile lisansüstü düzeyde öğrencilere yönelik sempozyumların düzenlenmesi planlanmaktadır.</a:t>
            </a:r>
          </a:p>
          <a:p>
            <a:endParaRPr lang="tr-TR" dirty="0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75999708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300855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Seçmeli</a:t>
            </a:r>
            <a:r>
              <a:rPr lang="en-US" b="1" dirty="0"/>
              <a:t> </a:t>
            </a:r>
            <a:r>
              <a:rPr lang="en-US" b="1" dirty="0" err="1"/>
              <a:t>Derslerin</a:t>
            </a:r>
            <a:r>
              <a:rPr lang="en-US" b="1" dirty="0"/>
              <a:t> </a:t>
            </a:r>
            <a:r>
              <a:rPr lang="en-US" b="1" dirty="0" err="1"/>
              <a:t>Güncel</a:t>
            </a:r>
            <a:r>
              <a:rPr lang="en-US" b="1" dirty="0"/>
              <a:t> </a:t>
            </a:r>
            <a:r>
              <a:rPr lang="en-US" b="1" dirty="0" err="1"/>
              <a:t>Konulara</a:t>
            </a:r>
            <a:r>
              <a:rPr lang="en-US" b="1" dirty="0"/>
              <a:t> </a:t>
            </a:r>
            <a:r>
              <a:rPr lang="en-US" b="1" dirty="0" err="1"/>
              <a:t>Uygun</a:t>
            </a:r>
            <a:r>
              <a:rPr lang="en-US" b="1" dirty="0"/>
              <a:t> </a:t>
            </a:r>
            <a:r>
              <a:rPr lang="en-US" b="1" dirty="0" err="1"/>
              <a:t>Şekilde</a:t>
            </a:r>
            <a:r>
              <a:rPr lang="en-US" b="1" dirty="0"/>
              <a:t> </a:t>
            </a:r>
            <a:r>
              <a:rPr lang="en-US" b="1" dirty="0" err="1"/>
              <a:t>Çeşitlendirilmesi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Yapay</a:t>
            </a:r>
            <a:r>
              <a:rPr lang="en-US" dirty="0"/>
              <a:t> </a:t>
            </a:r>
            <a:r>
              <a:rPr lang="en-US" dirty="0" err="1"/>
              <a:t>zekâ</a:t>
            </a:r>
            <a:r>
              <a:rPr lang="en-US" dirty="0"/>
              <a:t> </a:t>
            </a:r>
            <a:r>
              <a:rPr lang="en-US" dirty="0" err="1"/>
              <a:t>destekli</a:t>
            </a:r>
            <a:r>
              <a:rPr lang="en-US" dirty="0"/>
              <a:t> </a:t>
            </a:r>
            <a:r>
              <a:rPr lang="en-US" dirty="0" err="1"/>
              <a:t>öğretim</a:t>
            </a:r>
            <a:r>
              <a:rPr lang="en-US" dirty="0"/>
              <a:t> </a:t>
            </a:r>
            <a:r>
              <a:rPr lang="en-US" dirty="0" err="1"/>
              <a:t>araçları</a:t>
            </a:r>
            <a:r>
              <a:rPr lang="en-US" dirty="0"/>
              <a:t>, </a:t>
            </a:r>
            <a:r>
              <a:rPr lang="en-US" dirty="0" err="1"/>
              <a:t>dijital</a:t>
            </a:r>
            <a:r>
              <a:rPr lang="en-US" dirty="0"/>
              <a:t> </a:t>
            </a:r>
            <a:r>
              <a:rPr lang="en-US" dirty="0" err="1"/>
              <a:t>pedagoji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 </a:t>
            </a:r>
            <a:r>
              <a:rPr lang="en-US" dirty="0" err="1"/>
              <a:t>öğretim</a:t>
            </a:r>
            <a:r>
              <a:rPr lang="en-US" dirty="0"/>
              <a:t> </a:t>
            </a:r>
            <a:r>
              <a:rPr lang="en-US" dirty="0" err="1"/>
              <a:t>uygulamalarına</a:t>
            </a:r>
            <a:r>
              <a:rPr lang="en-US" dirty="0"/>
              <a:t> </a:t>
            </a:r>
            <a:r>
              <a:rPr lang="en-US" dirty="0" err="1"/>
              <a:t>yönelik</a:t>
            </a:r>
            <a:r>
              <a:rPr lang="en-US" dirty="0"/>
              <a:t> </a:t>
            </a:r>
            <a:r>
              <a:rPr lang="en-US" dirty="0" err="1"/>
              <a:t>derslerin</a:t>
            </a:r>
            <a:r>
              <a:rPr lang="en-US" dirty="0"/>
              <a:t> </a:t>
            </a:r>
            <a:r>
              <a:rPr lang="en-US" dirty="0" err="1"/>
              <a:t>programlara</a:t>
            </a:r>
            <a:r>
              <a:rPr lang="en-US" dirty="0"/>
              <a:t> </a:t>
            </a:r>
            <a:r>
              <a:rPr lang="en-US" dirty="0" err="1"/>
              <a:t>entegre</a:t>
            </a:r>
            <a:r>
              <a:rPr lang="en-US" dirty="0"/>
              <a:t> </a:t>
            </a:r>
            <a:r>
              <a:rPr lang="en-US" dirty="0" err="1"/>
              <a:t>edilmesi</a:t>
            </a:r>
            <a:r>
              <a:rPr lang="en-US" dirty="0"/>
              <a:t> </a:t>
            </a:r>
            <a:r>
              <a:rPr lang="en-US" dirty="0" err="1"/>
              <a:t>planlanmaktadır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10106892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Uygulama</a:t>
            </a:r>
            <a:r>
              <a:rPr lang="en-US" b="1" dirty="0"/>
              <a:t> </a:t>
            </a:r>
            <a:r>
              <a:rPr lang="en-US" b="1" dirty="0" err="1"/>
              <a:t>Atölyelerinin</a:t>
            </a:r>
            <a:r>
              <a:rPr lang="en-US" b="1" dirty="0"/>
              <a:t> </a:t>
            </a:r>
            <a:r>
              <a:rPr lang="en-US" b="1" dirty="0" err="1"/>
              <a:t>Geliştirilmesi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Fakültemizde</a:t>
            </a:r>
            <a:r>
              <a:rPr lang="en-US" dirty="0"/>
              <a:t> </a:t>
            </a:r>
            <a:r>
              <a:rPr lang="en-US" dirty="0" err="1"/>
              <a:t>ihtiyaç</a:t>
            </a:r>
            <a:r>
              <a:rPr lang="en-US" dirty="0"/>
              <a:t> </a:t>
            </a:r>
            <a:r>
              <a:rPr lang="en-US" dirty="0" err="1"/>
              <a:t>duyulan</a:t>
            </a:r>
            <a:r>
              <a:rPr lang="en-US" dirty="0"/>
              <a:t> </a:t>
            </a:r>
            <a:r>
              <a:rPr lang="en-US" dirty="0" err="1"/>
              <a:t>uygulama</a:t>
            </a:r>
            <a:r>
              <a:rPr lang="en-US" dirty="0"/>
              <a:t> </a:t>
            </a:r>
            <a:r>
              <a:rPr lang="en-US" dirty="0" err="1"/>
              <a:t>atölyelerinin</a:t>
            </a:r>
            <a:r>
              <a:rPr lang="en-US" dirty="0"/>
              <a:t> </a:t>
            </a:r>
            <a:r>
              <a:rPr lang="en-US" dirty="0" err="1"/>
              <a:t>oluşturulması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yaygınlaştırılması</a:t>
            </a:r>
            <a:r>
              <a:rPr lang="en-US" dirty="0"/>
              <a:t>; </a:t>
            </a:r>
            <a:r>
              <a:rPr lang="en-US" dirty="0" err="1"/>
              <a:t>programlara</a:t>
            </a:r>
            <a:r>
              <a:rPr lang="en-US" dirty="0"/>
              <a:t> </a:t>
            </a:r>
            <a:r>
              <a:rPr lang="en-US" dirty="0" err="1"/>
              <a:t>özgü</a:t>
            </a:r>
            <a:r>
              <a:rPr lang="en-US" dirty="0"/>
              <a:t> </a:t>
            </a:r>
            <a:r>
              <a:rPr lang="en-US" dirty="0" err="1"/>
              <a:t>uygulama</a:t>
            </a:r>
            <a:r>
              <a:rPr lang="en-US" dirty="0"/>
              <a:t> </a:t>
            </a:r>
            <a:r>
              <a:rPr lang="en-US" dirty="0" err="1"/>
              <a:t>temelli</a:t>
            </a:r>
            <a:r>
              <a:rPr lang="en-US" dirty="0"/>
              <a:t> </a:t>
            </a:r>
            <a:r>
              <a:rPr lang="en-US" dirty="0" err="1"/>
              <a:t>öğrenme</a:t>
            </a:r>
            <a:r>
              <a:rPr lang="en-US" dirty="0"/>
              <a:t> </a:t>
            </a:r>
            <a:r>
              <a:rPr lang="en-US" dirty="0" err="1"/>
              <a:t>ortamlarının</a:t>
            </a:r>
            <a:r>
              <a:rPr lang="en-US" dirty="0"/>
              <a:t> </a:t>
            </a:r>
            <a:r>
              <a:rPr lang="en-US" dirty="0" err="1"/>
              <a:t>geliştirilmesi</a:t>
            </a:r>
            <a:r>
              <a:rPr lang="en-US" dirty="0"/>
              <a:t> </a:t>
            </a:r>
            <a:r>
              <a:rPr lang="en-US" dirty="0" err="1"/>
              <a:t>amaçlanmaktadır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341663961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480964" cy="2257426"/>
          </a:xfrm>
        </p:spPr>
        <p:txBody>
          <a:bodyPr>
            <a:normAutofit fontScale="92500"/>
          </a:bodyPr>
          <a:lstStyle/>
          <a:p>
            <a:r>
              <a:rPr lang="en-US" b="1" dirty="0" err="1"/>
              <a:t>Öğrencilerin</a:t>
            </a:r>
            <a:r>
              <a:rPr lang="en-US" b="1" dirty="0"/>
              <a:t> </a:t>
            </a:r>
            <a:r>
              <a:rPr lang="en-US" b="1" dirty="0" err="1"/>
              <a:t>Ders</a:t>
            </a:r>
            <a:r>
              <a:rPr lang="en-US" b="1" dirty="0"/>
              <a:t> </a:t>
            </a:r>
            <a:r>
              <a:rPr lang="en-US" b="1" dirty="0" err="1"/>
              <a:t>Seçimi</a:t>
            </a:r>
            <a:r>
              <a:rPr lang="en-US" b="1" dirty="0"/>
              <a:t> </a:t>
            </a:r>
            <a:r>
              <a:rPr lang="en-US" b="1" dirty="0" err="1"/>
              <a:t>ve</a:t>
            </a:r>
            <a:r>
              <a:rPr lang="en-US" b="1" dirty="0"/>
              <a:t> </a:t>
            </a:r>
            <a:r>
              <a:rPr lang="en-US" b="1" dirty="0" err="1"/>
              <a:t>Ders</a:t>
            </a:r>
            <a:r>
              <a:rPr lang="en-US" b="1" dirty="0"/>
              <a:t> </a:t>
            </a:r>
            <a:r>
              <a:rPr lang="en-US" b="1" dirty="0" err="1"/>
              <a:t>Programı</a:t>
            </a:r>
            <a:r>
              <a:rPr lang="en-US" b="1" dirty="0"/>
              <a:t> </a:t>
            </a:r>
            <a:r>
              <a:rPr lang="en-US" b="1" dirty="0" err="1"/>
              <a:t>Planlama</a:t>
            </a:r>
            <a:r>
              <a:rPr lang="en-US" b="1" dirty="0"/>
              <a:t> </a:t>
            </a:r>
            <a:r>
              <a:rPr lang="en-US" b="1" dirty="0" err="1"/>
              <a:t>Süreçlerinin</a:t>
            </a:r>
            <a:r>
              <a:rPr lang="en-US" b="1" dirty="0"/>
              <a:t> </a:t>
            </a:r>
            <a:r>
              <a:rPr lang="en-US" b="1" dirty="0" err="1"/>
              <a:t>İyileştirilmesi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Ders</a:t>
            </a:r>
            <a:r>
              <a:rPr lang="en-US" dirty="0"/>
              <a:t> </a:t>
            </a:r>
            <a:r>
              <a:rPr lang="en-US" dirty="0" err="1"/>
              <a:t>seçimi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ders</a:t>
            </a:r>
            <a:r>
              <a:rPr lang="en-US" dirty="0"/>
              <a:t> </a:t>
            </a:r>
            <a:r>
              <a:rPr lang="en-US" dirty="0" err="1"/>
              <a:t>programı</a:t>
            </a:r>
            <a:r>
              <a:rPr lang="en-US" dirty="0"/>
              <a:t> </a:t>
            </a:r>
            <a:r>
              <a:rPr lang="en-US" dirty="0" err="1"/>
              <a:t>oluşturma</a:t>
            </a:r>
            <a:r>
              <a:rPr lang="en-US" dirty="0"/>
              <a:t> </a:t>
            </a:r>
            <a:r>
              <a:rPr lang="en-US" dirty="0" err="1"/>
              <a:t>süreçlerinin</a:t>
            </a:r>
            <a:r>
              <a:rPr lang="en-US" dirty="0"/>
              <a:t>, </a:t>
            </a:r>
            <a:r>
              <a:rPr lang="en-US" dirty="0" err="1"/>
              <a:t>öğrenci</a:t>
            </a:r>
            <a:r>
              <a:rPr lang="en-US" dirty="0"/>
              <a:t> </a:t>
            </a:r>
            <a:r>
              <a:rPr lang="en-US" dirty="0" err="1"/>
              <a:t>ihtiyaçları</a:t>
            </a:r>
            <a:r>
              <a:rPr lang="en-US" dirty="0"/>
              <a:t>, </a:t>
            </a:r>
            <a:r>
              <a:rPr lang="en-US" dirty="0" err="1"/>
              <a:t>akademik</a:t>
            </a:r>
            <a:r>
              <a:rPr lang="en-US" dirty="0"/>
              <a:t> </a:t>
            </a:r>
            <a:r>
              <a:rPr lang="en-US" dirty="0" err="1"/>
              <a:t>ilerleme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program </a:t>
            </a:r>
            <a:r>
              <a:rPr lang="en-US" dirty="0" err="1"/>
              <a:t>çıktıları</a:t>
            </a:r>
            <a:r>
              <a:rPr lang="en-US" dirty="0"/>
              <a:t> </a:t>
            </a:r>
            <a:r>
              <a:rPr lang="en-US" dirty="0" err="1"/>
              <a:t>doğrultusunda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etkin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şeffaf</a:t>
            </a:r>
            <a:r>
              <a:rPr lang="en-US" dirty="0"/>
              <a:t> hale </a:t>
            </a:r>
            <a:r>
              <a:rPr lang="en-US" dirty="0" err="1"/>
              <a:t>getirilmesi</a:t>
            </a:r>
            <a:r>
              <a:rPr lang="en-US" dirty="0"/>
              <a:t>;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süreçlerin</a:t>
            </a:r>
            <a:r>
              <a:rPr lang="en-US" dirty="0"/>
              <a:t> EPDAD </a:t>
            </a:r>
            <a:r>
              <a:rPr lang="en-US" dirty="0" err="1"/>
              <a:t>akreditasyon</a:t>
            </a:r>
            <a:r>
              <a:rPr lang="en-US" dirty="0"/>
              <a:t> </a:t>
            </a:r>
            <a:r>
              <a:rPr lang="en-US" dirty="0" err="1"/>
              <a:t>ölçütleriyle</a:t>
            </a:r>
            <a:r>
              <a:rPr lang="en-US" dirty="0"/>
              <a:t> </a:t>
            </a:r>
            <a:r>
              <a:rPr lang="en-US" dirty="0" err="1"/>
              <a:t>uyumlu</a:t>
            </a:r>
            <a:r>
              <a:rPr lang="en-US" dirty="0"/>
              <a:t> </a:t>
            </a:r>
            <a:r>
              <a:rPr lang="en-US" dirty="0" err="1"/>
              <a:t>biçimde</a:t>
            </a:r>
            <a:r>
              <a:rPr lang="en-US" dirty="0"/>
              <a:t> </a:t>
            </a:r>
            <a:r>
              <a:rPr lang="en-US" dirty="0" err="1"/>
              <a:t>yeniden</a:t>
            </a:r>
            <a:r>
              <a:rPr lang="en-US" dirty="0"/>
              <a:t> </a:t>
            </a:r>
            <a:r>
              <a:rPr lang="en-US" dirty="0" err="1"/>
              <a:t>yapılandırılması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10245437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Müfredat</a:t>
            </a:r>
            <a:r>
              <a:rPr lang="en-US" b="1" dirty="0"/>
              <a:t> </a:t>
            </a:r>
            <a:r>
              <a:rPr lang="en-US" b="1" dirty="0" err="1"/>
              <a:t>Güncellemeleri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Fakültemizdeki</a:t>
            </a:r>
            <a:r>
              <a:rPr lang="en-US" dirty="0"/>
              <a:t> </a:t>
            </a:r>
            <a:r>
              <a:rPr lang="en-US" dirty="0" smtClean="0"/>
              <a:t>program </a:t>
            </a:r>
            <a:r>
              <a:rPr lang="en-US" dirty="0" err="1"/>
              <a:t>müfredatlarının</a:t>
            </a:r>
            <a:r>
              <a:rPr lang="en-US" dirty="0"/>
              <a:t>, </a:t>
            </a:r>
            <a:r>
              <a:rPr lang="en-US" dirty="0" err="1"/>
              <a:t>Milli</a:t>
            </a:r>
            <a:r>
              <a:rPr lang="en-US" dirty="0"/>
              <a:t> </a:t>
            </a:r>
            <a:r>
              <a:rPr lang="en-US" dirty="0" err="1"/>
              <a:t>Eğitim</a:t>
            </a:r>
            <a:r>
              <a:rPr lang="en-US" dirty="0"/>
              <a:t> </a:t>
            </a:r>
            <a:r>
              <a:rPr lang="en-US" dirty="0" err="1"/>
              <a:t>Bakanlığı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Yükseköğretim</a:t>
            </a:r>
            <a:r>
              <a:rPr lang="en-US" dirty="0"/>
              <a:t> </a:t>
            </a:r>
            <a:r>
              <a:rPr lang="en-US" dirty="0" err="1"/>
              <a:t>Kurulu</a:t>
            </a:r>
            <a:r>
              <a:rPr lang="en-US" dirty="0"/>
              <a:t> </a:t>
            </a:r>
            <a:r>
              <a:rPr lang="en-US" dirty="0" err="1"/>
              <a:t>tarafından</a:t>
            </a:r>
            <a:r>
              <a:rPr lang="en-US" dirty="0"/>
              <a:t> </a:t>
            </a:r>
            <a:r>
              <a:rPr lang="en-US" dirty="0" err="1"/>
              <a:t>belirlenen</a:t>
            </a:r>
            <a:r>
              <a:rPr lang="en-US" dirty="0"/>
              <a:t> </a:t>
            </a:r>
            <a:r>
              <a:rPr lang="en-US" dirty="0" err="1"/>
              <a:t>öğretmen</a:t>
            </a:r>
            <a:r>
              <a:rPr lang="en-US" dirty="0"/>
              <a:t> </a:t>
            </a:r>
            <a:r>
              <a:rPr lang="en-US" dirty="0" err="1"/>
              <a:t>yetiştirme</a:t>
            </a:r>
            <a:r>
              <a:rPr lang="en-US" dirty="0"/>
              <a:t> </a:t>
            </a:r>
            <a:r>
              <a:rPr lang="en-US" dirty="0" err="1"/>
              <a:t>politikaları</a:t>
            </a:r>
            <a:r>
              <a:rPr lang="en-US" dirty="0"/>
              <a:t> </a:t>
            </a:r>
            <a:r>
              <a:rPr lang="en-US" dirty="0" err="1"/>
              <a:t>doğrultusunda</a:t>
            </a:r>
            <a:r>
              <a:rPr lang="en-US" dirty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/>
              <a:t>güncellenmesi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25412037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079182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Akademik</a:t>
            </a:r>
            <a:r>
              <a:rPr lang="en-US" b="1" dirty="0"/>
              <a:t> </a:t>
            </a:r>
            <a:r>
              <a:rPr lang="en-US" b="1" dirty="0" err="1"/>
              <a:t>Gelişim</a:t>
            </a:r>
            <a:r>
              <a:rPr lang="en-US" b="1" dirty="0"/>
              <a:t> </a:t>
            </a:r>
            <a:r>
              <a:rPr lang="en-US" b="1" dirty="0" err="1"/>
              <a:t>ve</a:t>
            </a:r>
            <a:r>
              <a:rPr lang="en-US" b="1" dirty="0"/>
              <a:t> </a:t>
            </a:r>
            <a:r>
              <a:rPr lang="en-US" b="1" dirty="0" err="1"/>
              <a:t>Seminer</a:t>
            </a:r>
            <a:r>
              <a:rPr lang="en-US" b="1" dirty="0"/>
              <a:t> </a:t>
            </a:r>
            <a:r>
              <a:rPr lang="en-US" b="1" dirty="0" err="1"/>
              <a:t>Çalışmalarının</a:t>
            </a:r>
            <a:r>
              <a:rPr lang="en-US" b="1" dirty="0"/>
              <a:t> </a:t>
            </a:r>
            <a:r>
              <a:rPr lang="en-US" b="1" dirty="0" err="1"/>
              <a:t>Sürekliliği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Dijital</a:t>
            </a:r>
            <a:r>
              <a:rPr lang="en-US" dirty="0"/>
              <a:t> </a:t>
            </a:r>
            <a:r>
              <a:rPr lang="en-US" dirty="0" err="1"/>
              <a:t>pedagoji</a:t>
            </a:r>
            <a:r>
              <a:rPr lang="en-US" dirty="0"/>
              <a:t>, </a:t>
            </a:r>
            <a:r>
              <a:rPr lang="en-US" dirty="0" err="1"/>
              <a:t>dijital</a:t>
            </a:r>
            <a:r>
              <a:rPr lang="en-US" dirty="0"/>
              <a:t> </a:t>
            </a:r>
            <a:r>
              <a:rPr lang="en-US" dirty="0" err="1"/>
              <a:t>içerik</a:t>
            </a:r>
            <a:r>
              <a:rPr lang="en-US" dirty="0"/>
              <a:t> </a:t>
            </a:r>
            <a:r>
              <a:rPr lang="en-US" dirty="0" err="1"/>
              <a:t>üretimi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ölçme-değerlendirme</a:t>
            </a:r>
            <a:r>
              <a:rPr lang="en-US" dirty="0"/>
              <a:t> </a:t>
            </a:r>
            <a:r>
              <a:rPr lang="en-US" dirty="0" err="1"/>
              <a:t>süreçlerinin</a:t>
            </a:r>
            <a:r>
              <a:rPr lang="en-US" dirty="0"/>
              <a:t> </a:t>
            </a:r>
            <a:r>
              <a:rPr lang="en-US" dirty="0" err="1"/>
              <a:t>çeşitlendirilmesine</a:t>
            </a:r>
            <a:r>
              <a:rPr lang="en-US" dirty="0"/>
              <a:t> </a:t>
            </a:r>
            <a:r>
              <a:rPr lang="en-US" dirty="0" err="1"/>
              <a:t>yönelik</a:t>
            </a:r>
            <a:r>
              <a:rPr lang="en-US" dirty="0"/>
              <a:t> </a:t>
            </a:r>
            <a:r>
              <a:rPr lang="en-US" dirty="0" err="1"/>
              <a:t>eğitimlerin</a:t>
            </a:r>
            <a:r>
              <a:rPr lang="en-US" dirty="0"/>
              <a:t> </a:t>
            </a:r>
            <a:r>
              <a:rPr lang="en-US" dirty="0" err="1"/>
              <a:t>periyodik</a:t>
            </a:r>
            <a:r>
              <a:rPr lang="en-US" dirty="0"/>
              <a:t> </a:t>
            </a:r>
            <a:r>
              <a:rPr lang="en-US" dirty="0" err="1"/>
              <a:t>olarak</a:t>
            </a:r>
            <a:r>
              <a:rPr lang="en-US" dirty="0"/>
              <a:t> </a:t>
            </a:r>
            <a:r>
              <a:rPr lang="en-US" dirty="0" err="1"/>
              <a:t>sürdürülmesi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tr-TR" dirty="0" smtClean="0"/>
              <a:t>Ölçme-Değerlendirme </a:t>
            </a:r>
            <a:r>
              <a:rPr lang="en-US" dirty="0" err="1" smtClean="0"/>
              <a:t>süreçlerin</a:t>
            </a:r>
            <a:r>
              <a:rPr lang="tr-TR" dirty="0" smtClean="0"/>
              <a:t>in</a:t>
            </a:r>
            <a:r>
              <a:rPr lang="en-US" dirty="0" smtClean="0"/>
              <a:t> </a:t>
            </a:r>
            <a:r>
              <a:rPr lang="en-US" dirty="0"/>
              <a:t>OBS </a:t>
            </a:r>
            <a:r>
              <a:rPr lang="en-US" dirty="0" err="1"/>
              <a:t>sistemi</a:t>
            </a:r>
            <a:r>
              <a:rPr lang="en-US" dirty="0"/>
              <a:t> </a:t>
            </a:r>
            <a:r>
              <a:rPr lang="en-US" dirty="0" err="1"/>
              <a:t>üzerinden</a:t>
            </a:r>
            <a:r>
              <a:rPr lang="en-US" dirty="0"/>
              <a:t> </a:t>
            </a:r>
            <a:r>
              <a:rPr lang="en-US" dirty="0" err="1"/>
              <a:t>kayıt</a:t>
            </a:r>
            <a:r>
              <a:rPr lang="en-US" dirty="0"/>
              <a:t> </a:t>
            </a:r>
            <a:r>
              <a:rPr lang="en-US" dirty="0" err="1"/>
              <a:t>altına</a:t>
            </a:r>
            <a:r>
              <a:rPr lang="en-US" dirty="0"/>
              <a:t> </a:t>
            </a:r>
            <a:r>
              <a:rPr lang="en-US" dirty="0" err="1"/>
              <a:t>alınması</a:t>
            </a:r>
            <a:r>
              <a:rPr lang="en-US" dirty="0"/>
              <a:t> </a:t>
            </a:r>
            <a:r>
              <a:rPr lang="en-US" dirty="0" err="1"/>
              <a:t>öngörülmektedir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10079183" cy="2257426"/>
          </a:xfrm>
        </p:spPr>
        <p:txBody>
          <a:bodyPr/>
          <a:lstStyle/>
          <a:p>
            <a:r>
              <a:rPr lang="en-US" b="1" dirty="0" err="1"/>
              <a:t>Uluslararasılaşma</a:t>
            </a:r>
            <a:r>
              <a:rPr lang="en-US" b="1" dirty="0"/>
              <a:t> </a:t>
            </a:r>
            <a:r>
              <a:rPr lang="en-US" b="1" dirty="0" err="1"/>
              <a:t>Çabalarının</a:t>
            </a:r>
            <a:r>
              <a:rPr lang="en-US" b="1" dirty="0"/>
              <a:t> </a:t>
            </a:r>
            <a:r>
              <a:rPr lang="en-US" b="1" dirty="0" err="1"/>
              <a:t>Artırılması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Erasmus+ </a:t>
            </a:r>
            <a:r>
              <a:rPr lang="en-US" dirty="0" err="1"/>
              <a:t>programlarının</a:t>
            </a:r>
            <a:r>
              <a:rPr lang="en-US" dirty="0"/>
              <a:t> </a:t>
            </a:r>
            <a:r>
              <a:rPr lang="en-US" dirty="0" err="1"/>
              <a:t>etkin</a:t>
            </a:r>
            <a:r>
              <a:rPr lang="en-US" dirty="0"/>
              <a:t> </a:t>
            </a:r>
            <a:r>
              <a:rPr lang="en-US" dirty="0" err="1"/>
              <a:t>kullanımının</a:t>
            </a:r>
            <a:r>
              <a:rPr lang="en-US" dirty="0"/>
              <a:t> </a:t>
            </a:r>
            <a:r>
              <a:rPr lang="en-US" dirty="0" err="1"/>
              <a:t>sağlanması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uluslararası</a:t>
            </a:r>
            <a:r>
              <a:rPr lang="en-US" dirty="0"/>
              <a:t> </a:t>
            </a:r>
            <a:r>
              <a:rPr lang="en-US" dirty="0" err="1"/>
              <a:t>akademisyenlerle</a:t>
            </a:r>
            <a:r>
              <a:rPr lang="en-US" dirty="0"/>
              <a:t> </a:t>
            </a:r>
            <a:r>
              <a:rPr lang="en-US" dirty="0" err="1"/>
              <a:t>iş</a:t>
            </a:r>
            <a:r>
              <a:rPr lang="en-US" dirty="0"/>
              <a:t> </a:t>
            </a:r>
            <a:r>
              <a:rPr lang="en-US" dirty="0" err="1"/>
              <a:t>birliklerinin</a:t>
            </a:r>
            <a:r>
              <a:rPr lang="en-US" dirty="0"/>
              <a:t> </a:t>
            </a:r>
            <a:r>
              <a:rPr lang="en-US" dirty="0" err="1"/>
              <a:t>artırılması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261433486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522527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İç</a:t>
            </a:r>
            <a:r>
              <a:rPr lang="en-US" b="1" dirty="0"/>
              <a:t> </a:t>
            </a:r>
            <a:r>
              <a:rPr lang="en-US" b="1" dirty="0" err="1"/>
              <a:t>ve</a:t>
            </a:r>
            <a:r>
              <a:rPr lang="en-US" b="1" dirty="0"/>
              <a:t> </a:t>
            </a:r>
            <a:r>
              <a:rPr lang="en-US" b="1" dirty="0" err="1"/>
              <a:t>Dış</a:t>
            </a:r>
            <a:r>
              <a:rPr lang="en-US" b="1" dirty="0"/>
              <a:t> </a:t>
            </a:r>
            <a:r>
              <a:rPr lang="en-US" b="1" dirty="0" err="1"/>
              <a:t>Paydaşlarla</a:t>
            </a:r>
            <a:r>
              <a:rPr lang="en-US" b="1" dirty="0"/>
              <a:t> </a:t>
            </a:r>
            <a:r>
              <a:rPr lang="en-US" b="1" dirty="0" err="1"/>
              <a:t>İş</a:t>
            </a:r>
            <a:r>
              <a:rPr lang="en-US" b="1" dirty="0"/>
              <a:t> </a:t>
            </a:r>
            <a:r>
              <a:rPr lang="en-US" b="1" dirty="0" err="1"/>
              <a:t>Birliğinin</a:t>
            </a:r>
            <a:r>
              <a:rPr lang="en-US" b="1" dirty="0"/>
              <a:t> </a:t>
            </a:r>
            <a:r>
              <a:rPr lang="en-US" b="1" dirty="0" err="1"/>
              <a:t>Artırılması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Fakültenin</a:t>
            </a:r>
            <a:r>
              <a:rPr lang="en-US" dirty="0"/>
              <a:t> </a:t>
            </a:r>
            <a:r>
              <a:rPr lang="en-US" dirty="0" err="1"/>
              <a:t>iç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dış</a:t>
            </a:r>
            <a:r>
              <a:rPr lang="en-US" dirty="0"/>
              <a:t> </a:t>
            </a:r>
            <a:r>
              <a:rPr lang="en-US" dirty="0" err="1"/>
              <a:t>paydaşlarıyla</a:t>
            </a:r>
            <a:r>
              <a:rPr lang="en-US" dirty="0"/>
              <a:t> </a:t>
            </a:r>
            <a:r>
              <a:rPr lang="en-US" dirty="0" err="1"/>
              <a:t>sürdürülebilir</a:t>
            </a:r>
            <a:r>
              <a:rPr lang="en-US" dirty="0"/>
              <a:t> </a:t>
            </a:r>
            <a:r>
              <a:rPr lang="en-US" dirty="0" err="1"/>
              <a:t>iş</a:t>
            </a:r>
            <a:r>
              <a:rPr lang="en-US" dirty="0"/>
              <a:t> </a:t>
            </a:r>
            <a:r>
              <a:rPr lang="en-US" dirty="0" err="1"/>
              <a:t>birliklerinin</a:t>
            </a:r>
            <a:r>
              <a:rPr lang="en-US" dirty="0"/>
              <a:t> </a:t>
            </a:r>
            <a:r>
              <a:rPr lang="en-US" dirty="0" err="1"/>
              <a:t>geliştirilmesi</a:t>
            </a:r>
            <a:r>
              <a:rPr lang="en-US" dirty="0"/>
              <a:t>; </a:t>
            </a:r>
            <a:r>
              <a:rPr lang="en-US" dirty="0" err="1"/>
              <a:t>ortak</a:t>
            </a:r>
            <a:r>
              <a:rPr lang="en-US" dirty="0"/>
              <a:t> </a:t>
            </a:r>
            <a:r>
              <a:rPr lang="en-US" dirty="0" err="1"/>
              <a:t>projeler</a:t>
            </a:r>
            <a:r>
              <a:rPr lang="en-US" dirty="0"/>
              <a:t>, </a:t>
            </a:r>
            <a:r>
              <a:rPr lang="en-US" dirty="0" err="1"/>
              <a:t>etkinlikler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uygulamalar</a:t>
            </a:r>
            <a:r>
              <a:rPr lang="en-US" dirty="0"/>
              <a:t> </a:t>
            </a:r>
            <a:r>
              <a:rPr lang="en-US" dirty="0" err="1"/>
              <a:t>yoluyla</a:t>
            </a:r>
            <a:r>
              <a:rPr lang="en-US" dirty="0"/>
              <a:t> </a:t>
            </a:r>
            <a:r>
              <a:rPr lang="en-US" dirty="0" err="1"/>
              <a:t>eğitim-öğretim</a:t>
            </a:r>
            <a:r>
              <a:rPr lang="en-US" dirty="0"/>
              <a:t>, </a:t>
            </a:r>
            <a:r>
              <a:rPr lang="en-US" dirty="0" err="1"/>
              <a:t>araştırma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toplumsal</a:t>
            </a:r>
            <a:r>
              <a:rPr lang="en-US" dirty="0"/>
              <a:t> </a:t>
            </a:r>
            <a:r>
              <a:rPr lang="en-US" dirty="0" err="1"/>
              <a:t>katkı</a:t>
            </a:r>
            <a:r>
              <a:rPr lang="en-US" dirty="0"/>
              <a:t> </a:t>
            </a:r>
            <a:r>
              <a:rPr lang="en-US" dirty="0" err="1"/>
              <a:t>süreçlerinin</a:t>
            </a:r>
            <a:r>
              <a:rPr lang="en-US" dirty="0"/>
              <a:t> </a:t>
            </a:r>
            <a:r>
              <a:rPr lang="en-US" dirty="0" err="1"/>
              <a:t>güçlendirilmesi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10411692" cy="2257426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Geri </a:t>
            </a:r>
            <a:r>
              <a:rPr lang="en-US" b="1" dirty="0" err="1"/>
              <a:t>Bildirim</a:t>
            </a:r>
            <a:r>
              <a:rPr lang="en-US" b="1" dirty="0"/>
              <a:t> </a:t>
            </a:r>
            <a:r>
              <a:rPr lang="en-US" b="1" dirty="0" err="1"/>
              <a:t>Mekanizmalarının</a:t>
            </a:r>
            <a:r>
              <a:rPr lang="en-US" b="1" dirty="0"/>
              <a:t> </a:t>
            </a:r>
            <a:r>
              <a:rPr lang="en-US" b="1" dirty="0" err="1"/>
              <a:t>Geliştirilmesi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Fakülteye</a:t>
            </a:r>
            <a:r>
              <a:rPr lang="en-US" dirty="0"/>
              <a:t> </a:t>
            </a:r>
            <a:r>
              <a:rPr lang="en-US" dirty="0" err="1"/>
              <a:t>özgü</a:t>
            </a:r>
            <a:r>
              <a:rPr lang="en-US" dirty="0"/>
              <a:t> </a:t>
            </a:r>
            <a:r>
              <a:rPr lang="en-US" dirty="0" err="1"/>
              <a:t>öğrenci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çalışan</a:t>
            </a:r>
            <a:r>
              <a:rPr lang="en-US" dirty="0"/>
              <a:t> </a:t>
            </a:r>
            <a:r>
              <a:rPr lang="en-US" dirty="0" err="1"/>
              <a:t>memnuniyet</a:t>
            </a:r>
            <a:r>
              <a:rPr lang="en-US" dirty="0"/>
              <a:t> </a:t>
            </a:r>
            <a:r>
              <a:rPr lang="en-US" dirty="0" err="1"/>
              <a:t>anketlerinin</a:t>
            </a:r>
            <a:r>
              <a:rPr lang="en-US" dirty="0"/>
              <a:t> </a:t>
            </a:r>
            <a:r>
              <a:rPr lang="en-US" dirty="0" err="1"/>
              <a:t>hazırlanarak</a:t>
            </a:r>
            <a:r>
              <a:rPr lang="en-US" dirty="0"/>
              <a:t> </a:t>
            </a:r>
            <a:r>
              <a:rPr lang="en-US" dirty="0" err="1"/>
              <a:t>uygulanması</a:t>
            </a:r>
            <a:r>
              <a:rPr lang="en-US" dirty="0"/>
              <a:t>;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kapsamda</a:t>
            </a:r>
            <a:r>
              <a:rPr lang="en-US" dirty="0"/>
              <a:t> </a:t>
            </a:r>
            <a:r>
              <a:rPr lang="en-US" dirty="0" err="1"/>
              <a:t>kurulan</a:t>
            </a:r>
            <a:r>
              <a:rPr lang="en-US" dirty="0"/>
              <a:t> </a:t>
            </a:r>
            <a:r>
              <a:rPr lang="tr-TR" dirty="0" smtClean="0"/>
              <a:t>«Geri Bildirim ve Memnuniyet Anketleri hazırlama ve Değerlendirme» </a:t>
            </a:r>
            <a:r>
              <a:rPr lang="en-US" dirty="0" err="1" smtClean="0"/>
              <a:t>komisyon</a:t>
            </a:r>
            <a:r>
              <a:rPr lang="tr-TR" dirty="0" smtClean="0"/>
              <a:t>u</a:t>
            </a:r>
            <a:r>
              <a:rPr lang="en-US" dirty="0" smtClean="0"/>
              <a:t> </a:t>
            </a:r>
            <a:r>
              <a:rPr lang="en-US" dirty="0" err="1"/>
              <a:t>aracılığıyla</a:t>
            </a:r>
            <a:r>
              <a:rPr lang="en-US" dirty="0"/>
              <a:t> </a:t>
            </a:r>
            <a:r>
              <a:rPr lang="en-US" dirty="0" err="1"/>
              <a:t>süreçlerin</a:t>
            </a:r>
            <a:r>
              <a:rPr lang="en-US" dirty="0"/>
              <a:t> </a:t>
            </a:r>
            <a:r>
              <a:rPr lang="en-US" dirty="0" err="1"/>
              <a:t>sistematik</a:t>
            </a:r>
            <a:r>
              <a:rPr lang="en-US" dirty="0"/>
              <a:t> </a:t>
            </a:r>
            <a:r>
              <a:rPr lang="en-US" dirty="0" err="1"/>
              <a:t>biçimde</a:t>
            </a:r>
            <a:r>
              <a:rPr lang="en-US" dirty="0"/>
              <a:t> </a:t>
            </a:r>
            <a:r>
              <a:rPr lang="en-US" dirty="0" err="1"/>
              <a:t>yürütülmesi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15517396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10397836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Toplumla</a:t>
            </a:r>
            <a:r>
              <a:rPr lang="en-US" b="1" dirty="0"/>
              <a:t> </a:t>
            </a:r>
            <a:r>
              <a:rPr lang="en-US" b="1" dirty="0" err="1"/>
              <a:t>Bütünleşme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Gönüllü</a:t>
            </a:r>
            <a:r>
              <a:rPr lang="en-US" dirty="0"/>
              <a:t> </a:t>
            </a:r>
            <a:r>
              <a:rPr lang="en-US" dirty="0" err="1"/>
              <a:t>öğretmenlik</a:t>
            </a:r>
            <a:r>
              <a:rPr lang="en-US" dirty="0"/>
              <a:t> </a:t>
            </a:r>
            <a:r>
              <a:rPr lang="en-US" dirty="0" err="1"/>
              <a:t>faaliyetlerinin</a:t>
            </a:r>
            <a:r>
              <a:rPr lang="en-US" dirty="0"/>
              <a:t> </a:t>
            </a:r>
            <a:r>
              <a:rPr lang="en-US" dirty="0" err="1"/>
              <a:t>yaygınlaştırılması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sosyal</a:t>
            </a:r>
            <a:r>
              <a:rPr lang="en-US" dirty="0"/>
              <a:t> </a:t>
            </a:r>
            <a:r>
              <a:rPr lang="en-US" dirty="0" err="1"/>
              <a:t>sorumluluk</a:t>
            </a:r>
            <a:r>
              <a:rPr lang="en-US" dirty="0"/>
              <a:t> </a:t>
            </a:r>
            <a:r>
              <a:rPr lang="en-US" dirty="0" err="1"/>
              <a:t>projelerinin</a:t>
            </a:r>
            <a:r>
              <a:rPr lang="en-US" dirty="0"/>
              <a:t> </a:t>
            </a:r>
            <a:r>
              <a:rPr lang="en-US" dirty="0" err="1"/>
              <a:t>geliştirilmesi</a:t>
            </a:r>
            <a:r>
              <a:rPr lang="en-US" dirty="0"/>
              <a:t> </a:t>
            </a:r>
            <a:r>
              <a:rPr lang="en-US" dirty="0" err="1"/>
              <a:t>yoluyla</a:t>
            </a:r>
            <a:r>
              <a:rPr lang="en-US" dirty="0"/>
              <a:t> </a:t>
            </a:r>
            <a:r>
              <a:rPr lang="en-US" dirty="0" err="1"/>
              <a:t>toplumsal</a:t>
            </a:r>
            <a:r>
              <a:rPr lang="en-US" dirty="0"/>
              <a:t> </a:t>
            </a:r>
            <a:r>
              <a:rPr lang="en-US" dirty="0" err="1"/>
              <a:t>katkının</a:t>
            </a:r>
            <a:r>
              <a:rPr lang="en-US" dirty="0"/>
              <a:t> </a:t>
            </a:r>
            <a:r>
              <a:rPr lang="en-US" dirty="0" err="1"/>
              <a:t>artırılması</a:t>
            </a:r>
            <a:r>
              <a:rPr lang="en-US" dirty="0"/>
              <a:t> </a:t>
            </a:r>
            <a:r>
              <a:rPr lang="en-US" dirty="0" err="1"/>
              <a:t>amaçlanmaktadır</a:t>
            </a:r>
            <a:r>
              <a:rPr lang="en-US" dirty="0"/>
              <a:t>.</a:t>
            </a:r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5"/>
          </p:nvPr>
        </p:nvSpPr>
        <p:spPr>
          <a:xfrm>
            <a:off x="838199" y="3718829"/>
            <a:ext cx="10217728" cy="2257426"/>
          </a:xfrm>
        </p:spPr>
        <p:txBody>
          <a:bodyPr>
            <a:normAutofit/>
          </a:bodyPr>
          <a:lstStyle/>
          <a:p>
            <a:r>
              <a:rPr lang="en-US" b="1" dirty="0" err="1"/>
              <a:t>Fakültenin</a:t>
            </a:r>
            <a:r>
              <a:rPr lang="en-US" b="1" dirty="0"/>
              <a:t> </a:t>
            </a:r>
            <a:r>
              <a:rPr lang="en-US" b="1" dirty="0" err="1"/>
              <a:t>Stratejik</a:t>
            </a:r>
            <a:r>
              <a:rPr lang="en-US" b="1" dirty="0"/>
              <a:t> </a:t>
            </a:r>
            <a:r>
              <a:rPr lang="en-US" b="1" dirty="0" err="1"/>
              <a:t>Planının</a:t>
            </a:r>
            <a:r>
              <a:rPr lang="en-US" b="1" dirty="0"/>
              <a:t> </a:t>
            </a:r>
            <a:r>
              <a:rPr lang="en-US" b="1" dirty="0" err="1"/>
              <a:t>Hazırlanması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Fakülte</a:t>
            </a:r>
            <a:r>
              <a:rPr lang="tr-TR" dirty="0" err="1" smtClean="0"/>
              <a:t>mizin</a:t>
            </a:r>
            <a:r>
              <a:rPr lang="tr-TR" dirty="0" smtClean="0"/>
              <a:t> </a:t>
            </a:r>
            <a:r>
              <a:rPr lang="en-US" dirty="0" err="1" smtClean="0"/>
              <a:t>stratejik</a:t>
            </a:r>
            <a:r>
              <a:rPr lang="en-US" dirty="0" smtClean="0"/>
              <a:t> </a:t>
            </a:r>
            <a:r>
              <a:rPr lang="en-US" dirty="0" err="1"/>
              <a:t>planının</a:t>
            </a:r>
            <a:r>
              <a:rPr lang="en-US" dirty="0"/>
              <a:t>, </a:t>
            </a:r>
            <a:r>
              <a:rPr lang="en-US" dirty="0" err="1"/>
              <a:t>Siirt</a:t>
            </a:r>
            <a:r>
              <a:rPr lang="en-US" dirty="0"/>
              <a:t> </a:t>
            </a:r>
            <a:r>
              <a:rPr lang="en-US" dirty="0" err="1"/>
              <a:t>Üniversitesi</a:t>
            </a:r>
            <a:r>
              <a:rPr lang="en-US" dirty="0"/>
              <a:t> 2028–2032 </a:t>
            </a:r>
            <a:r>
              <a:rPr lang="en-US" dirty="0" err="1"/>
              <a:t>Stratejik</a:t>
            </a:r>
            <a:r>
              <a:rPr lang="en-US" dirty="0"/>
              <a:t> </a:t>
            </a:r>
            <a:r>
              <a:rPr lang="en-US" dirty="0" err="1"/>
              <a:t>Planı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uyumlu</a:t>
            </a:r>
            <a:r>
              <a:rPr lang="en-US" dirty="0"/>
              <a:t> </a:t>
            </a:r>
            <a:r>
              <a:rPr lang="en-US" dirty="0" err="1"/>
              <a:t>olacak</a:t>
            </a:r>
            <a:r>
              <a:rPr lang="en-US" dirty="0"/>
              <a:t> </a:t>
            </a:r>
            <a:r>
              <a:rPr lang="en-US" dirty="0" err="1"/>
              <a:t>şekilde</a:t>
            </a:r>
            <a:r>
              <a:rPr lang="en-US" dirty="0"/>
              <a:t>, </a:t>
            </a:r>
            <a:r>
              <a:rPr lang="en-US" dirty="0" err="1"/>
              <a:t>kurumsal</a:t>
            </a:r>
            <a:r>
              <a:rPr lang="en-US" dirty="0"/>
              <a:t> </a:t>
            </a:r>
            <a:r>
              <a:rPr lang="en-US" dirty="0" err="1"/>
              <a:t>hedefler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öncelikler</a:t>
            </a:r>
            <a:r>
              <a:rPr lang="en-US" dirty="0"/>
              <a:t> </a:t>
            </a:r>
            <a:r>
              <a:rPr lang="en-US" dirty="0" err="1"/>
              <a:t>doğrultusunda</a:t>
            </a:r>
            <a:r>
              <a:rPr lang="en-US" dirty="0"/>
              <a:t> </a:t>
            </a:r>
            <a:r>
              <a:rPr lang="en-US" dirty="0" err="1"/>
              <a:t>katılımcı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yaklaşımla</a:t>
            </a:r>
            <a:r>
              <a:rPr lang="en-US" dirty="0"/>
              <a:t> </a:t>
            </a:r>
            <a:r>
              <a:rPr lang="en-US" dirty="0" err="1"/>
              <a:t>hazırlanması</a:t>
            </a:r>
            <a:r>
              <a:rPr lang="en-US" dirty="0"/>
              <a:t> </a:t>
            </a:r>
            <a:r>
              <a:rPr lang="en-US" dirty="0" err="1"/>
              <a:t>hedeflenmektedir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</p:spTree>
    <p:extLst>
      <p:ext uri="{BB962C8B-B14F-4D97-AF65-F5344CB8AC3E}">
        <p14:creationId xmlns:p14="http://schemas.microsoft.com/office/powerpoint/2010/main" val="378995376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TALEPLER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843" y="1296366"/>
            <a:ext cx="10674927" cy="4194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2400" b="1" u="sng" dirty="0" smtClean="0"/>
              <a:t>Kısa Vadeli:</a:t>
            </a:r>
          </a:p>
          <a:p>
            <a:r>
              <a:rPr lang="tr-TR" sz="2400" dirty="0"/>
              <a:t>Ofis ve dersliklerdeki </a:t>
            </a:r>
            <a:r>
              <a:rPr lang="tr-TR" sz="2400" dirty="0" smtClean="0"/>
              <a:t>çatı akmaları problemlerinin </a:t>
            </a:r>
            <a:r>
              <a:rPr lang="tr-TR" sz="2400" dirty="0"/>
              <a:t>giderilmesi için çatı </a:t>
            </a:r>
            <a:r>
              <a:rPr lang="tr-TR" sz="2400" dirty="0" smtClean="0"/>
              <a:t>yapımına olan ihtiyaç</a:t>
            </a:r>
            <a:endParaRPr lang="tr-TR" sz="2400" dirty="0"/>
          </a:p>
          <a:p>
            <a:r>
              <a:rPr lang="tr-TR" sz="2400" dirty="0"/>
              <a:t>Öğrenci kantinin havalandırma </a:t>
            </a:r>
            <a:r>
              <a:rPr lang="tr-TR" sz="2400" dirty="0" smtClean="0"/>
              <a:t>sistemine olan ihtiyaç</a:t>
            </a:r>
            <a:endParaRPr lang="tr-TR" sz="2400" dirty="0"/>
          </a:p>
          <a:p>
            <a:r>
              <a:rPr lang="tr-TR" sz="2400" dirty="0" smtClean="0"/>
              <a:t>Öğretim Üyeleri ve Araştırma Görevlileri ihtiyacı</a:t>
            </a:r>
          </a:p>
          <a:p>
            <a:r>
              <a:rPr lang="tr-TR" sz="2400" dirty="0" smtClean="0"/>
              <a:t>Tam </a:t>
            </a:r>
            <a:r>
              <a:rPr lang="tr-TR" sz="2400" dirty="0"/>
              <a:t>donanımlı PDR danışmanlık </a:t>
            </a:r>
            <a:r>
              <a:rPr lang="tr-TR" sz="2400" dirty="0" smtClean="0"/>
              <a:t>kabinleri ihtiyacı</a:t>
            </a:r>
          </a:p>
          <a:p>
            <a:r>
              <a:rPr lang="tr-TR" sz="2400" dirty="0"/>
              <a:t>Bilgisayar -  yazıcı </a:t>
            </a:r>
            <a:r>
              <a:rPr lang="tr-TR" sz="2400" dirty="0" smtClean="0"/>
              <a:t>ihtiyacı</a:t>
            </a:r>
          </a:p>
          <a:p>
            <a:endParaRPr lang="tr-TR" sz="2400" dirty="0"/>
          </a:p>
          <a:p>
            <a:pPr marL="0" indent="0">
              <a:buNone/>
            </a:pPr>
            <a:r>
              <a:rPr lang="tr-TR" sz="2400" b="1" u="sng" dirty="0" smtClean="0"/>
              <a:t>Orta/ Uzun Vadeli:</a:t>
            </a:r>
            <a:endParaRPr lang="tr-TR" sz="2400" b="1" u="sng" dirty="0"/>
          </a:p>
          <a:p>
            <a:r>
              <a:rPr lang="tr-TR" sz="2400" dirty="0"/>
              <a:t>Ek Bina </a:t>
            </a:r>
            <a:r>
              <a:rPr lang="tr-TR" sz="2400" dirty="0" smtClean="0"/>
              <a:t>ihtiyacı</a:t>
            </a:r>
          </a:p>
          <a:p>
            <a:pPr marL="0" indent="0">
              <a:buNone/>
            </a:pPr>
            <a:endParaRPr lang="tr-TR" sz="2000" dirty="0" smtClean="0"/>
          </a:p>
        </p:txBody>
      </p:sp>
    </p:spTree>
    <p:extLst>
      <p:ext uri="{BB962C8B-B14F-4D97-AF65-F5344CB8AC3E}">
        <p14:creationId xmlns:p14="http://schemas.microsoft.com/office/powerpoint/2010/main" val="269059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18279" y="1435881"/>
            <a:ext cx="10515600" cy="4351338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1659891" y="616773"/>
            <a:ext cx="2751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TEHDİTLERİMİZ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"/>
            <a:ext cx="12172011" cy="685800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598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-si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-siu" id="{8B592569-D05A-4D16-9830-B18E17FE7CD1}" vid="{8AFA709D-6815-4F30-BDCD-E4420CC669B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Tema-siu</Template>
  <TotalTime>35437</TotalTime>
  <Words>2884</Words>
  <Application>Microsoft Office PowerPoint</Application>
  <PresentationFormat>Geniş ekran</PresentationFormat>
  <Paragraphs>824</Paragraphs>
  <Slides>78</Slides>
  <Notes>13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78</vt:i4>
      </vt:variant>
    </vt:vector>
  </HeadingPairs>
  <TitlesOfParts>
    <vt:vector size="84" baseType="lpstr">
      <vt:lpstr>Arial</vt:lpstr>
      <vt:lpstr>Calibri</vt:lpstr>
      <vt:lpstr>Calibri Light</vt:lpstr>
      <vt:lpstr>Times New Roman</vt:lpstr>
      <vt:lpstr>Tema-siu</vt:lpstr>
      <vt:lpstr>Office Teması</vt:lpstr>
      <vt:lpstr>PowerPoint Sunusu</vt:lpstr>
      <vt:lpstr>Hakkımızda</vt:lpstr>
      <vt:lpstr>Misyon</vt:lpstr>
      <vt:lpstr>Vizyon</vt:lpstr>
      <vt:lpstr>FAKÜLTE YÖNETİMİ</vt:lpstr>
      <vt:lpstr>İDARİ PERSONELİMİZ</vt:lpstr>
      <vt:lpstr>BÖLÜMLER /PROGRAMLAR</vt:lpstr>
      <vt:lpstr>BÖLÜMLER /PROGRAMLAR</vt:lpstr>
      <vt:lpstr>FAKÜLTE AKADEMİK KADRO VE ÖĞRENCİ SAYILARI</vt:lpstr>
      <vt:lpstr>EĞİTİM BİLİMLERİ BÖLÜMÜ</vt:lpstr>
      <vt:lpstr>MATEMATİK VE FEN BİLİMLERİ EĞİTİMİ BÖLÜMÜ</vt:lpstr>
      <vt:lpstr>TEMEL EĞİTİM BÖLÜMÜ</vt:lpstr>
      <vt:lpstr>TÜRKÇE VE SOSYAL BİLİMLER EĞİTİMİ BÖLÜMÜ</vt:lpstr>
      <vt:lpstr>YABANCI DİLLER EĞİTİMİ BÖLÜMÜ</vt:lpstr>
      <vt:lpstr>Öğrenci Sayıları, Kontenjanlar ve Yerleştirme Sonuçları</vt:lpstr>
      <vt:lpstr>LİSANSÜSTÜ PROGRAMLAR</vt:lpstr>
      <vt:lpstr>LİSANSÜSTÜ PROGRAMLAR</vt:lpstr>
      <vt:lpstr>PROGRAM AKREDİTASYON SÜREÇLERİ</vt:lpstr>
      <vt:lpstr>PROGRAM AKREDİTASYON SÜREÇLERİ</vt:lpstr>
      <vt:lpstr>KURUM İÇİ YÜKSELMELER</vt:lpstr>
      <vt:lpstr>KURUM İÇİ YÜKSELMELER</vt:lpstr>
      <vt:lpstr>KURUM İÇİ YÜKSELMELER</vt:lpstr>
      <vt:lpstr>ULUSLARARASI İŞBİRLİKLERİMİZ</vt:lpstr>
      <vt:lpstr>ÖNEMLİ BAŞARILARIMIZ</vt:lpstr>
      <vt:lpstr>ÖNEMLİ BAŞARILARIMIZ</vt:lpstr>
      <vt:lpstr>ÖNEMLİ BAŞARILARIMIZ</vt:lpstr>
      <vt:lpstr>ÖNEMLİ BAŞARILARIMIZ</vt:lpstr>
      <vt:lpstr>ÖNEMLİ BAŞARILARIMIZ</vt:lpstr>
      <vt:lpstr>ÖNEMLİ BAŞARILARIMIZ</vt:lpstr>
      <vt:lpstr>ÖNEMLİ BAŞARILARIMIZ</vt:lpstr>
      <vt:lpstr>ÖNEMLİ BAŞARILARIMIZ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Eğitim-Öğretim Süreçleri ve Kurumsal Gelişim Faaliyetleri </vt:lpstr>
      <vt:lpstr>Eğitim-Öğretim Süreçleri ve Kurumsal Gelişim Faaliyetleri</vt:lpstr>
      <vt:lpstr>Eğitim-Öğretim Süreçleri ve Kurumsal Gelişim Faaliyetleri</vt:lpstr>
      <vt:lpstr>Eğitim-Öğretim Süreçleri İle İlgili Devam Eden Uygulamalar</vt:lpstr>
      <vt:lpstr>YILLARA GÖRE YAPILAN ve PLANLANAN ETKİNLİK SAYILARI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GELECEĞE YÖNELİK HEDEFLER ve YENİLİKLER</vt:lpstr>
      <vt:lpstr>GELECEĞE YÖNELİK HEDEFLER ve YENİLİKLER</vt:lpstr>
      <vt:lpstr>GELECEĞE YÖNELİK HEDEFLER ve YENİLİKLER</vt:lpstr>
      <vt:lpstr>GELECEĞE YÖNELİK HEDEFLER ve YENİLİKLER</vt:lpstr>
      <vt:lpstr>GELECEĞE YÖNELİK HEDEFLER ve YENİLİKLER</vt:lpstr>
      <vt:lpstr>GELECEĞE YÖNELİK HEDEFLER ve YENİLİKLER</vt:lpstr>
      <vt:lpstr>GELECEĞE YÖNELİK HEDEFLER ve YENİLİKLER</vt:lpstr>
      <vt:lpstr>TALEPLER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Bilgisayar</dc:creator>
  <cp:lastModifiedBy>Cahit Pesen</cp:lastModifiedBy>
  <cp:revision>499</cp:revision>
  <dcterms:created xsi:type="dcterms:W3CDTF">2022-12-08T06:33:03Z</dcterms:created>
  <dcterms:modified xsi:type="dcterms:W3CDTF">2026-03-30T06:00:03Z</dcterms:modified>
</cp:coreProperties>
</file>