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.xml" ContentType="application/vnd.openxmlformats-officedocument.presentationml.notesSlide+xml"/>
  <Override PartName="/ppt/charts/chart13.xml" ContentType="application/vnd.openxmlformats-officedocument.drawingml.chart+xml"/>
  <Override PartName="/ppt/comments/comment1.xml" ContentType="application/vnd.openxmlformats-officedocument.presentationml.comments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67"/>
  </p:notesMasterIdLst>
  <p:sldIdLst>
    <p:sldId id="258" r:id="rId3"/>
    <p:sldId id="371" r:id="rId4"/>
    <p:sldId id="372" r:id="rId5"/>
    <p:sldId id="399" r:id="rId6"/>
    <p:sldId id="397" r:id="rId7"/>
    <p:sldId id="442" r:id="rId8"/>
    <p:sldId id="373" r:id="rId9"/>
    <p:sldId id="401" r:id="rId10"/>
    <p:sldId id="436" r:id="rId11"/>
    <p:sldId id="451" r:id="rId12"/>
    <p:sldId id="452" r:id="rId13"/>
    <p:sldId id="453" r:id="rId14"/>
    <p:sldId id="454" r:id="rId15"/>
    <p:sldId id="455" r:id="rId16"/>
    <p:sldId id="379" r:id="rId17"/>
    <p:sldId id="405" r:id="rId18"/>
    <p:sldId id="380" r:id="rId19"/>
    <p:sldId id="381" r:id="rId20"/>
    <p:sldId id="429" r:id="rId21"/>
    <p:sldId id="430" r:id="rId22"/>
    <p:sldId id="443" r:id="rId23"/>
    <p:sldId id="384" r:id="rId24"/>
    <p:sldId id="456" r:id="rId25"/>
    <p:sldId id="385" r:id="rId26"/>
    <p:sldId id="386" r:id="rId27"/>
    <p:sldId id="387" r:id="rId28"/>
    <p:sldId id="457" r:id="rId29"/>
    <p:sldId id="419" r:id="rId30"/>
    <p:sldId id="388" r:id="rId31"/>
    <p:sldId id="417" r:id="rId32"/>
    <p:sldId id="407" r:id="rId33"/>
    <p:sldId id="433" r:id="rId34"/>
    <p:sldId id="431" r:id="rId35"/>
    <p:sldId id="435" r:id="rId36"/>
    <p:sldId id="444" r:id="rId37"/>
    <p:sldId id="414" r:id="rId38"/>
    <p:sldId id="415" r:id="rId39"/>
    <p:sldId id="413" r:id="rId40"/>
    <p:sldId id="394" r:id="rId41"/>
    <p:sldId id="445" r:id="rId42"/>
    <p:sldId id="447" r:id="rId43"/>
    <p:sldId id="448" r:id="rId44"/>
    <p:sldId id="408" r:id="rId45"/>
    <p:sldId id="406" r:id="rId46"/>
    <p:sldId id="409" r:id="rId47"/>
    <p:sldId id="411" r:id="rId48"/>
    <p:sldId id="410" r:id="rId49"/>
    <p:sldId id="418" r:id="rId50"/>
    <p:sldId id="420" r:id="rId51"/>
    <p:sldId id="421" r:id="rId52"/>
    <p:sldId id="422" r:id="rId53"/>
    <p:sldId id="423" r:id="rId54"/>
    <p:sldId id="424" r:id="rId55"/>
    <p:sldId id="425" r:id="rId56"/>
    <p:sldId id="439" r:id="rId57"/>
    <p:sldId id="440" r:id="rId58"/>
    <p:sldId id="441" r:id="rId59"/>
    <p:sldId id="437" r:id="rId60"/>
    <p:sldId id="438" r:id="rId61"/>
    <p:sldId id="450" r:id="rId62"/>
    <p:sldId id="449" r:id="rId63"/>
    <p:sldId id="398" r:id="rId64"/>
    <p:sldId id="400" r:id="rId65"/>
    <p:sldId id="284" r:id="rId66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erdar abut" initials="sa" lastIdx="7" clrIdx="0">
    <p:extLst>
      <p:ext uri="{19B8F6BF-5375-455C-9EA6-DF929625EA0E}">
        <p15:presenceInfo xmlns:p15="http://schemas.microsoft.com/office/powerpoint/2012/main" userId="3ade717679585da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ema Uygulanmış Stil 1 - Vurgu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7292A2E-F333-43FB-9621-5CBBE7FDCDCB}" styleName="Açık Stil 2 - Vurgu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929F9F4-4A8F-4326-A1B4-22849713DDAB}" styleName="Koyu Stil 1 - Vurgu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Koyu Stil 2 - Vurgu 3/Vurgu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27102A9-8310-4765-A935-A1911B00CA55}" styleName="Açık Stil 1 - Vurgu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Orta Stil 4 - Vurgu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A111915-BE36-4E01-A7E5-04B1672EAD32}" styleName="Açık Stil 2 - Vurgu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765" autoAdjust="0"/>
    <p:restoredTop sz="94000" autoAdjust="0"/>
  </p:normalViewPr>
  <p:slideViewPr>
    <p:cSldViewPr snapToGrid="0">
      <p:cViewPr varScale="1">
        <p:scale>
          <a:sx n="105" d="100"/>
          <a:sy n="105" d="100"/>
        </p:scale>
        <p:origin x="360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10" d="100"/>
        <a:sy n="110" d="100"/>
      </p:scale>
      <p:origin x="0" y="-88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commentAuthors" Target="commentAuthors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al__ma_Sayfas_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3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4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5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6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al__ma_Sayfas_1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 smtClean="0"/>
              <a:t>AKADEMİK KADRO</a:t>
            </a:r>
            <a:endParaRPr lang="tr-TR" b="1" dirty="0"/>
          </a:p>
        </c:rich>
      </c:tx>
      <c:layout>
        <c:manualLayout>
          <c:xMode val="edge"/>
          <c:yMode val="edge"/>
          <c:x val="0.36406579406773959"/>
          <c:y val="4.34979061198734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Sheet1!$A$2:$A$2</c:f>
              <c:numCache>
                <c:formatCode>General</c:formatCode>
                <c:ptCount val="1"/>
                <c:pt idx="0">
                  <c:v>2025</c:v>
                </c:pt>
              </c:numCache>
            </c:numRef>
          </c:cat>
          <c:val>
            <c:numRef>
              <c:f>Sheet1!$B$2:$B$2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Sheet1!$A$2:$A$2</c:f>
              <c:numCache>
                <c:formatCode>General</c:formatCode>
                <c:ptCount val="1"/>
                <c:pt idx="0">
                  <c:v>2025</c:v>
                </c:pt>
              </c:numCache>
            </c:numRef>
          </c:cat>
          <c:val>
            <c:numRef>
              <c:f>Sheet1!$C$2:$C$2</c:f>
              <c:numCache>
                <c:formatCode>General</c:formatCode>
                <c:ptCount val="1"/>
                <c:pt idx="0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Sheet1!$A$2:$A$2</c:f>
              <c:numCache>
                <c:formatCode>General</c:formatCode>
                <c:ptCount val="1"/>
                <c:pt idx="0">
                  <c:v>2025</c:v>
                </c:pt>
              </c:numCache>
            </c:numRef>
          </c:cat>
          <c:val>
            <c:numRef>
              <c:f>Sheet1!$D$2:$D$2</c:f>
              <c:numCache>
                <c:formatCode>General</c:formatCode>
                <c:ptCount val="1"/>
                <c:pt idx="0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Sheet1!$A$2:$A$2</c:f>
              <c:numCache>
                <c:formatCode>General</c:formatCode>
                <c:ptCount val="1"/>
                <c:pt idx="0">
                  <c:v>2025</c:v>
                </c:pt>
              </c:numCache>
            </c:numRef>
          </c:cat>
          <c:val>
            <c:numRef>
              <c:f>Sheet1!$E$2:$E$2</c:f>
              <c:numCache>
                <c:formatCode>General</c:formatCode>
                <c:ptCount val="1"/>
                <c:pt idx="0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Sheet1!$A$2:$A$2</c:f>
              <c:numCache>
                <c:formatCode>General</c:formatCode>
                <c:ptCount val="1"/>
                <c:pt idx="0">
                  <c:v>2025</c:v>
                </c:pt>
              </c:numCache>
            </c:numRef>
          </c:cat>
          <c:val>
            <c:numRef>
              <c:f>Sheet1!$F$2:$F$2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-1027808416"/>
        <c:axId val="-1027810048"/>
        <c:extLst>
          <c:ext xmlns:c15="http://schemas.microsoft.com/office/drawing/2012/chart" uri="{02D57815-91ED-43cb-92C2-25804820EDAC}">
            <c15:filteredBarSeries>
              <c15:ser>
                <c:idx val="5"/>
                <c:order val="5"/>
                <c:tx>
                  <c:strRef>
                    <c:extLst>
                      <c:ext uri="{02D57815-91ED-43cb-92C2-25804820EDAC}">
                        <c15:formulaRef>
                          <c15:sqref>Sheet1!$G$1</c15:sqref>
                        </c15:formulaRef>
                      </c:ext>
                    </c:extLst>
                    <c:strCache>
                      <c:ptCount val="1"/>
                      <c:pt idx="0">
                        <c:v>Uzman</c:v>
                      </c:pt>
                    </c:strCache>
                  </c:strRef>
                </c:tx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Sheet1!$A$2:$A$2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2025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Sheet1!$G$2:$G$2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7D92-4C60-9592-04F5B9ED8AB2}"/>
                  </c:ext>
                </c:extLst>
              </c15:ser>
            </c15:filteredBarSeries>
          </c:ext>
        </c:extLst>
      </c:barChart>
      <c:catAx>
        <c:axId val="-1027808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10048"/>
        <c:crossesAt val="0"/>
        <c:auto val="1"/>
        <c:lblAlgn val="ctr"/>
        <c:lblOffset val="100"/>
        <c:noMultiLvlLbl val="0"/>
      </c:catAx>
      <c:valAx>
        <c:axId val="-102781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8416"/>
        <c:crosses val="autoZero"/>
        <c:crossBetween val="between"/>
        <c:majorUnit val="1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 smtClean="0">
                <a:latin typeface="+mj-lt"/>
              </a:rPr>
              <a:t>Öğrenci </a:t>
            </a:r>
            <a:r>
              <a:rPr lang="tr-TR" dirty="0">
                <a:latin typeface="+mj-lt"/>
              </a:rPr>
              <a:t>sayısı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</c:f>
              <c:numCache>
                <c:formatCode>General</c:formatCode>
                <c:ptCount val="1"/>
                <c:pt idx="0">
                  <c:v>2025</c:v>
                </c:pt>
              </c:numCache>
            </c:numRef>
          </c:cat>
          <c:val>
            <c:numRef>
              <c:f>Sheet1!$B$2</c:f>
              <c:numCache>
                <c:formatCode>General</c:formatCode>
                <c:ptCount val="1"/>
                <c:pt idx="0">
                  <c:v>1835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-1027805696"/>
        <c:axId val="-1027807328"/>
      </c:barChart>
      <c:catAx>
        <c:axId val="-1027805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7328"/>
        <c:crossesAt val="0"/>
        <c:auto val="1"/>
        <c:lblAlgn val="ctr"/>
        <c:lblOffset val="100"/>
        <c:noMultiLvlLbl val="0"/>
      </c:catAx>
      <c:valAx>
        <c:axId val="-10278073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5696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8</c:v>
                </c:pt>
                <c:pt idx="1">
                  <c:v>8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9</c:v>
                </c:pt>
                <c:pt idx="1">
                  <c:v>8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8</c:v>
                </c:pt>
                <c:pt idx="1">
                  <c:v>8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-1027808416"/>
        <c:axId val="-1027810048"/>
        <c:extLst>
          <c:ext xmlns:c15="http://schemas.microsoft.com/office/drawing/2012/chart" uri="{02D57815-91ED-43cb-92C2-25804820EDAC}">
            <c15:filteredBarSeries>
              <c15:ser>
                <c:idx val="5"/>
                <c:order val="5"/>
                <c:tx>
                  <c:strRef>
                    <c:extLst>
                      <c:ext uri="{02D57815-91ED-43cb-92C2-25804820EDAC}">
                        <c15:formulaRef>
                          <c15:sqref>Sheet1!$G$1</c15:sqref>
                        </c15:formulaRef>
                      </c:ext>
                    </c:extLst>
                    <c:strCache>
                      <c:ptCount val="1"/>
                      <c:pt idx="0">
                        <c:v>Uzman</c:v>
                      </c:pt>
                    </c:strCache>
                  </c:strRef>
                </c:tx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2023</c:v>
                      </c:pt>
                      <c:pt idx="1">
                        <c:v>2024</c:v>
                      </c:pt>
                      <c:pt idx="2">
                        <c:v>2025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Sheet1!$G$2:$G$4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7D92-4C60-9592-04F5B9ED8AB2}"/>
                  </c:ext>
                </c:extLst>
              </c15:ser>
            </c15:filteredBarSeries>
          </c:ext>
        </c:extLst>
      </c:barChart>
      <c:catAx>
        <c:axId val="-1027808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10048"/>
        <c:crossesAt val="0"/>
        <c:auto val="1"/>
        <c:lblAlgn val="ctr"/>
        <c:lblOffset val="100"/>
        <c:noMultiLvlLbl val="0"/>
      </c:catAx>
      <c:valAx>
        <c:axId val="-102781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8416"/>
        <c:crosses val="autoZero"/>
        <c:crossBetween val="between"/>
        <c:majorUnit val="1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247</c:v>
                </c:pt>
                <c:pt idx="1">
                  <c:v>252</c:v>
                </c:pt>
                <c:pt idx="2">
                  <c:v>277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-1027805696"/>
        <c:axId val="-1027807328"/>
      </c:barChart>
      <c:catAx>
        <c:axId val="-1027805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7328"/>
        <c:crossesAt val="0"/>
        <c:auto val="1"/>
        <c:lblAlgn val="ctr"/>
        <c:lblOffset val="100"/>
        <c:noMultiLvlLbl val="0"/>
      </c:catAx>
      <c:valAx>
        <c:axId val="-10278073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5696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6</c:v>
                </c:pt>
                <c:pt idx="1">
                  <c:v>5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11</c:v>
                </c:pt>
                <c:pt idx="1">
                  <c:v>13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-1027803520"/>
        <c:axId val="-1027816032"/>
        <c:extLst>
          <c:ext xmlns:c15="http://schemas.microsoft.com/office/drawing/2012/chart" uri="{02D57815-91ED-43cb-92C2-25804820EDAC}">
            <c15:filteredBarSeries>
              <c15:ser>
                <c:idx val="5"/>
                <c:order val="5"/>
                <c:tx>
                  <c:strRef>
                    <c:extLst>
                      <c:ext uri="{02D57815-91ED-43cb-92C2-25804820EDAC}">
                        <c15:formulaRef>
                          <c15:sqref>Sheet1!$G$1</c15:sqref>
                        </c15:formulaRef>
                      </c:ext>
                    </c:extLst>
                    <c:strCache>
                      <c:ptCount val="1"/>
                      <c:pt idx="0">
                        <c:v>Uzman</c:v>
                      </c:pt>
                    </c:strCache>
                  </c:strRef>
                </c:tx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2023</c:v>
                      </c:pt>
                      <c:pt idx="1">
                        <c:v>2024</c:v>
                      </c:pt>
                      <c:pt idx="2">
                        <c:v>2025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Sheet1!$G$2:$G$4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7D92-4C60-9592-04F5B9ED8AB2}"/>
                  </c:ext>
                </c:extLst>
              </c15:ser>
            </c15:filteredBarSeries>
          </c:ext>
        </c:extLst>
      </c:barChart>
      <c:catAx>
        <c:axId val="-1027803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16032"/>
        <c:crossesAt val="0"/>
        <c:auto val="1"/>
        <c:lblAlgn val="ctr"/>
        <c:lblOffset val="100"/>
        <c:noMultiLvlLbl val="0"/>
      </c:catAx>
      <c:valAx>
        <c:axId val="-10278160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3520"/>
        <c:crosses val="autoZero"/>
        <c:crossBetween val="between"/>
        <c:majorUnit val="1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443</c:v>
                </c:pt>
                <c:pt idx="1">
                  <c:v>456</c:v>
                </c:pt>
                <c:pt idx="2">
                  <c:v>381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-1027806784"/>
        <c:axId val="-1027802976"/>
      </c:barChart>
      <c:catAx>
        <c:axId val="-1027806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2976"/>
        <c:crossesAt val="0"/>
        <c:auto val="1"/>
        <c:lblAlgn val="ctr"/>
        <c:lblOffset val="100"/>
        <c:noMultiLvlLbl val="0"/>
      </c:catAx>
      <c:valAx>
        <c:axId val="-1027802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678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5</c:v>
                </c:pt>
                <c:pt idx="1">
                  <c:v>6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  <c:pt idx="0">
                  <c:v>4</c:v>
                </c:pt>
                <c:pt idx="1">
                  <c:v>4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-1027803520"/>
        <c:axId val="-1027816032"/>
        <c:extLst>
          <c:ext xmlns:c15="http://schemas.microsoft.com/office/drawing/2012/chart" uri="{02D57815-91ED-43cb-92C2-25804820EDAC}">
            <c15:filteredBarSeries>
              <c15:ser>
                <c:idx val="5"/>
                <c:order val="5"/>
                <c:tx>
                  <c:strRef>
                    <c:extLst>
                      <c:ext uri="{02D57815-91ED-43cb-92C2-25804820EDAC}">
                        <c15:formulaRef>
                          <c15:sqref>Sheet1!$G$1</c15:sqref>
                        </c15:formulaRef>
                      </c:ext>
                    </c:extLst>
                    <c:strCache>
                      <c:ptCount val="1"/>
                      <c:pt idx="0">
                        <c:v>Uzman</c:v>
                      </c:pt>
                    </c:strCache>
                  </c:strRef>
                </c:tx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2023</c:v>
                      </c:pt>
                      <c:pt idx="1">
                        <c:v>2024</c:v>
                      </c:pt>
                      <c:pt idx="2">
                        <c:v>2025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Sheet1!$G$2:$G$4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7D92-4C60-9592-04F5B9ED8AB2}"/>
                  </c:ext>
                </c:extLst>
              </c15:ser>
            </c15:filteredBarSeries>
          </c:ext>
        </c:extLst>
      </c:barChart>
      <c:catAx>
        <c:axId val="-1027803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16032"/>
        <c:crossesAt val="0"/>
        <c:auto val="1"/>
        <c:lblAlgn val="ctr"/>
        <c:lblOffset val="100"/>
        <c:noMultiLvlLbl val="0"/>
      </c:catAx>
      <c:valAx>
        <c:axId val="-10278160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3520"/>
        <c:crosses val="autoZero"/>
        <c:crossBetween val="between"/>
        <c:majorUnit val="1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336</c:v>
                </c:pt>
                <c:pt idx="1">
                  <c:v>334</c:v>
                </c:pt>
                <c:pt idx="2">
                  <c:v>342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-1027806784"/>
        <c:axId val="-1027802976"/>
      </c:barChart>
      <c:catAx>
        <c:axId val="-1027806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2976"/>
        <c:crossesAt val="0"/>
        <c:auto val="1"/>
        <c:lblAlgn val="ctr"/>
        <c:lblOffset val="100"/>
        <c:noMultiLvlLbl val="0"/>
      </c:catAx>
      <c:valAx>
        <c:axId val="-1027802976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tx1">
                      <a:lumMod val="5000"/>
                      <a:lumOff val="95000"/>
                    </a:schemeClr>
                  </a:gs>
                  <a:gs pos="0">
                    <a:schemeClr val="tx1">
                      <a:lumMod val="25000"/>
                      <a:lumOff val="7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678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3</c:v>
                </c:pt>
                <c:pt idx="1">
                  <c:v>4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4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3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-1027803520"/>
        <c:axId val="-1027816032"/>
        <c:extLst>
          <c:ext xmlns:c15="http://schemas.microsoft.com/office/drawing/2012/chart" uri="{02D57815-91ED-43cb-92C2-25804820EDAC}">
            <c15:filteredBarSeries>
              <c15:ser>
                <c:idx val="5"/>
                <c:order val="5"/>
                <c:tx>
                  <c:strRef>
                    <c:extLst>
                      <c:ext uri="{02D57815-91ED-43cb-92C2-25804820EDAC}">
                        <c15:formulaRef>
                          <c15:sqref>Sheet1!$G$1</c15:sqref>
                        </c15:formulaRef>
                      </c:ext>
                    </c:extLst>
                    <c:strCache>
                      <c:ptCount val="1"/>
                      <c:pt idx="0">
                        <c:v>Uzman</c:v>
                      </c:pt>
                    </c:strCache>
                  </c:strRef>
                </c:tx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2023</c:v>
                      </c:pt>
                      <c:pt idx="1">
                        <c:v>2024</c:v>
                      </c:pt>
                      <c:pt idx="2">
                        <c:v>2025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Sheet1!$G$2:$G$4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7D92-4C60-9592-04F5B9ED8AB2}"/>
                  </c:ext>
                </c:extLst>
              </c15:ser>
            </c15:filteredBarSeries>
          </c:ext>
        </c:extLst>
      </c:barChart>
      <c:catAx>
        <c:axId val="-1027803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16032"/>
        <c:crossesAt val="0"/>
        <c:auto val="1"/>
        <c:lblAlgn val="ctr"/>
        <c:lblOffset val="100"/>
        <c:noMultiLvlLbl val="0"/>
      </c:catAx>
      <c:valAx>
        <c:axId val="-10278160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3520"/>
        <c:crosses val="autoZero"/>
        <c:crossBetween val="between"/>
        <c:majorUnit val="1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499</c:v>
                </c:pt>
                <c:pt idx="1">
                  <c:v>488</c:v>
                </c:pt>
                <c:pt idx="2">
                  <c:v>542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-1027806784"/>
        <c:axId val="-1027802976"/>
      </c:barChart>
      <c:catAx>
        <c:axId val="-1027806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2976"/>
        <c:crossesAt val="0"/>
        <c:auto val="1"/>
        <c:lblAlgn val="ctr"/>
        <c:lblOffset val="100"/>
        <c:noMultiLvlLbl val="0"/>
      </c:catAx>
      <c:valAx>
        <c:axId val="-1027802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678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tr-TR" b="1" dirty="0"/>
              <a:t>Akademik Kadro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Profesör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D92-4C60-9592-04F5B9ED8AB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Doçent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D92-4C60-9592-04F5B9ED8AB2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Dr. Öğr. Üyesi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3</c:v>
                </c:pt>
                <c:pt idx="1">
                  <c:v>3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92-4C60-9592-04F5B9ED8AB2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Arş. Gör.</c:v>
                </c:pt>
              </c:strCache>
            </c:strRef>
          </c:tx>
          <c:spPr>
            <a:solidFill>
              <a:schemeClr val="accent6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Sheet1!$E$2:$E$4</c:f>
              <c:numCache>
                <c:formatCode>General</c:formatCode>
                <c:ptCount val="3"/>
                <c:pt idx="0">
                  <c:v>1</c:v>
                </c:pt>
                <c:pt idx="1">
                  <c:v>1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D92-4C60-9592-04F5B9ED8AB2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Öğr. Gör. </c:v>
                </c:pt>
              </c:strCache>
            </c:strRef>
          </c:tx>
          <c:spPr>
            <a:solidFill>
              <a:schemeClr val="accent5">
                <a:lumMod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Sheet1!$F$2:$F$4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D92-4C60-9592-04F5B9ED8A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axId val="-1027803520"/>
        <c:axId val="-1027816032"/>
        <c:extLst>
          <c:ext xmlns:c15="http://schemas.microsoft.com/office/drawing/2012/chart" uri="{02D57815-91ED-43cb-92C2-25804820EDAC}">
            <c15:filteredBarSeries>
              <c15:ser>
                <c:idx val="5"/>
                <c:order val="5"/>
                <c:tx>
                  <c:strRef>
                    <c:extLst>
                      <c:ext uri="{02D57815-91ED-43cb-92C2-25804820EDAC}">
                        <c15:formulaRef>
                          <c15:sqref>Sheet1!$G$1</c15:sqref>
                        </c15:formulaRef>
                      </c:ext>
                    </c:extLst>
                    <c:strCache>
                      <c:ptCount val="1"/>
                      <c:pt idx="0">
                        <c:v>Uzman</c:v>
                      </c:pt>
                    </c:strCache>
                  </c:strRef>
                </c:tx>
                <c:spPr>
                  <a:solidFill>
                    <a:schemeClr val="accent4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numRef>
                    <c:extLst>
                      <c:ext uri="{02D57815-91ED-43cb-92C2-25804820EDAC}">
                        <c15:formulaRef>
                          <c15:sqref>Sheet1!$A$2:$A$4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2023</c:v>
                      </c:pt>
                      <c:pt idx="1">
                        <c:v>2024</c:v>
                      </c:pt>
                      <c:pt idx="2">
                        <c:v>2025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Sheet1!$G$2:$G$4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5-7D92-4C60-9592-04F5B9ED8AB2}"/>
                  </c:ext>
                </c:extLst>
              </c15:ser>
            </c15:filteredBarSeries>
          </c:ext>
        </c:extLst>
      </c:barChart>
      <c:catAx>
        <c:axId val="-1027803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16032"/>
        <c:crossesAt val="0"/>
        <c:auto val="1"/>
        <c:lblAlgn val="ctr"/>
        <c:lblOffset val="100"/>
        <c:noMultiLvlLbl val="0"/>
      </c:catAx>
      <c:valAx>
        <c:axId val="-10278160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027803520"/>
        <c:crosses val="autoZero"/>
        <c:crossBetween val="between"/>
        <c:majorUnit val="1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</c:dTable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r-TR" dirty="0">
                <a:latin typeface="+mj-lt"/>
              </a:rPr>
              <a:t>Öğrenci sayısı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r-T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Öğrenci Sayıları</c:v>
                </c:pt>
              </c:strCache>
            </c:strRef>
          </c:tx>
          <c:spPr>
            <a:gradFill flip="none" rotWithShape="1">
              <a:gsLst>
                <a:gs pos="0">
                  <a:schemeClr val="accent2"/>
                </a:gs>
                <a:gs pos="75000">
                  <a:schemeClr val="accent2">
                    <a:lumMod val="60000"/>
                    <a:lumOff val="40000"/>
                  </a:schemeClr>
                </a:gs>
                <a:gs pos="51000">
                  <a:schemeClr val="accent2">
                    <a:alpha val="75000"/>
                  </a:schemeClr>
                </a:gs>
                <a:gs pos="100000">
                  <a:schemeClr val="accent2">
                    <a:lumMod val="20000"/>
                    <a:lumOff val="80000"/>
                    <a:alpha val="15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r-T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268</c:v>
                </c:pt>
                <c:pt idx="1">
                  <c:v>258</c:v>
                </c:pt>
                <c:pt idx="2">
                  <c:v>291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367-42D7-8C54-7EF4CCC4FA0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55"/>
        <c:overlap val="-70"/>
        <c:axId val="-1027806784"/>
        <c:axId val="-1027802976"/>
      </c:barChart>
      <c:catAx>
        <c:axId val="-1027806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2976"/>
        <c:crossesAt val="0"/>
        <c:auto val="1"/>
        <c:lblAlgn val="ctr"/>
        <c:lblOffset val="100"/>
        <c:noMultiLvlLbl val="0"/>
      </c:catAx>
      <c:valAx>
        <c:axId val="-1027802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r-TR"/>
          </a:p>
        </c:txPr>
        <c:crossAx val="-102780678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r-TR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SCI Expanded, SCI , SSCI, AHCI Kapsamındaki Dergilerde Yayınlanan Makale Sayıları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21</c:v>
                </c:pt>
                <c:pt idx="1">
                  <c:v>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2">
                  <c:v>33</c:v>
                </c:pt>
                <c:pt idx="3">
                  <c:v>40</c:v>
                </c:pt>
                <c:pt idx="4">
                  <c:v>50</c:v>
                </c:pt>
                <c:pt idx="5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-1027817120"/>
        <c:axId val="-1027815488"/>
      </c:barChart>
      <c:catAx>
        <c:axId val="-102781712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-1027815488"/>
        <c:crosses val="autoZero"/>
        <c:auto val="1"/>
        <c:lblAlgn val="ctr"/>
        <c:lblOffset val="100"/>
        <c:noMultiLvlLbl val="0"/>
      </c:catAx>
      <c:valAx>
        <c:axId val="-1027815488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2781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 dirty="0" smtClean="0"/>
              <a:t>Yıllara Göre Öğretim Üyesi Başına Düşen SCI </a:t>
            </a:r>
            <a:r>
              <a:rPr lang="tr-TR" dirty="0" err="1"/>
              <a:t>Expanded</a:t>
            </a:r>
            <a:r>
              <a:rPr lang="tr-TR" dirty="0"/>
              <a:t>, SCI , SSCI, AHCI Kapsamındaki Dergilerde Yayınlanan Makale Sayıları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2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Sheet1!$A$2:$A$3</c:f>
              <c:numCache>
                <c:formatCode>General</c:formatCode>
                <c:ptCount val="2"/>
                <c:pt idx="0">
                  <c:v>2023</c:v>
                </c:pt>
                <c:pt idx="1">
                  <c:v>2024</c:v>
                </c:pt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0.36</c:v>
                </c:pt>
                <c:pt idx="1">
                  <c:v>0.54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-1027817120"/>
        <c:axId val="-1027815488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Gelecek 3 Yıldaki Hedefler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2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2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2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vert="horz"/>
                    <a:lstStyle/>
                    <a:p>
                      <a:pPr>
                        <a:defRPr/>
                      </a:pPr>
                      <a:endParaRPr lang="tr-TR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layout/>
                      <c15:showLeaderLines val="1"/>
                      <c15:leaderLines>
                        <c:spPr>
                          <a:ln w="9525">
                            <a:solidFill>
                              <a:schemeClr val="lt1">
                                <a:lumMod val="95000"/>
                                <a:alpha val="54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>
                      <c:ext uri="{02D57815-91ED-43cb-92C2-25804820EDAC}">
                        <c15:formulaRef>
                          <c15:sqref>Sheet1!$A$2:$A$3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2023</c:v>
                      </c:pt>
                      <c:pt idx="1">
                        <c:v>2024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Sheet1!$C$2:$C$3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54C1-4ABD-9F60-66E86A61226D}"/>
                  </c:ext>
                </c:extLst>
              </c15:ser>
            </c15:filteredBarSeries>
          </c:ext>
        </c:extLst>
      </c:barChart>
      <c:catAx>
        <c:axId val="-102781712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-1027815488"/>
        <c:crosses val="autoZero"/>
        <c:auto val="1"/>
        <c:lblAlgn val="ctr"/>
        <c:lblOffset val="100"/>
        <c:noMultiLvlLbl val="0"/>
      </c:catAx>
      <c:valAx>
        <c:axId val="-1027815488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2781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Yayınlanan Kitap Sayıları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48</c:v>
                </c:pt>
                <c:pt idx="1">
                  <c:v>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2">
                  <c:v>54</c:v>
                </c:pt>
                <c:pt idx="3">
                  <c:v>56</c:v>
                </c:pt>
                <c:pt idx="4">
                  <c:v>62</c:v>
                </c:pt>
                <c:pt idx="5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-1027810592"/>
        <c:axId val="-1027814944"/>
      </c:barChart>
      <c:catAx>
        <c:axId val="-102781059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-1027814944"/>
        <c:crosses val="autoZero"/>
        <c:auto val="1"/>
        <c:lblAlgn val="ctr"/>
        <c:lblOffset val="100"/>
        <c:noMultiLvlLbl val="0"/>
      </c:catAx>
      <c:valAx>
        <c:axId val="-1027814944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278105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Uluslararası Sözlü Bildiri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68</c:v>
                </c:pt>
                <c:pt idx="1">
                  <c:v>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2">
                  <c:v>81</c:v>
                </c:pt>
                <c:pt idx="3">
                  <c:v>84</c:v>
                </c:pt>
                <c:pt idx="4">
                  <c:v>88</c:v>
                </c:pt>
                <c:pt idx="5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-1027814400"/>
        <c:axId val="-1027813312"/>
      </c:barChart>
      <c:catAx>
        <c:axId val="-102781440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-1027813312"/>
        <c:crosses val="autoZero"/>
        <c:auto val="1"/>
        <c:lblAlgn val="ctr"/>
        <c:lblOffset val="100"/>
        <c:noMultiLvlLbl val="0"/>
      </c:catAx>
      <c:valAx>
        <c:axId val="-1027813312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27814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/>
              <a:t>Atıf Sayısı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3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2128</c:v>
                </c:pt>
                <c:pt idx="1">
                  <c:v>2285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Gelecek 3 Yıldaki Hedefler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Sheet1!$A$2:$A$7</c:f>
              <c:numCache>
                <c:formatCode>General</c:formatCode>
                <c:ptCount val="6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</c:numCache>
            </c:numRef>
          </c:cat>
          <c:val>
            <c:numRef>
              <c:f>Sheet1!$C$2:$C$7</c:f>
              <c:numCache>
                <c:formatCode>General</c:formatCode>
                <c:ptCount val="6"/>
                <c:pt idx="2">
                  <c:v>2304</c:v>
                </c:pt>
                <c:pt idx="3">
                  <c:v>2451</c:v>
                </c:pt>
                <c:pt idx="4">
                  <c:v>2576</c:v>
                </c:pt>
                <c:pt idx="5">
                  <c:v>2623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-1027812768"/>
        <c:axId val="-1027812224"/>
      </c:barChart>
      <c:catAx>
        <c:axId val="-102781276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-1027812224"/>
        <c:crosses val="autoZero"/>
        <c:auto val="1"/>
        <c:lblAlgn val="ctr"/>
        <c:lblOffset val="100"/>
        <c:noMultiLvlLbl val="0"/>
      </c:catAx>
      <c:valAx>
        <c:axId val="-1027812224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27812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r-T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r-TR" dirty="0" smtClean="0"/>
              <a:t>Yıllara</a:t>
            </a:r>
            <a:r>
              <a:rPr lang="tr-TR" baseline="0" dirty="0" smtClean="0"/>
              <a:t> Göre Öğretim Üyesi Başında Düşen </a:t>
            </a:r>
            <a:r>
              <a:rPr lang="tr-TR" dirty="0" smtClean="0"/>
              <a:t>Atıf </a:t>
            </a:r>
            <a:r>
              <a:rPr lang="tr-TR" dirty="0"/>
              <a:t>Sayısı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8291703063769252"/>
          <c:y val="0.24736846737302678"/>
          <c:w val="0.75659526462904436"/>
          <c:h val="0.5736299618887936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Son 2 yıl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tr-T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extLst>
                <c:ext xmlns:c15="http://schemas.microsoft.com/office/drawing/2012/chart" uri="{02D57815-91ED-43cb-92C2-25804820EDAC}">
                  <c15:fullRef>
                    <c15:sqref>Sheet1!$A$2:$A$7</c15:sqref>
                  </c15:fullRef>
                </c:ext>
              </c:extLst>
              <c:f>Sheet1!$A$2:$A$3</c:f>
              <c:numCache>
                <c:formatCode>General</c:formatCode>
                <c:ptCount val="2"/>
                <c:pt idx="0">
                  <c:v>2023</c:v>
                </c:pt>
                <c:pt idx="1">
                  <c:v>2024</c:v>
                </c:pt>
              </c:numCache>
            </c:numRef>
          </c:cat>
          <c:val>
            <c:numRef>
              <c:extLst>
                <c:ext xmlns:c15="http://schemas.microsoft.com/office/drawing/2012/chart" uri="{02D57815-91ED-43cb-92C2-25804820EDAC}">
                  <c15:fullRef>
                    <c15:sqref>Sheet1!$B$2:$B$7</c15:sqref>
                  </c15:fullRef>
                </c:ext>
              </c:extLst>
              <c:f>Sheet1!$B$2:$B$3</c:f>
              <c:numCache>
                <c:formatCode>General</c:formatCode>
                <c:ptCount val="2"/>
                <c:pt idx="0">
                  <c:v>36.1</c:v>
                </c:pt>
                <c:pt idx="1">
                  <c:v>38.729999999999997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C1-4ABD-9F60-66E86A6122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overlap val="-20"/>
        <c:axId val="-1027812768"/>
        <c:axId val="-1027812224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Gelecek 3 Yıldaki Hedefler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2">
                          <a:satMod val="103000"/>
                          <a:lumMod val="102000"/>
                          <a:tint val="94000"/>
                        </a:schemeClr>
                      </a:gs>
                      <a:gs pos="50000">
                        <a:schemeClr val="accent2">
                          <a:satMod val="110000"/>
                          <a:lumMod val="100000"/>
                          <a:shade val="100000"/>
                        </a:schemeClr>
                      </a:gs>
                      <a:gs pos="100000">
                        <a:schemeClr val="accent2">
                          <a:lumMod val="99000"/>
                          <a:satMod val="120000"/>
                          <a:shade val="78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57150" dist="19050" dir="5400000" algn="ctr" rotWithShape="0">
                      <a:srgbClr val="000000">
                        <a:alpha val="63000"/>
                      </a:srgbClr>
                    </a:outerShdw>
                  </a:effectLst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vert="horz"/>
                    <a:lstStyle/>
                    <a:p>
                      <a:pPr>
                        <a:defRPr/>
                      </a:pPr>
                      <a:endParaRPr lang="tr-TR"/>
                    </a:p>
                  </c:txPr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>
                    <c:ext uri="{CE6537A1-D6FC-4f65-9D91-7224C49458BB}">
                      <c15:layout/>
                      <c15:showLeaderLines val="1"/>
                      <c15:leaderLines>
                        <c:spPr>
                          <a:ln w="9525">
                            <a:solidFill>
                              <a:schemeClr val="lt1">
                                <a:lumMod val="95000"/>
                                <a:alpha val="54000"/>
                              </a:schemeClr>
                            </a:solidFill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numRef>
                    <c:extLst>
                      <c:ext uri="{02D57815-91ED-43cb-92C2-25804820EDAC}">
                        <c15:fullRef>
                          <c15:sqref>Sheet1!$A$2:$A$7</c15:sqref>
                        </c15:fullRef>
                        <c15:formulaRef>
                          <c15:sqref>Sheet1!$A$2:$A$3</c15:sqref>
                        </c15:formulaRef>
                      </c:ext>
                    </c:extLst>
                    <c:numCache>
                      <c:formatCode>General</c:formatCode>
                      <c:ptCount val="2"/>
                      <c:pt idx="0">
                        <c:v>2023</c:v>
                      </c:pt>
                      <c:pt idx="1">
                        <c:v>2024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ullRef>
                          <c15:sqref>Sheet1!$C$2:$C$7</c15:sqref>
                        </c15:fullRef>
                        <c15:formulaRef>
                          <c15:sqref>Sheet1!$C$2:$C$3</c15:sqref>
                        </c15:formulaRef>
                      </c:ext>
                    </c:extLst>
                    <c:numCache>
                      <c:formatCode>General</c:formatCode>
                      <c:ptCount val="2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1-54C1-4ABD-9F60-66E86A61226D}"/>
                  </c:ext>
                </c:extLst>
              </c15:ser>
            </c15:filteredBarSeries>
          </c:ext>
        </c:extLst>
      </c:barChart>
      <c:catAx>
        <c:axId val="-1027812768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tr-TR"/>
          </a:p>
        </c:txPr>
        <c:crossAx val="-1027812224"/>
        <c:crosses val="autoZero"/>
        <c:auto val="1"/>
        <c:lblAlgn val="ctr"/>
        <c:lblOffset val="100"/>
        <c:noMultiLvlLbl val="0"/>
      </c:catAx>
      <c:valAx>
        <c:axId val="-1027812224"/>
        <c:scaling>
          <c:orientation val="minMax"/>
        </c:scaling>
        <c:delete val="1"/>
        <c:axPos val="t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027812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tr-T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2000">
          <a:solidFill>
            <a:schemeClr val="bg1"/>
          </a:solidFill>
        </a:defRPr>
      </a:pPr>
      <a:endParaRPr lang="tr-T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7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9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colors1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withinLinearReversed" id="22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1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2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3-03T15:47:01.062" idx="7">
    <p:pos x="6674" y="746"/>
    <p:text>Grafikteki veriler, grafik üzerine sağ tıklanıp verileri düzenle komutu ile değiştirilmelidir.</p:text>
    <p:extLst>
      <p:ext uri="{C676402C-5697-4E1C-873F-D02D1690AC5C}">
        <p15:threadingInfo xmlns:p15="http://schemas.microsoft.com/office/powerpoint/2012/main" timeZoneBias="-180"/>
      </p:ext>
    </p:extLst>
  </p:cm>
</p:cmLst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FEADB499-157A-4B3D-B1A6-C79733BBBE86}">
      <dgm:prSet phldrT="[Text]"/>
      <dgm:spPr/>
      <dgm:t>
        <a:bodyPr/>
        <a:lstStyle/>
        <a:p>
          <a:r>
            <a:rPr lang="tr-TR" dirty="0"/>
            <a:t>Aktif (</a:t>
          </a:r>
          <a:r>
            <a:rPr lang="tr-TR" dirty="0" smtClean="0"/>
            <a:t>öğrenci alımına açık)</a:t>
          </a:r>
          <a:endParaRPr lang="tr-TR" dirty="0"/>
        </a:p>
      </dgm:t>
    </dgm:pt>
    <dgm:pt modelId="{D7861241-D773-4AD8-BBE8-595EB6E6B1F8}" type="parTrans" cxnId="{E374C6D5-8FCC-4491-BA5D-687F2D944278}">
      <dgm:prSet/>
      <dgm:spPr/>
      <dgm:t>
        <a:bodyPr/>
        <a:lstStyle/>
        <a:p>
          <a:endParaRPr lang="tr-TR"/>
        </a:p>
      </dgm:t>
    </dgm:pt>
    <dgm:pt modelId="{D81E9281-EB35-4C82-BEDD-9305793CE6D2}" type="sibTrans" cxnId="{E374C6D5-8FCC-4491-BA5D-687F2D944278}">
      <dgm:prSet/>
      <dgm:spPr/>
      <dgm:t>
        <a:bodyPr/>
        <a:lstStyle/>
        <a:p>
          <a:endParaRPr lang="tr-TR"/>
        </a:p>
      </dgm:t>
    </dgm:pt>
    <dgm:pt modelId="{6C8D1F77-6D40-4EB2-991B-C8066A635BA1}">
      <dgm:prSet phldrT="[Text]"/>
      <dgm:spPr/>
      <dgm:t>
        <a:bodyPr/>
        <a:lstStyle/>
        <a:p>
          <a:r>
            <a:rPr lang="tr-TR" b="1" dirty="0"/>
            <a:t>Türkçe ve Sosyal Bilimler Eğitimi Bölümü</a:t>
          </a:r>
        </a:p>
      </dgm:t>
    </dgm:pt>
    <dgm:pt modelId="{BE0604BA-4023-43E1-BF51-05481DC14F5C}" type="parTrans" cxnId="{E3FF2B30-9F67-425F-AB02-688D093A615A}">
      <dgm:prSet/>
      <dgm:spPr/>
      <dgm:t>
        <a:bodyPr/>
        <a:lstStyle/>
        <a:p>
          <a:endParaRPr lang="tr-TR"/>
        </a:p>
      </dgm:t>
    </dgm:pt>
    <dgm:pt modelId="{90BCC00A-1DC8-447F-9694-5D08221C7C59}" type="sibTrans" cxnId="{E3FF2B30-9F67-425F-AB02-688D093A615A}">
      <dgm:prSet/>
      <dgm:spPr/>
      <dgm:t>
        <a:bodyPr/>
        <a:lstStyle/>
        <a:p>
          <a:endParaRPr lang="tr-TR"/>
        </a:p>
      </dgm:t>
    </dgm:pt>
    <dgm:pt modelId="{99D31259-5B92-4C85-9A8D-ADE49608E1D7}">
      <dgm:prSet phldrT="[Text]"/>
      <dgm:spPr/>
      <dgm:t>
        <a:bodyPr/>
        <a:lstStyle/>
        <a:p>
          <a:r>
            <a:rPr lang="tr-TR" b="1" dirty="0"/>
            <a:t>Matematik ve Fen Bilimleri Eğitimi Bölümü</a:t>
          </a:r>
        </a:p>
      </dgm:t>
    </dgm:pt>
    <dgm:pt modelId="{44F23E33-8347-4E3B-8849-BCD25D41C67D}" type="parTrans" cxnId="{E6E059F3-BE43-4670-867A-D5E9FA9DE72D}">
      <dgm:prSet/>
      <dgm:spPr/>
      <dgm:t>
        <a:bodyPr/>
        <a:lstStyle/>
        <a:p>
          <a:endParaRPr lang="tr-TR"/>
        </a:p>
      </dgm:t>
    </dgm:pt>
    <dgm:pt modelId="{F3FDEA32-86D3-4918-8683-8178FF1AA7BF}" type="sibTrans" cxnId="{E6E059F3-BE43-4670-867A-D5E9FA9DE72D}">
      <dgm:prSet/>
      <dgm:spPr/>
      <dgm:t>
        <a:bodyPr/>
        <a:lstStyle/>
        <a:p>
          <a:endParaRPr lang="tr-TR"/>
        </a:p>
      </dgm:t>
    </dgm:pt>
    <dgm:pt modelId="{A934B862-95BC-4ADA-A298-BB64E3A2F1B7}">
      <dgm:prSet phldrT="[Text]"/>
      <dgm:spPr/>
      <dgm:t>
        <a:bodyPr/>
        <a:lstStyle/>
        <a:p>
          <a:r>
            <a:rPr lang="tr-TR" b="1" dirty="0"/>
            <a:t>Yabancı Diller Eğitimi Bölümü</a:t>
          </a:r>
        </a:p>
      </dgm:t>
    </dgm:pt>
    <dgm:pt modelId="{B68252DB-9F41-4209-AFE9-BB69122DAFDB}" type="parTrans" cxnId="{950CE06B-7050-4264-B00B-EB660482F5AF}">
      <dgm:prSet/>
      <dgm:spPr/>
      <dgm:t>
        <a:bodyPr/>
        <a:lstStyle/>
        <a:p>
          <a:endParaRPr lang="tr-TR"/>
        </a:p>
      </dgm:t>
    </dgm:pt>
    <dgm:pt modelId="{781C38D9-6036-402A-966F-D012ED46B921}" type="sibTrans" cxnId="{950CE06B-7050-4264-B00B-EB660482F5AF}">
      <dgm:prSet/>
      <dgm:spPr/>
      <dgm:t>
        <a:bodyPr/>
        <a:lstStyle/>
        <a:p>
          <a:endParaRPr lang="tr-TR"/>
        </a:p>
      </dgm:t>
    </dgm:pt>
    <dgm:pt modelId="{5F6AD98E-4186-4BCD-9578-DBF24C09B739}">
      <dgm:prSet phldrT="[Text]"/>
      <dgm:spPr/>
      <dgm:t>
        <a:bodyPr/>
        <a:lstStyle/>
        <a:p>
          <a:r>
            <a:rPr lang="tr-TR" dirty="0"/>
            <a:t>Türkçe </a:t>
          </a:r>
          <a:r>
            <a:rPr lang="tr-TR" dirty="0" smtClean="0"/>
            <a:t>Öğretmenliği</a:t>
          </a:r>
          <a:endParaRPr lang="tr-TR" dirty="0"/>
        </a:p>
      </dgm:t>
    </dgm:pt>
    <dgm:pt modelId="{5C53A55F-91D8-4BD5-BE88-CC977577110F}" type="parTrans" cxnId="{914D92B2-011C-4477-8977-2F03F1565C3B}">
      <dgm:prSet/>
      <dgm:spPr/>
      <dgm:t>
        <a:bodyPr/>
        <a:lstStyle/>
        <a:p>
          <a:endParaRPr lang="tr-TR"/>
        </a:p>
      </dgm:t>
    </dgm:pt>
    <dgm:pt modelId="{8D9EDD9A-3611-41DE-B1F9-BDF6D51BF8A0}" type="sibTrans" cxnId="{914D92B2-011C-4477-8977-2F03F1565C3B}">
      <dgm:prSet/>
      <dgm:spPr/>
      <dgm:t>
        <a:bodyPr/>
        <a:lstStyle/>
        <a:p>
          <a:endParaRPr lang="tr-TR"/>
        </a:p>
      </dgm:t>
    </dgm:pt>
    <dgm:pt modelId="{6FE407BC-07BA-4B89-835D-119C1BA81FD8}">
      <dgm:prSet phldrT="[Text]"/>
      <dgm:spPr/>
      <dgm:t>
        <a:bodyPr/>
        <a:lstStyle/>
        <a:p>
          <a:r>
            <a:rPr lang="tr-TR" dirty="0"/>
            <a:t>Sosyal Bilgiler </a:t>
          </a:r>
          <a:r>
            <a:rPr lang="tr-TR" dirty="0" smtClean="0"/>
            <a:t>Öğretmenliği</a:t>
          </a:r>
          <a:endParaRPr lang="tr-TR" dirty="0"/>
        </a:p>
      </dgm:t>
    </dgm:pt>
    <dgm:pt modelId="{ADABB519-16B1-42A8-B9E7-EB96C202F7F3}" type="parTrans" cxnId="{A00038D1-B16C-465A-A6A9-B30A08D4DC1F}">
      <dgm:prSet/>
      <dgm:spPr/>
      <dgm:t>
        <a:bodyPr/>
        <a:lstStyle/>
        <a:p>
          <a:endParaRPr lang="tr-TR"/>
        </a:p>
      </dgm:t>
    </dgm:pt>
    <dgm:pt modelId="{8E6E936E-BC49-4255-8D34-768F6C709E06}" type="sibTrans" cxnId="{A00038D1-B16C-465A-A6A9-B30A08D4DC1F}">
      <dgm:prSet/>
      <dgm:spPr/>
      <dgm:t>
        <a:bodyPr/>
        <a:lstStyle/>
        <a:p>
          <a:endParaRPr lang="tr-TR"/>
        </a:p>
      </dgm:t>
    </dgm:pt>
    <dgm:pt modelId="{587B4852-EC6F-404A-A666-B75B85E2DB93}">
      <dgm:prSet phldrT="[Text]"/>
      <dgm:spPr/>
      <dgm:t>
        <a:bodyPr/>
        <a:lstStyle/>
        <a:p>
          <a:r>
            <a:rPr lang="tr-TR" dirty="0" smtClean="0"/>
            <a:t>İlköğretim Matematik Öğretmenliği</a:t>
          </a:r>
          <a:endParaRPr lang="tr-TR" dirty="0"/>
        </a:p>
      </dgm:t>
    </dgm:pt>
    <dgm:pt modelId="{E66DBB16-8907-49DD-A0D1-F7A9D054DFB2}" type="parTrans" cxnId="{33E67EE7-8D8E-4FA1-B67A-6630E6E9F930}">
      <dgm:prSet/>
      <dgm:spPr/>
      <dgm:t>
        <a:bodyPr/>
        <a:lstStyle/>
        <a:p>
          <a:endParaRPr lang="tr-TR"/>
        </a:p>
      </dgm:t>
    </dgm:pt>
    <dgm:pt modelId="{94DF5411-DFD7-4DE6-9B9E-5284AE0F3147}" type="sibTrans" cxnId="{33E67EE7-8D8E-4FA1-B67A-6630E6E9F930}">
      <dgm:prSet/>
      <dgm:spPr/>
      <dgm:t>
        <a:bodyPr/>
        <a:lstStyle/>
        <a:p>
          <a:endParaRPr lang="tr-TR"/>
        </a:p>
      </dgm:t>
    </dgm:pt>
    <dgm:pt modelId="{414D2527-6969-421E-81AF-3806696EABB6}">
      <dgm:prSet phldrT="[Text]"/>
      <dgm:spPr/>
      <dgm:t>
        <a:bodyPr/>
        <a:lstStyle/>
        <a:p>
          <a:r>
            <a:rPr lang="tr-TR" dirty="0"/>
            <a:t>Fen Bilgisi </a:t>
          </a:r>
          <a:r>
            <a:rPr lang="tr-TR" dirty="0" smtClean="0"/>
            <a:t>Öğretmenliği</a:t>
          </a:r>
          <a:endParaRPr lang="tr-TR" dirty="0"/>
        </a:p>
      </dgm:t>
    </dgm:pt>
    <dgm:pt modelId="{B620FD40-0EBB-4321-AFC1-12E0E2B4AE69}" type="parTrans" cxnId="{C2CB76DB-699E-4274-B1EC-175B1FED03F5}">
      <dgm:prSet/>
      <dgm:spPr/>
      <dgm:t>
        <a:bodyPr/>
        <a:lstStyle/>
        <a:p>
          <a:endParaRPr lang="tr-TR"/>
        </a:p>
      </dgm:t>
    </dgm:pt>
    <dgm:pt modelId="{2DB64DD3-0FBF-4F01-9A28-1F7B724043EC}" type="sibTrans" cxnId="{C2CB76DB-699E-4274-B1EC-175B1FED03F5}">
      <dgm:prSet/>
      <dgm:spPr/>
      <dgm:t>
        <a:bodyPr/>
        <a:lstStyle/>
        <a:p>
          <a:endParaRPr lang="tr-TR"/>
        </a:p>
      </dgm:t>
    </dgm:pt>
    <dgm:pt modelId="{21BBEAEA-E591-4DAA-8850-D7663E313B47}">
      <dgm:prSet phldrT="[Text]"/>
      <dgm:spPr/>
      <dgm:t>
        <a:bodyPr/>
        <a:lstStyle/>
        <a:p>
          <a:r>
            <a:rPr lang="tr-TR" dirty="0" smtClean="0"/>
            <a:t>İngilizce Öğretmenliği</a:t>
          </a:r>
          <a:endParaRPr lang="tr-TR" dirty="0"/>
        </a:p>
      </dgm:t>
    </dgm:pt>
    <dgm:pt modelId="{260C8903-08FF-47F2-BF16-A6C280ADBD7E}" type="parTrans" cxnId="{75CF22F9-F8FD-4962-BDF7-DEC609178FFB}">
      <dgm:prSet/>
      <dgm:spPr/>
      <dgm:t>
        <a:bodyPr/>
        <a:lstStyle/>
        <a:p>
          <a:endParaRPr lang="tr-TR"/>
        </a:p>
      </dgm:t>
    </dgm:pt>
    <dgm:pt modelId="{357867FB-B89A-4E86-B23C-3C60553A5B32}" type="sibTrans" cxnId="{75CF22F9-F8FD-4962-BDF7-DEC609178FFB}">
      <dgm:prSet/>
      <dgm:spPr/>
      <dgm:t>
        <a:bodyPr/>
        <a:lstStyle/>
        <a:p>
          <a:endParaRPr lang="tr-TR"/>
        </a:p>
      </dgm:t>
    </dgm:pt>
    <dgm:pt modelId="{55EB06CC-480C-454E-8B89-103EA0F2911D}">
      <dgm:prSet phldrT="[Text]"/>
      <dgm:spPr/>
      <dgm:t>
        <a:bodyPr/>
        <a:lstStyle/>
        <a:p>
          <a:r>
            <a:rPr lang="tr-TR" b="1" dirty="0"/>
            <a:t>Eğitim Bilimleri Bölümü</a:t>
          </a:r>
        </a:p>
      </dgm:t>
    </dgm:pt>
    <dgm:pt modelId="{AFDCA896-87AE-4867-803C-9C8257A3DD75}" type="parTrans" cxnId="{66798E72-563C-49BC-B812-AE76150BCB1A}">
      <dgm:prSet/>
      <dgm:spPr/>
      <dgm:t>
        <a:bodyPr/>
        <a:lstStyle/>
        <a:p>
          <a:endParaRPr lang="tr-TR"/>
        </a:p>
      </dgm:t>
    </dgm:pt>
    <dgm:pt modelId="{DF025288-B825-4D3A-A27E-D2B194E282BE}" type="sibTrans" cxnId="{66798E72-563C-49BC-B812-AE76150BCB1A}">
      <dgm:prSet/>
      <dgm:spPr/>
      <dgm:t>
        <a:bodyPr/>
        <a:lstStyle/>
        <a:p>
          <a:endParaRPr lang="tr-TR"/>
        </a:p>
      </dgm:t>
    </dgm:pt>
    <dgm:pt modelId="{655301BC-7D43-4CFE-A480-2ADB289EEE0C}">
      <dgm:prSet phldrT="[Text]"/>
      <dgm:spPr/>
      <dgm:t>
        <a:bodyPr/>
        <a:lstStyle/>
        <a:p>
          <a:endParaRPr lang="tr-TR" dirty="0"/>
        </a:p>
      </dgm:t>
    </dgm:pt>
    <dgm:pt modelId="{365B2173-152F-485A-BA78-5D1A688E0235}" type="parTrans" cxnId="{BD246927-D2A7-4651-9327-2AFC0F316F27}">
      <dgm:prSet/>
      <dgm:spPr/>
      <dgm:t>
        <a:bodyPr/>
        <a:lstStyle/>
        <a:p>
          <a:endParaRPr lang="tr-TR"/>
        </a:p>
      </dgm:t>
    </dgm:pt>
    <dgm:pt modelId="{F456882D-3A85-4903-8A61-E6C97047B7BE}" type="sibTrans" cxnId="{BD246927-D2A7-4651-9327-2AFC0F316F27}">
      <dgm:prSet/>
      <dgm:spPr/>
      <dgm:t>
        <a:bodyPr/>
        <a:lstStyle/>
        <a:p>
          <a:endParaRPr lang="tr-TR"/>
        </a:p>
      </dgm:t>
    </dgm:pt>
    <dgm:pt modelId="{5B6B0D9D-40E8-4F52-AF71-7D95FCA282AF}">
      <dgm:prSet phldrT="[Text]"/>
      <dgm:spPr/>
      <dgm:t>
        <a:bodyPr/>
        <a:lstStyle/>
        <a:p>
          <a:endParaRPr lang="tr-TR" dirty="0"/>
        </a:p>
      </dgm:t>
    </dgm:pt>
    <dgm:pt modelId="{F144C9CB-DACB-4199-A87A-1D3EF470D016}" type="parTrans" cxnId="{BD79BB57-90A5-4F17-B83A-39E445B33184}">
      <dgm:prSet/>
      <dgm:spPr/>
      <dgm:t>
        <a:bodyPr/>
        <a:lstStyle/>
        <a:p>
          <a:endParaRPr lang="tr-TR"/>
        </a:p>
      </dgm:t>
    </dgm:pt>
    <dgm:pt modelId="{5D281816-BFD5-4F96-B5D1-031D1A5AC96A}" type="sibTrans" cxnId="{BD79BB57-90A5-4F17-B83A-39E445B33184}">
      <dgm:prSet/>
      <dgm:spPr/>
      <dgm:t>
        <a:bodyPr/>
        <a:lstStyle/>
        <a:p>
          <a:endParaRPr lang="tr-TR"/>
        </a:p>
      </dgm:t>
    </dgm:pt>
    <dgm:pt modelId="{728AAFCE-1B45-4394-8ACA-1EC33E134E0F}">
      <dgm:prSet phldrT="[Text]"/>
      <dgm:spPr/>
      <dgm:t>
        <a:bodyPr/>
        <a:lstStyle/>
        <a:p>
          <a:endParaRPr lang="tr-TR" dirty="0"/>
        </a:p>
      </dgm:t>
    </dgm:pt>
    <dgm:pt modelId="{BC03BBEA-6EBD-4D1A-9ABC-61197B96B344}" type="parTrans" cxnId="{BAB4D3A2-3DAA-417F-BC6A-68C14B6744E0}">
      <dgm:prSet/>
      <dgm:spPr/>
      <dgm:t>
        <a:bodyPr/>
        <a:lstStyle/>
        <a:p>
          <a:endParaRPr lang="tr-TR"/>
        </a:p>
      </dgm:t>
    </dgm:pt>
    <dgm:pt modelId="{650DF930-36EC-46BC-A81B-2D9981716388}" type="sibTrans" cxnId="{BAB4D3A2-3DAA-417F-BC6A-68C14B6744E0}">
      <dgm:prSet/>
      <dgm:spPr/>
      <dgm:t>
        <a:bodyPr/>
        <a:lstStyle/>
        <a:p>
          <a:endParaRPr lang="tr-TR"/>
        </a:p>
      </dgm:t>
    </dgm:pt>
    <dgm:pt modelId="{02CFE9B0-C802-466B-8E89-30698E82D071}">
      <dgm:prSet phldrT="[Text]"/>
      <dgm:spPr/>
      <dgm:t>
        <a:bodyPr/>
        <a:lstStyle/>
        <a:p>
          <a:r>
            <a:rPr lang="tr-TR" b="1" dirty="0" smtClean="0"/>
            <a:t>Temel Eğitim Bölümü</a:t>
          </a:r>
          <a:endParaRPr lang="tr-TR" dirty="0"/>
        </a:p>
      </dgm:t>
    </dgm:pt>
    <dgm:pt modelId="{5CC4740F-0035-4EF2-80BB-C6D98398A4C1}" type="parTrans" cxnId="{BC09743A-3EEF-4568-920D-C61790D054F5}">
      <dgm:prSet/>
      <dgm:spPr/>
      <dgm:t>
        <a:bodyPr/>
        <a:lstStyle/>
        <a:p>
          <a:endParaRPr lang="tr-TR"/>
        </a:p>
      </dgm:t>
    </dgm:pt>
    <dgm:pt modelId="{2FBC4946-178F-43B4-84CD-01975AC68778}" type="sibTrans" cxnId="{BC09743A-3EEF-4568-920D-C61790D054F5}">
      <dgm:prSet/>
      <dgm:spPr/>
      <dgm:t>
        <a:bodyPr/>
        <a:lstStyle/>
        <a:p>
          <a:endParaRPr lang="tr-TR"/>
        </a:p>
      </dgm:t>
    </dgm:pt>
    <dgm:pt modelId="{6EDB0E06-9D04-4F24-8084-4AE523039587}">
      <dgm:prSet phldrT="[Text]"/>
      <dgm:spPr/>
      <dgm:t>
        <a:bodyPr/>
        <a:lstStyle/>
        <a:p>
          <a:endParaRPr lang="tr-TR" dirty="0"/>
        </a:p>
      </dgm:t>
    </dgm:pt>
    <dgm:pt modelId="{72860603-6465-472C-9C41-B9562045FD4C}" type="parTrans" cxnId="{6129A60D-A0A1-488B-8370-73F07EC5FF08}">
      <dgm:prSet/>
      <dgm:spPr/>
      <dgm:t>
        <a:bodyPr/>
        <a:lstStyle/>
        <a:p>
          <a:endParaRPr lang="tr-TR"/>
        </a:p>
      </dgm:t>
    </dgm:pt>
    <dgm:pt modelId="{ECB08139-8052-4E35-90BB-4F03E7B0C3E4}" type="sibTrans" cxnId="{6129A60D-A0A1-488B-8370-73F07EC5FF08}">
      <dgm:prSet/>
      <dgm:spPr/>
      <dgm:t>
        <a:bodyPr/>
        <a:lstStyle/>
        <a:p>
          <a:endParaRPr lang="tr-TR"/>
        </a:p>
      </dgm:t>
    </dgm:pt>
    <dgm:pt modelId="{EFA17D42-DE74-4D91-B760-BEEC20342FF8}">
      <dgm:prSet/>
      <dgm:spPr/>
      <dgm:t>
        <a:bodyPr/>
        <a:lstStyle/>
        <a:p>
          <a:r>
            <a:rPr lang="tr-TR" dirty="0" smtClean="0"/>
            <a:t>Sınıf Öğretmenliği</a:t>
          </a:r>
          <a:endParaRPr lang="tr-TR" dirty="0"/>
        </a:p>
      </dgm:t>
    </dgm:pt>
    <dgm:pt modelId="{8B9C20CD-6708-4774-8E25-EA8B19DD9014}" type="parTrans" cxnId="{584B7A95-6921-4B57-AFD1-D263B996FBA6}">
      <dgm:prSet/>
      <dgm:spPr/>
      <dgm:t>
        <a:bodyPr/>
        <a:lstStyle/>
        <a:p>
          <a:endParaRPr lang="tr-TR"/>
        </a:p>
      </dgm:t>
    </dgm:pt>
    <dgm:pt modelId="{5240FA47-D3B3-40AA-8CE3-979D9242FC30}" type="sibTrans" cxnId="{584B7A95-6921-4B57-AFD1-D263B996FBA6}">
      <dgm:prSet/>
      <dgm:spPr/>
      <dgm:t>
        <a:bodyPr/>
        <a:lstStyle/>
        <a:p>
          <a:endParaRPr lang="tr-TR"/>
        </a:p>
      </dgm:t>
    </dgm:pt>
    <dgm:pt modelId="{6CE872A3-DF2A-4C96-94E9-3D1CB1D86239}">
      <dgm:prSet phldrT="[Text]"/>
      <dgm:spPr/>
      <dgm:t>
        <a:bodyPr/>
        <a:lstStyle/>
        <a:p>
          <a:r>
            <a:rPr lang="tr-TR" dirty="0" smtClean="0"/>
            <a:t>Rehberlik ve Psikolojik Danışmanlık </a:t>
          </a:r>
          <a:r>
            <a:rPr lang="tr-TR" b="0" i="0" dirty="0" smtClean="0"/>
            <a:t>Anabilim Dalı</a:t>
          </a:r>
          <a:endParaRPr lang="tr-TR" dirty="0"/>
        </a:p>
      </dgm:t>
    </dgm:pt>
    <dgm:pt modelId="{09969A10-06F1-4E7B-B5BC-F221E8A1FBAB}" type="parTrans" cxnId="{5C1E9651-CC46-4A99-97A3-EB69EAFBD58E}">
      <dgm:prSet/>
      <dgm:spPr/>
      <dgm:t>
        <a:bodyPr/>
        <a:lstStyle/>
        <a:p>
          <a:endParaRPr lang="tr-TR"/>
        </a:p>
      </dgm:t>
    </dgm:pt>
    <dgm:pt modelId="{AB02C886-0EFF-4F7E-B1C9-A1A235DA173B}" type="sibTrans" cxnId="{5C1E9651-CC46-4A99-97A3-EB69EAFBD58E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823427D-E167-430A-8F6F-D5EBD7E5C331}" type="pres">
      <dgm:prSet presAssocID="{FEADB499-157A-4B3D-B1A6-C79733BBBE86}" presName="parentLin" presStyleCnt="0"/>
      <dgm:spPr/>
    </dgm:pt>
    <dgm:pt modelId="{8EB1E653-0E25-41B0-B0A4-C2D7BC3106C5}" type="pres">
      <dgm:prSet presAssocID="{FEADB499-157A-4B3D-B1A6-C79733BBBE86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5B899DC4-6C6D-4F62-8361-C81B63696B9F}" type="pres">
      <dgm:prSet presAssocID="{FEADB499-157A-4B3D-B1A6-C79733BBBE8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7B7F4E2-25C0-4F54-80BA-F9E9A4589F10}" type="pres">
      <dgm:prSet presAssocID="{FEADB499-157A-4B3D-B1A6-C79733BBBE86}" presName="negativeSpace" presStyleCnt="0"/>
      <dgm:spPr/>
    </dgm:pt>
    <dgm:pt modelId="{766A867A-7466-4AB6-8519-972390FF5887}" type="pres">
      <dgm:prSet presAssocID="{FEADB499-157A-4B3D-B1A6-C79733BBBE86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BAB4D3A2-3DAA-417F-BC6A-68C14B6744E0}" srcId="{6C8D1F77-6D40-4EB2-991B-C8066A635BA1}" destId="{728AAFCE-1B45-4394-8ACA-1EC33E134E0F}" srcOrd="2" destOrd="0" parTransId="{BC03BBEA-6EBD-4D1A-9ABC-61197B96B344}" sibTransId="{650DF930-36EC-46BC-A81B-2D9981716388}"/>
    <dgm:cxn modelId="{166D78C9-EA31-41CF-8D57-2A8FA1D06945}" type="presOf" srcId="{5B6B0D9D-40E8-4F52-AF71-7D95FCA282AF}" destId="{766A867A-7466-4AB6-8519-972390FF5887}" srcOrd="0" destOrd="6" presId="urn:microsoft.com/office/officeart/2005/8/layout/list1"/>
    <dgm:cxn modelId="{D6DDB0C6-5DEE-4871-81B5-B6D0B3E831FA}" type="presOf" srcId="{414D2527-6969-421E-81AF-3806696EABB6}" destId="{766A867A-7466-4AB6-8519-972390FF5887}" srcOrd="0" destOrd="5" presId="urn:microsoft.com/office/officeart/2005/8/layout/list1"/>
    <dgm:cxn modelId="{BD246927-D2A7-4651-9327-2AFC0F316F27}" srcId="{55EB06CC-480C-454E-8B89-103EA0F2911D}" destId="{655301BC-7D43-4CFE-A480-2ADB289EEE0C}" srcOrd="1" destOrd="0" parTransId="{365B2173-152F-485A-BA78-5D1A688E0235}" sibTransId="{F456882D-3A85-4903-8A61-E6C97047B7BE}"/>
    <dgm:cxn modelId="{4B52DE7C-5953-4DAC-9EDC-65F010F45CE0}" type="presOf" srcId="{655301BC-7D43-4CFE-A480-2ADB289EEE0C}" destId="{766A867A-7466-4AB6-8519-972390FF5887}" srcOrd="0" destOrd="2" presId="urn:microsoft.com/office/officeart/2005/8/layout/list1"/>
    <dgm:cxn modelId="{434CD59B-B15A-479A-834D-47FC907FAAB3}" type="presOf" srcId="{5F6AD98E-4186-4BCD-9578-DBF24C09B739}" destId="{766A867A-7466-4AB6-8519-972390FF5887}" srcOrd="0" destOrd="8" presId="urn:microsoft.com/office/officeart/2005/8/layout/list1"/>
    <dgm:cxn modelId="{E374C6D5-8FCC-4491-BA5D-687F2D944278}" srcId="{81E53F67-A82C-4153-91CC-DB953EE1ADE8}" destId="{FEADB499-157A-4B3D-B1A6-C79733BBBE86}" srcOrd="0" destOrd="0" parTransId="{D7861241-D773-4AD8-BBE8-595EB6E6B1F8}" sibTransId="{D81E9281-EB35-4C82-BEDD-9305793CE6D2}"/>
    <dgm:cxn modelId="{66798E72-563C-49BC-B812-AE76150BCB1A}" srcId="{FEADB499-157A-4B3D-B1A6-C79733BBBE86}" destId="{55EB06CC-480C-454E-8B89-103EA0F2911D}" srcOrd="0" destOrd="0" parTransId="{AFDCA896-87AE-4867-803C-9C8257A3DD75}" sibTransId="{DF025288-B825-4D3A-A27E-D2B194E282BE}"/>
    <dgm:cxn modelId="{6129A60D-A0A1-488B-8370-73F07EC5FF08}" srcId="{A934B862-95BC-4ADA-A298-BB64E3A2F1B7}" destId="{6EDB0E06-9D04-4F24-8084-4AE523039587}" srcOrd="1" destOrd="0" parTransId="{72860603-6465-472C-9C41-B9562045FD4C}" sibTransId="{ECB08139-8052-4E35-90BB-4F03E7B0C3E4}"/>
    <dgm:cxn modelId="{97253C23-30A0-4C79-BE57-4C0A126D6F11}" type="presOf" srcId="{587B4852-EC6F-404A-A666-B75B85E2DB93}" destId="{766A867A-7466-4AB6-8519-972390FF5887}" srcOrd="0" destOrd="4" presId="urn:microsoft.com/office/officeart/2005/8/layout/list1"/>
    <dgm:cxn modelId="{C2CB76DB-699E-4274-B1EC-175B1FED03F5}" srcId="{99D31259-5B92-4C85-9A8D-ADE49608E1D7}" destId="{414D2527-6969-421E-81AF-3806696EABB6}" srcOrd="1" destOrd="0" parTransId="{B620FD40-0EBB-4321-AFC1-12E0E2B4AE69}" sibTransId="{2DB64DD3-0FBF-4F01-9A28-1F7B724043EC}"/>
    <dgm:cxn modelId="{D3CB4C0D-4C5A-434B-AD58-407DFA7597D1}" type="presOf" srcId="{EFA17D42-DE74-4D91-B760-BEEC20342FF8}" destId="{766A867A-7466-4AB6-8519-972390FF5887}" srcOrd="0" destOrd="15" presId="urn:microsoft.com/office/officeart/2005/8/layout/list1"/>
    <dgm:cxn modelId="{7ABB5470-0A7A-4D09-82B0-09AB9286AF35}" type="presOf" srcId="{21BBEAEA-E591-4DAA-8850-D7663E313B47}" destId="{766A867A-7466-4AB6-8519-972390FF5887}" srcOrd="0" destOrd="12" presId="urn:microsoft.com/office/officeart/2005/8/layout/list1"/>
    <dgm:cxn modelId="{584B7A95-6921-4B57-AFD1-D263B996FBA6}" srcId="{02CFE9B0-C802-466B-8E89-30698E82D071}" destId="{EFA17D42-DE74-4D91-B760-BEEC20342FF8}" srcOrd="0" destOrd="0" parTransId="{8B9C20CD-6708-4774-8E25-EA8B19DD9014}" sibTransId="{5240FA47-D3B3-40AA-8CE3-979D9242FC30}"/>
    <dgm:cxn modelId="{BD79BB57-90A5-4F17-B83A-39E445B33184}" srcId="{FEADB499-157A-4B3D-B1A6-C79733BBBE86}" destId="{5B6B0D9D-40E8-4F52-AF71-7D95FCA282AF}" srcOrd="2" destOrd="0" parTransId="{F144C9CB-DACB-4199-A87A-1D3EF470D016}" sibTransId="{5D281816-BFD5-4F96-B5D1-031D1A5AC96A}"/>
    <dgm:cxn modelId="{33E67EE7-8D8E-4FA1-B67A-6630E6E9F930}" srcId="{99D31259-5B92-4C85-9A8D-ADE49608E1D7}" destId="{587B4852-EC6F-404A-A666-B75B85E2DB93}" srcOrd="0" destOrd="0" parTransId="{E66DBB16-8907-49DD-A0D1-F7A9D054DFB2}" sibTransId="{94DF5411-DFD7-4DE6-9B9E-5284AE0F3147}"/>
    <dgm:cxn modelId="{44135C70-5701-4BC9-9F32-2E6C4AB011DC}" type="presOf" srcId="{6C8D1F77-6D40-4EB2-991B-C8066A635BA1}" destId="{766A867A-7466-4AB6-8519-972390FF5887}" srcOrd="0" destOrd="7" presId="urn:microsoft.com/office/officeart/2005/8/layout/list1"/>
    <dgm:cxn modelId="{950CE06B-7050-4264-B00B-EB660482F5AF}" srcId="{FEADB499-157A-4B3D-B1A6-C79733BBBE86}" destId="{A934B862-95BC-4ADA-A298-BB64E3A2F1B7}" srcOrd="4" destOrd="0" parTransId="{B68252DB-9F41-4209-AFE9-BB69122DAFDB}" sibTransId="{781C38D9-6036-402A-966F-D012ED46B921}"/>
    <dgm:cxn modelId="{A00038D1-B16C-465A-A6A9-B30A08D4DC1F}" srcId="{6C8D1F77-6D40-4EB2-991B-C8066A635BA1}" destId="{6FE407BC-07BA-4B89-835D-119C1BA81FD8}" srcOrd="1" destOrd="0" parTransId="{ADABB519-16B1-42A8-B9E7-EB96C202F7F3}" sibTransId="{8E6E936E-BC49-4255-8D34-768F6C709E06}"/>
    <dgm:cxn modelId="{CE90A1FF-D4BA-433E-BD17-DD70A0EB4BF1}" type="presOf" srcId="{FEADB499-157A-4B3D-B1A6-C79733BBBE86}" destId="{8EB1E653-0E25-41B0-B0A4-C2D7BC3106C5}" srcOrd="0" destOrd="0" presId="urn:microsoft.com/office/officeart/2005/8/layout/list1"/>
    <dgm:cxn modelId="{914D92B2-011C-4477-8977-2F03F1565C3B}" srcId="{6C8D1F77-6D40-4EB2-991B-C8066A635BA1}" destId="{5F6AD98E-4186-4BCD-9578-DBF24C09B739}" srcOrd="0" destOrd="0" parTransId="{5C53A55F-91D8-4BD5-BE88-CC977577110F}" sibTransId="{8D9EDD9A-3611-41DE-B1F9-BDF6D51BF8A0}"/>
    <dgm:cxn modelId="{E6E059F3-BE43-4670-867A-D5E9FA9DE72D}" srcId="{FEADB499-157A-4B3D-B1A6-C79733BBBE86}" destId="{99D31259-5B92-4C85-9A8D-ADE49608E1D7}" srcOrd="1" destOrd="0" parTransId="{44F23E33-8347-4E3B-8849-BCD25D41C67D}" sibTransId="{F3FDEA32-86D3-4918-8683-8178FF1AA7BF}"/>
    <dgm:cxn modelId="{5C1E9651-CC46-4A99-97A3-EB69EAFBD58E}" srcId="{55EB06CC-480C-454E-8B89-103EA0F2911D}" destId="{6CE872A3-DF2A-4C96-94E9-3D1CB1D86239}" srcOrd="0" destOrd="0" parTransId="{09969A10-06F1-4E7B-B5BC-F221E8A1FBAB}" sibTransId="{AB02C886-0EFF-4F7E-B1C9-A1A235DA173B}"/>
    <dgm:cxn modelId="{E3FF2B30-9F67-425F-AB02-688D093A615A}" srcId="{FEADB499-157A-4B3D-B1A6-C79733BBBE86}" destId="{6C8D1F77-6D40-4EB2-991B-C8066A635BA1}" srcOrd="3" destOrd="0" parTransId="{BE0604BA-4023-43E1-BF51-05481DC14F5C}" sibTransId="{90BCC00A-1DC8-447F-9694-5D08221C7C59}"/>
    <dgm:cxn modelId="{5E366A02-4CE5-47D3-B58D-794EFE35A879}" type="presOf" srcId="{728AAFCE-1B45-4394-8ACA-1EC33E134E0F}" destId="{766A867A-7466-4AB6-8519-972390FF5887}" srcOrd="0" destOrd="10" presId="urn:microsoft.com/office/officeart/2005/8/layout/list1"/>
    <dgm:cxn modelId="{E8220985-B0AC-4FB9-BE6A-C8760E152DC7}" type="presOf" srcId="{55EB06CC-480C-454E-8B89-103EA0F2911D}" destId="{766A867A-7466-4AB6-8519-972390FF5887}" srcOrd="0" destOrd="0" presId="urn:microsoft.com/office/officeart/2005/8/layout/list1"/>
    <dgm:cxn modelId="{75CF22F9-F8FD-4962-BDF7-DEC609178FFB}" srcId="{A934B862-95BC-4ADA-A298-BB64E3A2F1B7}" destId="{21BBEAEA-E591-4DAA-8850-D7663E313B47}" srcOrd="0" destOrd="0" parTransId="{260C8903-08FF-47F2-BF16-A6C280ADBD7E}" sibTransId="{357867FB-B89A-4E86-B23C-3C60553A5B32}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2A871BB7-4B60-406B-BCDD-60408DD541D8}" type="presOf" srcId="{02CFE9B0-C802-466B-8E89-30698E82D071}" destId="{766A867A-7466-4AB6-8519-972390FF5887}" srcOrd="0" destOrd="14" presId="urn:microsoft.com/office/officeart/2005/8/layout/list1"/>
    <dgm:cxn modelId="{F82C52F1-9D9F-46D6-9EB5-7ABD473ABC06}" type="presOf" srcId="{6FE407BC-07BA-4B89-835D-119C1BA81FD8}" destId="{766A867A-7466-4AB6-8519-972390FF5887}" srcOrd="0" destOrd="9" presId="urn:microsoft.com/office/officeart/2005/8/layout/list1"/>
    <dgm:cxn modelId="{1EC50A40-5134-4A6F-A35D-75D9A567A207}" type="presOf" srcId="{A934B862-95BC-4ADA-A298-BB64E3A2F1B7}" destId="{766A867A-7466-4AB6-8519-972390FF5887}" srcOrd="0" destOrd="11" presId="urn:microsoft.com/office/officeart/2005/8/layout/list1"/>
    <dgm:cxn modelId="{38216652-8AC2-4D51-8204-65E4C5DA9AAB}" type="presOf" srcId="{6CE872A3-DF2A-4C96-94E9-3D1CB1D86239}" destId="{766A867A-7466-4AB6-8519-972390FF5887}" srcOrd="0" destOrd="1" presId="urn:microsoft.com/office/officeart/2005/8/layout/list1"/>
    <dgm:cxn modelId="{BC09743A-3EEF-4568-920D-C61790D054F5}" srcId="{A934B862-95BC-4ADA-A298-BB64E3A2F1B7}" destId="{02CFE9B0-C802-466B-8E89-30698E82D071}" srcOrd="2" destOrd="0" parTransId="{5CC4740F-0035-4EF2-80BB-C6D98398A4C1}" sibTransId="{2FBC4946-178F-43B4-84CD-01975AC68778}"/>
    <dgm:cxn modelId="{78127F95-32EB-4D86-8B14-2F830D49542B}" type="presOf" srcId="{6EDB0E06-9D04-4F24-8084-4AE523039587}" destId="{766A867A-7466-4AB6-8519-972390FF5887}" srcOrd="0" destOrd="13" presId="urn:microsoft.com/office/officeart/2005/8/layout/list1"/>
    <dgm:cxn modelId="{690A7178-6C02-4AB0-924E-55C2E1D90B7B}" type="presOf" srcId="{99D31259-5B92-4C85-9A8D-ADE49608E1D7}" destId="{766A867A-7466-4AB6-8519-972390FF5887}" srcOrd="0" destOrd="3" presId="urn:microsoft.com/office/officeart/2005/8/layout/list1"/>
    <dgm:cxn modelId="{D9E6ACFE-2FC4-4F93-8555-75BB08A308D7}" type="presOf" srcId="{FEADB499-157A-4B3D-B1A6-C79733BBBE86}" destId="{5B899DC4-6C6D-4F62-8361-C81B63696B9F}" srcOrd="1" destOrd="0" presId="urn:microsoft.com/office/officeart/2005/8/layout/list1"/>
    <dgm:cxn modelId="{B1BB1AE7-F692-4830-A633-BCD2539A5DB0}" type="presParOf" srcId="{B630877E-A026-4B0A-B504-7DD287922F8F}" destId="{5823427D-E167-430A-8F6F-D5EBD7E5C331}" srcOrd="0" destOrd="0" presId="urn:microsoft.com/office/officeart/2005/8/layout/list1"/>
    <dgm:cxn modelId="{88BB5AD4-D70F-4837-8AC3-53DB62D0268E}" type="presParOf" srcId="{5823427D-E167-430A-8F6F-D5EBD7E5C331}" destId="{8EB1E653-0E25-41B0-B0A4-C2D7BC3106C5}" srcOrd="0" destOrd="0" presId="urn:microsoft.com/office/officeart/2005/8/layout/list1"/>
    <dgm:cxn modelId="{1DFF2047-B3F9-4A54-9792-DF8872E1FB51}" type="presParOf" srcId="{5823427D-E167-430A-8F6F-D5EBD7E5C331}" destId="{5B899DC4-6C6D-4F62-8361-C81B63696B9F}" srcOrd="1" destOrd="0" presId="urn:microsoft.com/office/officeart/2005/8/layout/list1"/>
    <dgm:cxn modelId="{D6CFAED4-6C74-4A85-8775-37805C0E200A}" type="presParOf" srcId="{B630877E-A026-4B0A-B504-7DD287922F8F}" destId="{37B7F4E2-25C0-4F54-80BA-F9E9A4589F10}" srcOrd="1" destOrd="0" presId="urn:microsoft.com/office/officeart/2005/8/layout/list1"/>
    <dgm:cxn modelId="{D1921BE6-6856-45F4-9679-D4B1B844EDA7}" type="presParOf" srcId="{B630877E-A026-4B0A-B504-7DD287922F8F}" destId="{766A867A-7466-4AB6-8519-972390FF588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C5843BB7-3AB6-4DCA-BA2B-D55383DCC535}">
      <dgm:prSet phldrT="[Text]" custT="1"/>
      <dgm:spPr/>
      <dgm:t>
        <a:bodyPr/>
        <a:lstStyle/>
        <a:p>
          <a:r>
            <a:rPr lang="tr-TR" sz="2400" dirty="0" smtClean="0"/>
            <a:t>Öğrencisi Olmayan</a:t>
          </a:r>
          <a:endParaRPr lang="tr-TR" sz="2400" dirty="0"/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 custT="1"/>
      <dgm:spPr/>
      <dgm:t>
        <a:bodyPr/>
        <a:lstStyle/>
        <a:p>
          <a:r>
            <a:rPr lang="tr-TR" sz="2400" b="1" dirty="0"/>
            <a:t>Güzel Sanatlar Eğitimi Bölümü</a:t>
          </a:r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E486232A-7DE1-4F97-8A58-5328AC1A5FCA}">
      <dgm:prSet custT="1"/>
      <dgm:spPr/>
      <dgm:t>
        <a:bodyPr/>
        <a:lstStyle/>
        <a:p>
          <a:r>
            <a:rPr lang="tr-TR" sz="2400" b="1" dirty="0"/>
            <a:t>Özel Eğitim Bölümü</a:t>
          </a:r>
        </a:p>
      </dgm:t>
    </dgm:pt>
    <dgm:pt modelId="{08AF54CE-E8CB-428E-A4A1-4A9EDFE7EBDE}" type="sibTrans" cxnId="{F25852A3-3431-4386-9069-0DBA7502D754}">
      <dgm:prSet/>
      <dgm:spPr/>
      <dgm:t>
        <a:bodyPr/>
        <a:lstStyle/>
        <a:p>
          <a:endParaRPr lang="tr-TR"/>
        </a:p>
      </dgm:t>
    </dgm:pt>
    <dgm:pt modelId="{3DA58308-3482-48F6-B1D7-C76D2D40367E}" type="parTrans" cxnId="{F25852A3-3431-4386-9069-0DBA7502D754}">
      <dgm:prSet/>
      <dgm:spPr/>
      <dgm:t>
        <a:bodyPr/>
        <a:lstStyle/>
        <a:p>
          <a:endParaRPr lang="tr-TR"/>
        </a:p>
      </dgm:t>
    </dgm:pt>
    <dgm:pt modelId="{1CD70118-FD86-4026-B2CC-9A10393E7C2B}">
      <dgm:prSet custT="1"/>
      <dgm:spPr/>
      <dgm:t>
        <a:bodyPr/>
        <a:lstStyle/>
        <a:p>
          <a:r>
            <a:rPr lang="tr-TR" sz="2400" b="1" dirty="0" smtClean="0"/>
            <a:t>Temel Eğitim Bölümü</a:t>
          </a:r>
          <a:endParaRPr lang="tr-TR" sz="2400" dirty="0"/>
        </a:p>
      </dgm:t>
    </dgm:pt>
    <dgm:pt modelId="{B2A81598-2B83-4E1F-AD9C-897C8811405F}" type="parTrans" cxnId="{A5CE500D-0A99-4612-8FDB-BCB032D8FE0C}">
      <dgm:prSet/>
      <dgm:spPr/>
      <dgm:t>
        <a:bodyPr/>
        <a:lstStyle/>
        <a:p>
          <a:endParaRPr lang="tr-TR"/>
        </a:p>
      </dgm:t>
    </dgm:pt>
    <dgm:pt modelId="{A3E8AD5C-1DB8-4648-9659-6B535F423B46}" type="sibTrans" cxnId="{A5CE500D-0A99-4612-8FDB-BCB032D8FE0C}">
      <dgm:prSet/>
      <dgm:spPr/>
      <dgm:t>
        <a:bodyPr/>
        <a:lstStyle/>
        <a:p>
          <a:endParaRPr lang="tr-TR"/>
        </a:p>
      </dgm:t>
    </dgm:pt>
    <dgm:pt modelId="{259E7D99-95CA-4ADA-AA01-A71E7F9289A0}">
      <dgm:prSet phldrT="[Text]" custT="1"/>
      <dgm:spPr/>
      <dgm:t>
        <a:bodyPr/>
        <a:lstStyle/>
        <a:p>
          <a:endParaRPr lang="tr-TR" sz="2400" b="1" dirty="0"/>
        </a:p>
      </dgm:t>
    </dgm:pt>
    <dgm:pt modelId="{39339600-5B4E-44BD-8E9B-660C2C1C1A1C}" type="parTrans" cxnId="{3ADFD548-5383-41A4-824F-7594F4CF960C}">
      <dgm:prSet/>
      <dgm:spPr/>
      <dgm:t>
        <a:bodyPr/>
        <a:lstStyle/>
        <a:p>
          <a:endParaRPr lang="tr-TR"/>
        </a:p>
      </dgm:t>
    </dgm:pt>
    <dgm:pt modelId="{1DEE6FD4-FD19-41F3-8780-730BD3CF46CF}" type="sibTrans" cxnId="{3ADFD548-5383-41A4-824F-7594F4CF960C}">
      <dgm:prSet/>
      <dgm:spPr/>
      <dgm:t>
        <a:bodyPr/>
        <a:lstStyle/>
        <a:p>
          <a:endParaRPr lang="tr-TR"/>
        </a:p>
      </dgm:t>
    </dgm:pt>
    <dgm:pt modelId="{7019B283-7246-456B-86BB-B6C8912805E2}">
      <dgm:prSet custT="1"/>
      <dgm:spPr/>
      <dgm:t>
        <a:bodyPr/>
        <a:lstStyle/>
        <a:p>
          <a:endParaRPr lang="tr-TR" sz="2400" b="1" dirty="0"/>
        </a:p>
      </dgm:t>
    </dgm:pt>
    <dgm:pt modelId="{81919B63-9E68-465E-8C0F-56E6BE384AD1}" type="parTrans" cxnId="{11A02829-95A9-4C51-B241-C162A2835862}">
      <dgm:prSet/>
      <dgm:spPr/>
      <dgm:t>
        <a:bodyPr/>
        <a:lstStyle/>
        <a:p>
          <a:endParaRPr lang="tr-TR"/>
        </a:p>
      </dgm:t>
    </dgm:pt>
    <dgm:pt modelId="{DAB73CD8-C2FE-4A9F-9D8F-2FE3A149AB53}" type="sibTrans" cxnId="{11A02829-95A9-4C51-B241-C162A2835862}">
      <dgm:prSet/>
      <dgm:spPr/>
      <dgm:t>
        <a:bodyPr/>
        <a:lstStyle/>
        <a:p>
          <a:endParaRPr lang="tr-TR"/>
        </a:p>
      </dgm:t>
    </dgm:pt>
    <dgm:pt modelId="{26C41F8C-E203-4487-B757-E69DB48CDDBF}">
      <dgm:prSet custT="1"/>
      <dgm:spPr/>
      <dgm:t>
        <a:bodyPr/>
        <a:lstStyle/>
        <a:p>
          <a:r>
            <a:rPr lang="tr-TR" sz="2000" dirty="0" smtClean="0"/>
            <a:t>Okul Öncesi Öğretmenliği (*)</a:t>
          </a:r>
          <a:endParaRPr lang="tr-TR" sz="2400" dirty="0"/>
        </a:p>
      </dgm:t>
    </dgm:pt>
    <dgm:pt modelId="{78FB1311-E266-45B7-8989-C764C50C2044}" type="parTrans" cxnId="{B2A5748C-5037-42DB-8DD7-16E00F13D3B6}">
      <dgm:prSet/>
      <dgm:spPr/>
      <dgm:t>
        <a:bodyPr/>
        <a:lstStyle/>
        <a:p>
          <a:endParaRPr lang="tr-TR"/>
        </a:p>
      </dgm:t>
    </dgm:pt>
    <dgm:pt modelId="{D076F916-4319-444F-B927-17006C2BAA17}" type="sibTrans" cxnId="{B2A5748C-5037-42DB-8DD7-16E00F13D3B6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88770953-0D09-4C4C-A4C8-FE540DCAC999}" type="pres">
      <dgm:prSet presAssocID="{C5843BB7-3AB6-4DCA-BA2B-D55383DCC535}" presName="parentText" presStyleLbl="node1" presStyleIdx="0" presStyleCnt="1" custScaleX="100310" custScaleY="29462" custLinFactNeighborX="-5065" custLinFactNeighborY="-75392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0" presStyleCnt="1" custScaleX="100000" custScaleY="77551" custLinFactNeighborY="-7779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5CE500D-0A99-4612-8FDB-BCB032D8FE0C}" srcId="{C5843BB7-3AB6-4DCA-BA2B-D55383DCC535}" destId="{1CD70118-FD86-4026-B2CC-9A10393E7C2B}" srcOrd="4" destOrd="0" parTransId="{B2A81598-2B83-4E1F-AD9C-897C8811405F}" sibTransId="{A3E8AD5C-1DB8-4648-9659-6B535F423B46}"/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B2A5748C-5037-42DB-8DD7-16E00F13D3B6}" srcId="{1CD70118-FD86-4026-B2CC-9A10393E7C2B}" destId="{26C41F8C-E203-4487-B757-E69DB48CDDBF}" srcOrd="0" destOrd="0" parTransId="{78FB1311-E266-45B7-8989-C764C50C2044}" sibTransId="{D076F916-4319-444F-B927-17006C2BAA17}"/>
    <dgm:cxn modelId="{F25852A3-3431-4386-9069-0DBA7502D754}" srcId="{C5843BB7-3AB6-4DCA-BA2B-D55383DCC535}" destId="{E486232A-7DE1-4F97-8A58-5328AC1A5FCA}" srcOrd="2" destOrd="0" parTransId="{3DA58308-3482-48F6-B1D7-C76D2D40367E}" sibTransId="{08AF54CE-E8CB-428E-A4A1-4A9EDFE7EBDE}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BC0998C7-1BC8-4C47-AFA8-4BAF1692645D}" type="presOf" srcId="{1CD70118-FD86-4026-B2CC-9A10393E7C2B}" destId="{11B6E6A6-6A89-411E-A453-83E718BCC102}" srcOrd="0" destOrd="4" presId="urn:microsoft.com/office/officeart/2005/8/layout/list1"/>
    <dgm:cxn modelId="{9CEF2A34-5F54-452C-957D-65442A019E54}" type="presOf" srcId="{7019B283-7246-456B-86BB-B6C8912805E2}" destId="{11B6E6A6-6A89-411E-A453-83E718BCC102}" srcOrd="0" destOrd="3" presId="urn:microsoft.com/office/officeart/2005/8/layout/list1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0810F482-0978-4D7B-84E6-0257B90B6472}" type="presOf" srcId="{26C41F8C-E203-4487-B757-E69DB48CDDBF}" destId="{11B6E6A6-6A89-411E-A453-83E718BCC102}" srcOrd="0" destOrd="5" presId="urn:microsoft.com/office/officeart/2005/8/layout/list1"/>
    <dgm:cxn modelId="{3ADFD548-5383-41A4-824F-7594F4CF960C}" srcId="{C5843BB7-3AB6-4DCA-BA2B-D55383DCC535}" destId="{259E7D99-95CA-4ADA-AA01-A71E7F9289A0}" srcOrd="1" destOrd="0" parTransId="{39339600-5B4E-44BD-8E9B-660C2C1C1A1C}" sibTransId="{1DEE6FD4-FD19-41F3-8780-730BD3CF46CF}"/>
    <dgm:cxn modelId="{A2303FE5-2929-44FE-AB12-96F2B47817A6}" srcId="{81E53F67-A82C-4153-91CC-DB953EE1ADE8}" destId="{C5843BB7-3AB6-4DCA-BA2B-D55383DCC535}" srcOrd="0" destOrd="0" parTransId="{CE594B8D-6981-4712-84DE-1D52E9502067}" sibTransId="{825F5A33-0EB9-4B31-B623-0A0A49A6CD48}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EF0FF434-03DF-4B2D-9551-99DA0641A122}" type="presOf" srcId="{259E7D99-95CA-4ADA-AA01-A71E7F9289A0}" destId="{11B6E6A6-6A89-411E-A453-83E718BCC102}" srcOrd="0" destOrd="1" presId="urn:microsoft.com/office/officeart/2005/8/layout/list1"/>
    <dgm:cxn modelId="{11A02829-95A9-4C51-B241-C162A2835862}" srcId="{C5843BB7-3AB6-4DCA-BA2B-D55383DCC535}" destId="{7019B283-7246-456B-86BB-B6C8912805E2}" srcOrd="3" destOrd="0" parTransId="{81919B63-9E68-465E-8C0F-56E6BE384AD1}" sibTransId="{DAB73CD8-C2FE-4A9F-9D8F-2FE3A149AB53}"/>
    <dgm:cxn modelId="{B43AB565-1E17-44E0-9342-EFF7ED6938F0}" type="presOf" srcId="{E486232A-7DE1-4F97-8A58-5328AC1A5FCA}" destId="{11B6E6A6-6A89-411E-A453-83E718BCC102}" srcOrd="0" destOrd="2" presId="urn:microsoft.com/office/officeart/2005/8/layout/list1"/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86D4E9FB-9B5E-46A5-9BCB-125ADB992FF9}" type="presParOf" srcId="{B630877E-A026-4B0A-B504-7DD287922F8F}" destId="{A7924D6B-A4C0-4079-8B4D-CCE4C254E35A}" srcOrd="0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1" destOrd="0" presId="urn:microsoft.com/office/officeart/2005/8/layout/list1"/>
    <dgm:cxn modelId="{9AB3F520-277B-4752-8A3A-66630D053ECF}" type="presParOf" srcId="{B630877E-A026-4B0A-B504-7DD287922F8F}" destId="{11B6E6A6-6A89-411E-A453-83E718BCC10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FEADB499-157A-4B3D-B1A6-C79733BBBE86}">
      <dgm:prSet phldrT="[Text]"/>
      <dgm:spPr/>
      <dgm:t>
        <a:bodyPr/>
        <a:lstStyle/>
        <a:p>
          <a:r>
            <a:rPr lang="tr-TR" dirty="0"/>
            <a:t>Yüksek Lisans</a:t>
          </a:r>
        </a:p>
      </dgm:t>
    </dgm:pt>
    <dgm:pt modelId="{D7861241-D773-4AD8-BBE8-595EB6E6B1F8}" type="parTrans" cxnId="{E374C6D5-8FCC-4491-BA5D-687F2D944278}">
      <dgm:prSet/>
      <dgm:spPr/>
      <dgm:t>
        <a:bodyPr/>
        <a:lstStyle/>
        <a:p>
          <a:endParaRPr lang="tr-TR"/>
        </a:p>
      </dgm:t>
    </dgm:pt>
    <dgm:pt modelId="{D81E9281-EB35-4C82-BEDD-9305793CE6D2}" type="sibTrans" cxnId="{E374C6D5-8FCC-4491-BA5D-687F2D944278}">
      <dgm:prSet/>
      <dgm:spPr/>
      <dgm:t>
        <a:bodyPr/>
        <a:lstStyle/>
        <a:p>
          <a:endParaRPr lang="tr-TR"/>
        </a:p>
      </dgm:t>
    </dgm:pt>
    <dgm:pt modelId="{6C8D1F77-6D40-4EB2-991B-C8066A635BA1}">
      <dgm:prSet phldrT="[Text]"/>
      <dgm:spPr/>
      <dgm:t>
        <a:bodyPr/>
        <a:lstStyle/>
        <a:p>
          <a:r>
            <a:rPr lang="tr-TR" b="1" dirty="0"/>
            <a:t>Eğitim Bilimleri Anabilim Dalı</a:t>
          </a:r>
        </a:p>
      </dgm:t>
    </dgm:pt>
    <dgm:pt modelId="{BE0604BA-4023-43E1-BF51-05481DC14F5C}" type="parTrans" cxnId="{E3FF2B30-9F67-425F-AB02-688D093A615A}">
      <dgm:prSet/>
      <dgm:spPr/>
      <dgm:t>
        <a:bodyPr/>
        <a:lstStyle/>
        <a:p>
          <a:endParaRPr lang="tr-TR"/>
        </a:p>
      </dgm:t>
    </dgm:pt>
    <dgm:pt modelId="{90BCC00A-1DC8-447F-9694-5D08221C7C59}" type="sibTrans" cxnId="{E3FF2B30-9F67-425F-AB02-688D093A615A}">
      <dgm:prSet/>
      <dgm:spPr/>
      <dgm:t>
        <a:bodyPr/>
        <a:lstStyle/>
        <a:p>
          <a:endParaRPr lang="tr-TR"/>
        </a:p>
      </dgm:t>
    </dgm:pt>
    <dgm:pt modelId="{F3DF138C-13A3-4953-9002-F4325CD281E6}">
      <dgm:prSet phldrT="[Text]"/>
      <dgm:spPr/>
      <dgm:t>
        <a:bodyPr/>
        <a:lstStyle/>
        <a:p>
          <a:r>
            <a:rPr lang="tr-TR" b="1" dirty="0"/>
            <a:t>İngiliz Dili Eğitimi Anabilim Dalı</a:t>
          </a:r>
        </a:p>
      </dgm:t>
    </dgm:pt>
    <dgm:pt modelId="{CFB20855-71D7-4372-84A7-606CEFF1E805}" type="parTrans" cxnId="{0B16ADBA-98BF-4325-B2B5-CB92AE38303E}">
      <dgm:prSet/>
      <dgm:spPr/>
      <dgm:t>
        <a:bodyPr/>
        <a:lstStyle/>
        <a:p>
          <a:endParaRPr lang="tr-TR"/>
        </a:p>
      </dgm:t>
    </dgm:pt>
    <dgm:pt modelId="{2C1D8A7F-EAA1-40F6-849A-5671E0B9CBB6}" type="sibTrans" cxnId="{0B16ADBA-98BF-4325-B2B5-CB92AE38303E}">
      <dgm:prSet/>
      <dgm:spPr/>
      <dgm:t>
        <a:bodyPr/>
        <a:lstStyle/>
        <a:p>
          <a:endParaRPr lang="tr-TR"/>
        </a:p>
      </dgm:t>
    </dgm:pt>
    <dgm:pt modelId="{66A3D324-EF0E-42AE-BBD2-EF589CF0B58C}">
      <dgm:prSet phldrT="[Text]"/>
      <dgm:spPr/>
      <dgm:t>
        <a:bodyPr/>
        <a:lstStyle/>
        <a:p>
          <a:r>
            <a:rPr lang="tr-TR" b="1" dirty="0"/>
            <a:t>Türkçe ve Sosyal Bilimler Eğitimi Anabilim Dalı</a:t>
          </a:r>
        </a:p>
      </dgm:t>
    </dgm:pt>
    <dgm:pt modelId="{70F2D070-17F3-4006-8D80-C00F2E546E46}" type="parTrans" cxnId="{E59503CB-F6AA-46B6-B238-BD7E56C3A8A2}">
      <dgm:prSet/>
      <dgm:spPr/>
      <dgm:t>
        <a:bodyPr/>
        <a:lstStyle/>
        <a:p>
          <a:endParaRPr lang="tr-TR"/>
        </a:p>
      </dgm:t>
    </dgm:pt>
    <dgm:pt modelId="{5BACD5F1-BBC8-4D0A-ABB3-2654850CFA39}" type="sibTrans" cxnId="{E59503CB-F6AA-46B6-B238-BD7E56C3A8A2}">
      <dgm:prSet/>
      <dgm:spPr/>
      <dgm:t>
        <a:bodyPr/>
        <a:lstStyle/>
        <a:p>
          <a:endParaRPr lang="tr-TR"/>
        </a:p>
      </dgm:t>
    </dgm:pt>
    <dgm:pt modelId="{EE26ED48-BE30-49B0-AEF4-C0442E02F929}">
      <dgm:prSet phldrT="[Text]"/>
      <dgm:spPr/>
      <dgm:t>
        <a:bodyPr/>
        <a:lstStyle/>
        <a:p>
          <a:r>
            <a:rPr lang="tr-TR" dirty="0"/>
            <a:t>Eğitim Yönetimi Tezli N.Ö.</a:t>
          </a:r>
        </a:p>
      </dgm:t>
    </dgm:pt>
    <dgm:pt modelId="{C2857CC2-81C1-40ED-81ED-4D63D594806D}" type="parTrans" cxnId="{43D93925-0049-4343-AB8B-74011ABEA853}">
      <dgm:prSet/>
      <dgm:spPr/>
      <dgm:t>
        <a:bodyPr/>
        <a:lstStyle/>
        <a:p>
          <a:endParaRPr lang="tr-TR"/>
        </a:p>
      </dgm:t>
    </dgm:pt>
    <dgm:pt modelId="{CE0AD536-65FA-4719-95C6-638529C44511}" type="sibTrans" cxnId="{43D93925-0049-4343-AB8B-74011ABEA853}">
      <dgm:prSet/>
      <dgm:spPr/>
      <dgm:t>
        <a:bodyPr/>
        <a:lstStyle/>
        <a:p>
          <a:endParaRPr lang="tr-TR"/>
        </a:p>
      </dgm:t>
    </dgm:pt>
    <dgm:pt modelId="{4F0D4A28-E808-407F-91DB-B1E9CA13BAFA}">
      <dgm:prSet phldrT="[Text]"/>
      <dgm:spPr/>
      <dgm:t>
        <a:bodyPr/>
        <a:lstStyle/>
        <a:p>
          <a:r>
            <a:rPr lang="tr-TR" dirty="0"/>
            <a:t>Eğitim Yönetimi Tezli İ.Ö.</a:t>
          </a:r>
        </a:p>
      </dgm:t>
    </dgm:pt>
    <dgm:pt modelId="{6293343C-5705-4E07-B88E-611BD2646BF5}" type="parTrans" cxnId="{2B522633-738E-45D7-881D-9539C5DEA8B8}">
      <dgm:prSet/>
      <dgm:spPr/>
      <dgm:t>
        <a:bodyPr/>
        <a:lstStyle/>
        <a:p>
          <a:endParaRPr lang="tr-TR"/>
        </a:p>
      </dgm:t>
    </dgm:pt>
    <dgm:pt modelId="{DEA1663C-09AD-46BB-AE2A-C872A49D3ED5}" type="sibTrans" cxnId="{2B522633-738E-45D7-881D-9539C5DEA8B8}">
      <dgm:prSet/>
      <dgm:spPr/>
      <dgm:t>
        <a:bodyPr/>
        <a:lstStyle/>
        <a:p>
          <a:endParaRPr lang="tr-TR"/>
        </a:p>
      </dgm:t>
    </dgm:pt>
    <dgm:pt modelId="{68076183-5B69-4EA1-8EB0-0DB5830D8945}">
      <dgm:prSet phldrT="[Text]"/>
      <dgm:spPr/>
      <dgm:t>
        <a:bodyPr/>
        <a:lstStyle/>
        <a:p>
          <a:r>
            <a:rPr lang="tr-TR" dirty="0"/>
            <a:t>Eğitim Yönetimi Tezsiz İ.Ö.</a:t>
          </a:r>
        </a:p>
      </dgm:t>
    </dgm:pt>
    <dgm:pt modelId="{28A7282C-EAC9-47B2-AC5F-13377EEE6AAA}" type="parTrans" cxnId="{F36C207A-0426-4197-A934-8496C1ABEFE4}">
      <dgm:prSet/>
      <dgm:spPr/>
      <dgm:t>
        <a:bodyPr/>
        <a:lstStyle/>
        <a:p>
          <a:endParaRPr lang="tr-TR"/>
        </a:p>
      </dgm:t>
    </dgm:pt>
    <dgm:pt modelId="{890DAEDB-C27C-442E-B80A-C41712777A2E}" type="sibTrans" cxnId="{F36C207A-0426-4197-A934-8496C1ABEFE4}">
      <dgm:prSet/>
      <dgm:spPr/>
      <dgm:t>
        <a:bodyPr/>
        <a:lstStyle/>
        <a:p>
          <a:endParaRPr lang="tr-TR"/>
        </a:p>
      </dgm:t>
    </dgm:pt>
    <dgm:pt modelId="{CDDA04C2-8644-4D0F-8D50-2BEE77C6BAED}">
      <dgm:prSet phldrT="[Text]"/>
      <dgm:spPr/>
      <dgm:t>
        <a:bodyPr/>
        <a:lstStyle/>
        <a:p>
          <a:r>
            <a:rPr lang="tr-TR" dirty="0"/>
            <a:t>Eğitim Programları ve Öğretim Tezli N.Ö.</a:t>
          </a:r>
        </a:p>
      </dgm:t>
    </dgm:pt>
    <dgm:pt modelId="{0A68CCDF-63F2-41C2-8244-D4B8FAED88A1}" type="parTrans" cxnId="{0AE6450E-78B4-4F40-AFED-546993A86ED8}">
      <dgm:prSet/>
      <dgm:spPr/>
      <dgm:t>
        <a:bodyPr/>
        <a:lstStyle/>
        <a:p>
          <a:endParaRPr lang="tr-TR"/>
        </a:p>
      </dgm:t>
    </dgm:pt>
    <dgm:pt modelId="{70450850-F074-4BB4-8A74-163C239BA936}" type="sibTrans" cxnId="{0AE6450E-78B4-4F40-AFED-546993A86ED8}">
      <dgm:prSet/>
      <dgm:spPr/>
      <dgm:t>
        <a:bodyPr/>
        <a:lstStyle/>
        <a:p>
          <a:endParaRPr lang="tr-TR"/>
        </a:p>
      </dgm:t>
    </dgm:pt>
    <dgm:pt modelId="{69C94760-C192-4E45-AE68-AE309E76AB80}">
      <dgm:prSet phldrT="[Text]"/>
      <dgm:spPr/>
      <dgm:t>
        <a:bodyPr/>
        <a:lstStyle/>
        <a:p>
          <a:r>
            <a:rPr lang="tr-TR" dirty="0"/>
            <a:t>Eğitim Programları ve Öğretim Tezli İ.Ö.</a:t>
          </a:r>
        </a:p>
      </dgm:t>
    </dgm:pt>
    <dgm:pt modelId="{E3246A86-ABCC-4CA4-8D02-B85E0BAFA9D4}" type="parTrans" cxnId="{D555CDDF-8F67-44C2-8A92-D54D3C924250}">
      <dgm:prSet/>
      <dgm:spPr/>
      <dgm:t>
        <a:bodyPr/>
        <a:lstStyle/>
        <a:p>
          <a:endParaRPr lang="tr-TR"/>
        </a:p>
      </dgm:t>
    </dgm:pt>
    <dgm:pt modelId="{B9BE4086-7600-4E10-943B-E88CD8D2DBC3}" type="sibTrans" cxnId="{D555CDDF-8F67-44C2-8A92-D54D3C924250}">
      <dgm:prSet/>
      <dgm:spPr/>
      <dgm:t>
        <a:bodyPr/>
        <a:lstStyle/>
        <a:p>
          <a:endParaRPr lang="tr-TR"/>
        </a:p>
      </dgm:t>
    </dgm:pt>
    <dgm:pt modelId="{311AE88D-B0B9-4035-BD25-397DE7E32937}">
      <dgm:prSet phldrT="[Text]"/>
      <dgm:spPr/>
      <dgm:t>
        <a:bodyPr/>
        <a:lstStyle/>
        <a:p>
          <a:r>
            <a:rPr lang="tr-TR" dirty="0"/>
            <a:t>İngiliz Dili Eğitimi Tezli N.Ö.</a:t>
          </a:r>
        </a:p>
      </dgm:t>
    </dgm:pt>
    <dgm:pt modelId="{96C3A894-2879-4EB7-A5A7-E2AD2E56484F}" type="parTrans" cxnId="{C51E608E-A7F8-4280-A222-CF420B3B2444}">
      <dgm:prSet/>
      <dgm:spPr/>
      <dgm:t>
        <a:bodyPr/>
        <a:lstStyle/>
        <a:p>
          <a:endParaRPr lang="tr-TR"/>
        </a:p>
      </dgm:t>
    </dgm:pt>
    <dgm:pt modelId="{FC83D023-760C-46A6-B5CE-A8D04EF4B826}" type="sibTrans" cxnId="{C51E608E-A7F8-4280-A222-CF420B3B2444}">
      <dgm:prSet/>
      <dgm:spPr/>
      <dgm:t>
        <a:bodyPr/>
        <a:lstStyle/>
        <a:p>
          <a:endParaRPr lang="tr-TR"/>
        </a:p>
      </dgm:t>
    </dgm:pt>
    <dgm:pt modelId="{556A4BE3-6601-4336-8401-852393160DCB}">
      <dgm:prSet phldrT="[Text]"/>
      <dgm:spPr/>
      <dgm:t>
        <a:bodyPr/>
        <a:lstStyle/>
        <a:p>
          <a:r>
            <a:rPr lang="tr-TR" dirty="0"/>
            <a:t>Türkçe Eğitimi Tezli N.Ö.</a:t>
          </a:r>
        </a:p>
      </dgm:t>
    </dgm:pt>
    <dgm:pt modelId="{5FC66F7C-9C2C-4589-A347-5E8A62BB6D5A}" type="parTrans" cxnId="{8E1DEB6F-B681-46B4-92C2-F02C76061DAD}">
      <dgm:prSet/>
      <dgm:spPr/>
      <dgm:t>
        <a:bodyPr/>
        <a:lstStyle/>
        <a:p>
          <a:endParaRPr lang="tr-TR"/>
        </a:p>
      </dgm:t>
    </dgm:pt>
    <dgm:pt modelId="{AE7C686A-01CE-4AAA-8B3F-708B505FE860}" type="sibTrans" cxnId="{8E1DEB6F-B681-46B4-92C2-F02C76061DAD}">
      <dgm:prSet/>
      <dgm:spPr/>
      <dgm:t>
        <a:bodyPr/>
        <a:lstStyle/>
        <a:p>
          <a:endParaRPr lang="tr-TR"/>
        </a:p>
      </dgm:t>
    </dgm:pt>
    <dgm:pt modelId="{A248A32D-3071-4394-B45E-625727D54B95}">
      <dgm:prSet phldrT="[Text]"/>
      <dgm:spPr/>
      <dgm:t>
        <a:bodyPr/>
        <a:lstStyle/>
        <a:p>
          <a:r>
            <a:rPr lang="tr-TR" dirty="0"/>
            <a:t>Türkçe Eğitimi Tezli İ.Ö.</a:t>
          </a:r>
        </a:p>
      </dgm:t>
    </dgm:pt>
    <dgm:pt modelId="{671013A5-C45C-45D4-A410-C99173280E17}" type="parTrans" cxnId="{9427EC5F-BFC5-49F8-B7B9-F2BBD4DF69DE}">
      <dgm:prSet/>
      <dgm:spPr/>
      <dgm:t>
        <a:bodyPr/>
        <a:lstStyle/>
        <a:p>
          <a:endParaRPr lang="tr-TR"/>
        </a:p>
      </dgm:t>
    </dgm:pt>
    <dgm:pt modelId="{690C97A5-3FD6-45ED-AD9C-CDF1B5271CA9}" type="sibTrans" cxnId="{9427EC5F-BFC5-49F8-B7B9-F2BBD4DF69DE}">
      <dgm:prSet/>
      <dgm:spPr/>
      <dgm:t>
        <a:bodyPr/>
        <a:lstStyle/>
        <a:p>
          <a:endParaRPr lang="tr-TR"/>
        </a:p>
      </dgm:t>
    </dgm:pt>
    <dgm:pt modelId="{5778394A-11C0-4AC9-9BE4-FAB0D335CE9E}">
      <dgm:prSet phldrT="[Text]"/>
      <dgm:spPr/>
      <dgm:t>
        <a:bodyPr/>
        <a:lstStyle/>
        <a:p>
          <a:r>
            <a:rPr lang="tr-TR" dirty="0"/>
            <a:t>Sosyal Bilgiler Eğitimi Tezli N.Ö.</a:t>
          </a:r>
        </a:p>
      </dgm:t>
    </dgm:pt>
    <dgm:pt modelId="{9EAAF198-8F80-4842-A4CC-F91823507051}" type="parTrans" cxnId="{F3EB2FBF-1A31-44E4-A1F0-4EA28BB348EB}">
      <dgm:prSet/>
      <dgm:spPr/>
      <dgm:t>
        <a:bodyPr/>
        <a:lstStyle/>
        <a:p>
          <a:endParaRPr lang="tr-TR"/>
        </a:p>
      </dgm:t>
    </dgm:pt>
    <dgm:pt modelId="{E0C7533F-C87D-4795-8F2E-A62F66B08928}" type="sibTrans" cxnId="{F3EB2FBF-1A31-44E4-A1F0-4EA28BB348EB}">
      <dgm:prSet/>
      <dgm:spPr/>
      <dgm:t>
        <a:bodyPr/>
        <a:lstStyle/>
        <a:p>
          <a:endParaRPr lang="tr-TR"/>
        </a:p>
      </dgm:t>
    </dgm:pt>
    <dgm:pt modelId="{9DEF9C0F-B096-4048-B7E6-37A4A2B56F2F}">
      <dgm:prSet phldrT="[Text]"/>
      <dgm:spPr/>
      <dgm:t>
        <a:bodyPr/>
        <a:lstStyle/>
        <a:p>
          <a:r>
            <a:rPr lang="tr-TR" b="1" dirty="0"/>
            <a:t>Matematik ve Fen Bilimleri Eğitimi Anabilim Dalı</a:t>
          </a:r>
        </a:p>
      </dgm:t>
    </dgm:pt>
    <dgm:pt modelId="{B5FDD87F-B3A7-4171-8724-8C22AB21125F}" type="parTrans" cxnId="{7DAC21AB-3056-460D-80A6-C69AF9922571}">
      <dgm:prSet/>
      <dgm:spPr/>
      <dgm:t>
        <a:bodyPr/>
        <a:lstStyle/>
        <a:p>
          <a:endParaRPr lang="tr-TR"/>
        </a:p>
      </dgm:t>
    </dgm:pt>
    <dgm:pt modelId="{C8BB1E2A-332C-4C52-B66A-0D92F3CC3D99}" type="sibTrans" cxnId="{7DAC21AB-3056-460D-80A6-C69AF9922571}">
      <dgm:prSet/>
      <dgm:spPr/>
      <dgm:t>
        <a:bodyPr/>
        <a:lstStyle/>
        <a:p>
          <a:endParaRPr lang="tr-TR"/>
        </a:p>
      </dgm:t>
    </dgm:pt>
    <dgm:pt modelId="{E9C63F7C-3680-40C3-9AF6-FA8063819FF1}">
      <dgm:prSet phldrT="[Text]"/>
      <dgm:spPr/>
      <dgm:t>
        <a:bodyPr/>
        <a:lstStyle/>
        <a:p>
          <a:r>
            <a:rPr lang="tr-TR" dirty="0"/>
            <a:t>Matematik Eğitimi Tezli N.Ö.</a:t>
          </a:r>
        </a:p>
      </dgm:t>
    </dgm:pt>
    <dgm:pt modelId="{4C838038-30BB-4120-80C5-5566B6B1C8DC}" type="parTrans" cxnId="{6FBABA21-A1A4-4734-9223-916335FF5D83}">
      <dgm:prSet/>
      <dgm:spPr/>
      <dgm:t>
        <a:bodyPr/>
        <a:lstStyle/>
        <a:p>
          <a:endParaRPr lang="tr-TR"/>
        </a:p>
      </dgm:t>
    </dgm:pt>
    <dgm:pt modelId="{BFAA78F9-16C9-4B64-B2D1-007E7458346E}" type="sibTrans" cxnId="{6FBABA21-A1A4-4734-9223-916335FF5D83}">
      <dgm:prSet/>
      <dgm:spPr/>
      <dgm:t>
        <a:bodyPr/>
        <a:lstStyle/>
        <a:p>
          <a:endParaRPr lang="tr-TR"/>
        </a:p>
      </dgm:t>
    </dgm:pt>
    <dgm:pt modelId="{D384962C-28AC-4ACF-9B20-4AC5444F7A43}">
      <dgm:prSet phldrT="[Text]"/>
      <dgm:spPr/>
      <dgm:t>
        <a:bodyPr/>
        <a:lstStyle/>
        <a:p>
          <a:r>
            <a:rPr lang="tr-TR" dirty="0"/>
            <a:t>Matematik Eğitimi Tezli İ.Ö.</a:t>
          </a:r>
        </a:p>
      </dgm:t>
    </dgm:pt>
    <dgm:pt modelId="{98892A56-3DC2-459B-89D8-7786A3615819}" type="parTrans" cxnId="{3A8D11C7-EB38-4E21-9E7E-A241C24EBA81}">
      <dgm:prSet/>
      <dgm:spPr/>
      <dgm:t>
        <a:bodyPr/>
        <a:lstStyle/>
        <a:p>
          <a:endParaRPr lang="tr-TR"/>
        </a:p>
      </dgm:t>
    </dgm:pt>
    <dgm:pt modelId="{A03685F1-47E9-4A0D-A910-8E7ADE6C0128}" type="sibTrans" cxnId="{3A8D11C7-EB38-4E21-9E7E-A241C24EBA81}">
      <dgm:prSet/>
      <dgm:spPr/>
      <dgm:t>
        <a:bodyPr/>
        <a:lstStyle/>
        <a:p>
          <a:endParaRPr lang="tr-TR"/>
        </a:p>
      </dgm:t>
    </dgm:pt>
    <dgm:pt modelId="{EA16997F-5009-4FCF-ACCE-E4E41683BE62}">
      <dgm:prSet phldrT="[Text]"/>
      <dgm:spPr/>
      <dgm:t>
        <a:bodyPr/>
        <a:lstStyle/>
        <a:p>
          <a:r>
            <a:rPr lang="tr-TR" dirty="0"/>
            <a:t>Fen Bilgisi Eğitimi Tezli N.Ö.</a:t>
          </a:r>
        </a:p>
      </dgm:t>
    </dgm:pt>
    <dgm:pt modelId="{99AB3A89-E828-4343-8227-AB62A36FAB94}" type="parTrans" cxnId="{D377374F-6B9D-4511-8550-6791F5BA7E60}">
      <dgm:prSet/>
      <dgm:spPr/>
      <dgm:t>
        <a:bodyPr/>
        <a:lstStyle/>
        <a:p>
          <a:endParaRPr lang="tr-TR"/>
        </a:p>
      </dgm:t>
    </dgm:pt>
    <dgm:pt modelId="{BBE31708-3406-4340-ADCB-24B369AFC87E}" type="sibTrans" cxnId="{D377374F-6B9D-4511-8550-6791F5BA7E60}">
      <dgm:prSet/>
      <dgm:spPr/>
      <dgm:t>
        <a:bodyPr/>
        <a:lstStyle/>
        <a:p>
          <a:endParaRPr lang="tr-TR"/>
        </a:p>
      </dgm:t>
    </dgm:pt>
    <dgm:pt modelId="{8093AC33-7B68-4205-B36E-2B001DBD3A46}">
      <dgm:prSet phldrT="[Text]"/>
      <dgm:spPr/>
      <dgm:t>
        <a:bodyPr/>
        <a:lstStyle/>
        <a:p>
          <a:r>
            <a:rPr lang="tr-TR" dirty="0"/>
            <a:t>Fen Bilgisi Eğitimi Tezsiz İ.Ö.</a:t>
          </a:r>
        </a:p>
      </dgm:t>
    </dgm:pt>
    <dgm:pt modelId="{48B8D943-B693-432B-927B-46251D163D88}" type="parTrans" cxnId="{4C56D543-48C4-4FDD-9815-A53AC8032FAF}">
      <dgm:prSet/>
      <dgm:spPr/>
      <dgm:t>
        <a:bodyPr/>
        <a:lstStyle/>
        <a:p>
          <a:endParaRPr lang="tr-TR"/>
        </a:p>
      </dgm:t>
    </dgm:pt>
    <dgm:pt modelId="{D75EF1E3-FA5E-414F-9CA5-E9B77B233063}" type="sibTrans" cxnId="{4C56D543-48C4-4FDD-9815-A53AC8032FAF}">
      <dgm:prSet/>
      <dgm:spPr/>
      <dgm:t>
        <a:bodyPr/>
        <a:lstStyle/>
        <a:p>
          <a:endParaRPr lang="tr-TR"/>
        </a:p>
      </dgm:t>
    </dgm:pt>
    <dgm:pt modelId="{EE8C4104-1590-468A-A822-BF64835DDC17}">
      <dgm:prSet phldrT="[Text]"/>
      <dgm:spPr/>
      <dgm:t>
        <a:bodyPr/>
        <a:lstStyle/>
        <a:p>
          <a:endParaRPr lang="tr-TR" dirty="0"/>
        </a:p>
      </dgm:t>
    </dgm:pt>
    <dgm:pt modelId="{463B8084-089E-42D0-AFC8-84FB47E5A40B}" type="parTrans" cxnId="{2A48CA6D-88BA-40D2-952F-5D4F607EB578}">
      <dgm:prSet/>
      <dgm:spPr/>
    </dgm:pt>
    <dgm:pt modelId="{0BAC4B25-BBA0-4422-9F5B-3080E7261963}" type="sibTrans" cxnId="{2A48CA6D-88BA-40D2-952F-5D4F607EB578}">
      <dgm:prSet/>
      <dgm:spPr/>
    </dgm:pt>
    <dgm:pt modelId="{B129503E-E225-4A6B-8E0C-2A79C7C259C7}">
      <dgm:prSet phldrT="[Text]"/>
      <dgm:spPr/>
      <dgm:t>
        <a:bodyPr/>
        <a:lstStyle/>
        <a:p>
          <a:endParaRPr lang="tr-TR" dirty="0"/>
        </a:p>
      </dgm:t>
    </dgm:pt>
    <dgm:pt modelId="{674622DB-CF58-481F-8BF8-EF91D71476FA}" type="parTrans" cxnId="{A18A1983-969B-4230-8478-1D7006DF385E}">
      <dgm:prSet/>
      <dgm:spPr/>
    </dgm:pt>
    <dgm:pt modelId="{56723820-4F4E-4EFE-81BA-11DDB595AAF9}" type="sibTrans" cxnId="{A18A1983-969B-4230-8478-1D7006DF385E}">
      <dgm:prSet/>
      <dgm:spPr/>
    </dgm:pt>
    <dgm:pt modelId="{DCF6933E-3988-4FD5-9FD3-C51F846851E5}">
      <dgm:prSet phldrT="[Text]"/>
      <dgm:spPr/>
      <dgm:t>
        <a:bodyPr/>
        <a:lstStyle/>
        <a:p>
          <a:endParaRPr lang="tr-TR" dirty="0"/>
        </a:p>
      </dgm:t>
    </dgm:pt>
    <dgm:pt modelId="{05C2D90A-EBCD-441B-8811-A01A50813D89}" type="parTrans" cxnId="{E957E515-57A3-4A01-9645-FD47A7A7E51C}">
      <dgm:prSet/>
      <dgm:spPr/>
    </dgm:pt>
    <dgm:pt modelId="{3C5CB1F7-29D8-456C-A8B4-3CBDCE133F13}" type="sibTrans" cxnId="{E957E515-57A3-4A01-9645-FD47A7A7E51C}">
      <dgm:prSet/>
      <dgm:spPr/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823427D-E167-430A-8F6F-D5EBD7E5C331}" type="pres">
      <dgm:prSet presAssocID="{FEADB499-157A-4B3D-B1A6-C79733BBBE86}" presName="parentLin" presStyleCnt="0"/>
      <dgm:spPr/>
    </dgm:pt>
    <dgm:pt modelId="{8EB1E653-0E25-41B0-B0A4-C2D7BC3106C5}" type="pres">
      <dgm:prSet presAssocID="{FEADB499-157A-4B3D-B1A6-C79733BBBE86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5B899DC4-6C6D-4F62-8361-C81B63696B9F}" type="pres">
      <dgm:prSet presAssocID="{FEADB499-157A-4B3D-B1A6-C79733BBBE8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7B7F4E2-25C0-4F54-80BA-F9E9A4589F10}" type="pres">
      <dgm:prSet presAssocID="{FEADB499-157A-4B3D-B1A6-C79733BBBE86}" presName="negativeSpace" presStyleCnt="0"/>
      <dgm:spPr/>
    </dgm:pt>
    <dgm:pt modelId="{766A867A-7466-4AB6-8519-972390FF5887}" type="pres">
      <dgm:prSet presAssocID="{FEADB499-157A-4B3D-B1A6-C79733BBBE86}" presName="childText" presStyleLbl="conFgAcc1" presStyleIdx="0" presStyleCnt="1" custLinFactNeighborX="-309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E957E515-57A3-4A01-9645-FD47A7A7E51C}" srcId="{9DEF9C0F-B096-4048-B7E6-37A4A2B56F2F}" destId="{DCF6933E-3988-4FD5-9FD3-C51F846851E5}" srcOrd="4" destOrd="0" parTransId="{05C2D90A-EBCD-441B-8811-A01A50813D89}" sibTransId="{3C5CB1F7-29D8-456C-A8B4-3CBDCE133F13}"/>
    <dgm:cxn modelId="{01467C98-4750-426E-BE5E-3CEF94EAE477}" type="presOf" srcId="{FEADB499-157A-4B3D-B1A6-C79733BBBE86}" destId="{8EB1E653-0E25-41B0-B0A4-C2D7BC3106C5}" srcOrd="0" destOrd="0" presId="urn:microsoft.com/office/officeart/2005/8/layout/list1"/>
    <dgm:cxn modelId="{3541F21D-17AC-4C99-8AB0-76A8F4757EF7}" type="presOf" srcId="{CDDA04C2-8644-4D0F-8D50-2BEE77C6BAED}" destId="{766A867A-7466-4AB6-8519-972390FF5887}" srcOrd="0" destOrd="4" presId="urn:microsoft.com/office/officeart/2005/8/layout/list1"/>
    <dgm:cxn modelId="{E59503CB-F6AA-46B6-B238-BD7E56C3A8A2}" srcId="{FEADB499-157A-4B3D-B1A6-C79733BBBE86}" destId="{66A3D324-EF0E-42AE-BBD2-EF589CF0B58C}" srcOrd="3" destOrd="0" parTransId="{70F2D070-17F3-4006-8D80-C00F2E546E46}" sibTransId="{5BACD5F1-BBC8-4D0A-ABB3-2654850CFA39}"/>
    <dgm:cxn modelId="{5D992293-D8C9-459E-95A1-8C733387E6F2}" type="presOf" srcId="{EE26ED48-BE30-49B0-AEF4-C0442E02F929}" destId="{766A867A-7466-4AB6-8519-972390FF5887}" srcOrd="0" destOrd="1" presId="urn:microsoft.com/office/officeart/2005/8/layout/list1"/>
    <dgm:cxn modelId="{8E1DEB6F-B681-46B4-92C2-F02C76061DAD}" srcId="{66A3D324-EF0E-42AE-BBD2-EF589CF0B58C}" destId="{556A4BE3-6601-4336-8401-852393160DCB}" srcOrd="0" destOrd="0" parTransId="{5FC66F7C-9C2C-4589-A347-5E8A62BB6D5A}" sibTransId="{AE7C686A-01CE-4AAA-8B3F-708B505FE860}"/>
    <dgm:cxn modelId="{F36C207A-0426-4197-A934-8496C1ABEFE4}" srcId="{6C8D1F77-6D40-4EB2-991B-C8066A635BA1}" destId="{68076183-5B69-4EA1-8EB0-0DB5830D8945}" srcOrd="2" destOrd="0" parTransId="{28A7282C-EAC9-47B2-AC5F-13377EEE6AAA}" sibTransId="{890DAEDB-C27C-442E-B80A-C41712777A2E}"/>
    <dgm:cxn modelId="{2A48CA6D-88BA-40D2-952F-5D4F607EB578}" srcId="{6C8D1F77-6D40-4EB2-991B-C8066A635BA1}" destId="{EE8C4104-1590-468A-A822-BF64835DDC17}" srcOrd="5" destOrd="0" parTransId="{463B8084-089E-42D0-AFC8-84FB47E5A40B}" sibTransId="{0BAC4B25-BBA0-4422-9F5B-3080E7261963}"/>
    <dgm:cxn modelId="{E374C6D5-8FCC-4491-BA5D-687F2D944278}" srcId="{81E53F67-A82C-4153-91CC-DB953EE1ADE8}" destId="{FEADB499-157A-4B3D-B1A6-C79733BBBE86}" srcOrd="0" destOrd="0" parTransId="{D7861241-D773-4AD8-BBE8-595EB6E6B1F8}" sibTransId="{D81E9281-EB35-4C82-BEDD-9305793CE6D2}"/>
    <dgm:cxn modelId="{925EB1CC-4A0C-4F33-A460-73AF0A16C0D8}" type="presOf" srcId="{6C8D1F77-6D40-4EB2-991B-C8066A635BA1}" destId="{766A867A-7466-4AB6-8519-972390FF5887}" srcOrd="0" destOrd="0" presId="urn:microsoft.com/office/officeart/2005/8/layout/list1"/>
    <dgm:cxn modelId="{C50CB43D-FC8D-4960-A066-6E24A0D0774A}" type="presOf" srcId="{66A3D324-EF0E-42AE-BBD2-EF589CF0B58C}" destId="{766A867A-7466-4AB6-8519-972390FF5887}" srcOrd="0" destOrd="16" presId="urn:microsoft.com/office/officeart/2005/8/layout/list1"/>
    <dgm:cxn modelId="{0B16ADBA-98BF-4325-B2B5-CB92AE38303E}" srcId="{FEADB499-157A-4B3D-B1A6-C79733BBBE86}" destId="{F3DF138C-13A3-4953-9002-F4325CD281E6}" srcOrd="1" destOrd="0" parTransId="{CFB20855-71D7-4372-84A7-606CEFF1E805}" sibTransId="{2C1D8A7F-EAA1-40F6-849A-5671E0B9CBB6}"/>
    <dgm:cxn modelId="{2B522633-738E-45D7-881D-9539C5DEA8B8}" srcId="{6C8D1F77-6D40-4EB2-991B-C8066A635BA1}" destId="{4F0D4A28-E808-407F-91DB-B1E9CA13BAFA}" srcOrd="1" destOrd="0" parTransId="{6293343C-5705-4E07-B88E-611BD2646BF5}" sibTransId="{DEA1663C-09AD-46BB-AE2A-C872A49D3ED5}"/>
    <dgm:cxn modelId="{D874926E-5D45-42C2-B25F-E66E5B530BA2}" type="presOf" srcId="{D384962C-28AC-4ACF-9B20-4AC5444F7A43}" destId="{766A867A-7466-4AB6-8519-972390FF5887}" srcOrd="0" destOrd="12" presId="urn:microsoft.com/office/officeart/2005/8/layout/list1"/>
    <dgm:cxn modelId="{6F80E950-E2FB-48A3-9636-D060372FF1F6}" type="presOf" srcId="{5778394A-11C0-4AC9-9BE4-FAB0D335CE9E}" destId="{766A867A-7466-4AB6-8519-972390FF5887}" srcOrd="0" destOrd="19" presId="urn:microsoft.com/office/officeart/2005/8/layout/list1"/>
    <dgm:cxn modelId="{B9E7FBAD-BD0A-415B-A25F-8CF32D9A0BF2}" type="presOf" srcId="{B129503E-E225-4A6B-8E0C-2A79C7C259C7}" destId="{766A867A-7466-4AB6-8519-972390FF5887}" srcOrd="0" destOrd="9" presId="urn:microsoft.com/office/officeart/2005/8/layout/list1"/>
    <dgm:cxn modelId="{C51E608E-A7F8-4280-A222-CF420B3B2444}" srcId="{F3DF138C-13A3-4953-9002-F4325CD281E6}" destId="{311AE88D-B0B9-4035-BD25-397DE7E32937}" srcOrd="0" destOrd="0" parTransId="{96C3A894-2879-4EB7-A5A7-E2AD2E56484F}" sibTransId="{FC83D023-760C-46A6-B5CE-A8D04EF4B826}"/>
    <dgm:cxn modelId="{A18A1983-969B-4230-8478-1D7006DF385E}" srcId="{F3DF138C-13A3-4953-9002-F4325CD281E6}" destId="{B129503E-E225-4A6B-8E0C-2A79C7C259C7}" srcOrd="1" destOrd="0" parTransId="{674622DB-CF58-481F-8BF8-EF91D71476FA}" sibTransId="{56723820-4F4E-4EFE-81BA-11DDB595AAF9}"/>
    <dgm:cxn modelId="{D7636DFB-0240-4D01-8A81-20FDDC4D7C6A}" type="presOf" srcId="{4F0D4A28-E808-407F-91DB-B1E9CA13BAFA}" destId="{766A867A-7466-4AB6-8519-972390FF5887}" srcOrd="0" destOrd="2" presId="urn:microsoft.com/office/officeart/2005/8/layout/list1"/>
    <dgm:cxn modelId="{98E4BC7B-0E36-48FC-A751-42F1CEFD63F7}" type="presOf" srcId="{EE8C4104-1590-468A-A822-BF64835DDC17}" destId="{766A867A-7466-4AB6-8519-972390FF5887}" srcOrd="0" destOrd="6" presId="urn:microsoft.com/office/officeart/2005/8/layout/list1"/>
    <dgm:cxn modelId="{D5C4FA7B-0BD1-44CE-AE8E-71D6A1296A38}" type="presOf" srcId="{DCF6933E-3988-4FD5-9FD3-C51F846851E5}" destId="{766A867A-7466-4AB6-8519-972390FF5887}" srcOrd="0" destOrd="15" presId="urn:microsoft.com/office/officeart/2005/8/layout/list1"/>
    <dgm:cxn modelId="{3A8D11C7-EB38-4E21-9E7E-A241C24EBA81}" srcId="{9DEF9C0F-B096-4048-B7E6-37A4A2B56F2F}" destId="{D384962C-28AC-4ACF-9B20-4AC5444F7A43}" srcOrd="1" destOrd="0" parTransId="{98892A56-3DC2-459B-89D8-7786A3615819}" sibTransId="{A03685F1-47E9-4A0D-A910-8E7ADE6C0128}"/>
    <dgm:cxn modelId="{24A19BA7-7E91-4DC8-BECF-71C722B7C7B2}" type="presOf" srcId="{8093AC33-7B68-4205-B36E-2B001DBD3A46}" destId="{766A867A-7466-4AB6-8519-972390FF5887}" srcOrd="0" destOrd="14" presId="urn:microsoft.com/office/officeart/2005/8/layout/list1"/>
    <dgm:cxn modelId="{B5623062-68CD-4AE1-AA8F-32BA1E6B4E8D}" type="presOf" srcId="{311AE88D-B0B9-4035-BD25-397DE7E32937}" destId="{766A867A-7466-4AB6-8519-972390FF5887}" srcOrd="0" destOrd="8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43D6430F-59E8-43AA-ADA7-A17333924313}" type="presOf" srcId="{F3DF138C-13A3-4953-9002-F4325CD281E6}" destId="{766A867A-7466-4AB6-8519-972390FF5887}" srcOrd="0" destOrd="7" presId="urn:microsoft.com/office/officeart/2005/8/layout/list1"/>
    <dgm:cxn modelId="{C2C76833-E772-4F3E-B202-0CCEB12463F6}" type="presOf" srcId="{9DEF9C0F-B096-4048-B7E6-37A4A2B56F2F}" destId="{766A867A-7466-4AB6-8519-972390FF5887}" srcOrd="0" destOrd="10" presId="urn:microsoft.com/office/officeart/2005/8/layout/list1"/>
    <dgm:cxn modelId="{F3EB2FBF-1A31-44E4-A1F0-4EA28BB348EB}" srcId="{66A3D324-EF0E-42AE-BBD2-EF589CF0B58C}" destId="{5778394A-11C0-4AC9-9BE4-FAB0D335CE9E}" srcOrd="2" destOrd="0" parTransId="{9EAAF198-8F80-4842-A4CC-F91823507051}" sibTransId="{E0C7533F-C87D-4795-8F2E-A62F66B08928}"/>
    <dgm:cxn modelId="{6FBABA21-A1A4-4734-9223-916335FF5D83}" srcId="{9DEF9C0F-B096-4048-B7E6-37A4A2B56F2F}" destId="{E9C63F7C-3680-40C3-9AF6-FA8063819FF1}" srcOrd="0" destOrd="0" parTransId="{4C838038-30BB-4120-80C5-5566B6B1C8DC}" sibTransId="{BFAA78F9-16C9-4B64-B2D1-007E7458346E}"/>
    <dgm:cxn modelId="{20503C39-0464-4D74-AA15-20ADD8040C37}" type="presOf" srcId="{A248A32D-3071-4394-B45E-625727D54B95}" destId="{766A867A-7466-4AB6-8519-972390FF5887}" srcOrd="0" destOrd="18" presId="urn:microsoft.com/office/officeart/2005/8/layout/list1"/>
    <dgm:cxn modelId="{71CB8864-17E0-413C-87C9-7380A9189A65}" type="presOf" srcId="{68076183-5B69-4EA1-8EB0-0DB5830D8945}" destId="{766A867A-7466-4AB6-8519-972390FF5887}" srcOrd="0" destOrd="3" presId="urn:microsoft.com/office/officeart/2005/8/layout/list1"/>
    <dgm:cxn modelId="{4C56D543-48C4-4FDD-9815-A53AC8032FAF}" srcId="{9DEF9C0F-B096-4048-B7E6-37A4A2B56F2F}" destId="{8093AC33-7B68-4205-B36E-2B001DBD3A46}" srcOrd="3" destOrd="0" parTransId="{48B8D943-B693-432B-927B-46251D163D88}" sibTransId="{D75EF1E3-FA5E-414F-9CA5-E9B77B233063}"/>
    <dgm:cxn modelId="{9635027D-A5BB-4AA4-B140-5BC3D81A1304}" type="presOf" srcId="{EA16997F-5009-4FCF-ACCE-E4E41683BE62}" destId="{766A867A-7466-4AB6-8519-972390FF5887}" srcOrd="0" destOrd="13" presId="urn:microsoft.com/office/officeart/2005/8/layout/list1"/>
    <dgm:cxn modelId="{7DAC21AB-3056-460D-80A6-C69AF9922571}" srcId="{FEADB499-157A-4B3D-B1A6-C79733BBBE86}" destId="{9DEF9C0F-B096-4048-B7E6-37A4A2B56F2F}" srcOrd="2" destOrd="0" parTransId="{B5FDD87F-B3A7-4171-8724-8C22AB21125F}" sibTransId="{C8BB1E2A-332C-4C52-B66A-0D92F3CC3D99}"/>
    <dgm:cxn modelId="{8ADB9452-417F-494D-9F56-B035F31773F9}" type="presOf" srcId="{FEADB499-157A-4B3D-B1A6-C79733BBBE86}" destId="{5B899DC4-6C6D-4F62-8361-C81B63696B9F}" srcOrd="1" destOrd="0" presId="urn:microsoft.com/office/officeart/2005/8/layout/list1"/>
    <dgm:cxn modelId="{D377374F-6B9D-4511-8550-6791F5BA7E60}" srcId="{9DEF9C0F-B096-4048-B7E6-37A4A2B56F2F}" destId="{EA16997F-5009-4FCF-ACCE-E4E41683BE62}" srcOrd="2" destOrd="0" parTransId="{99AB3A89-E828-4343-8227-AB62A36FAB94}" sibTransId="{BBE31708-3406-4340-ADCB-24B369AFC87E}"/>
    <dgm:cxn modelId="{9427EC5F-BFC5-49F8-B7B9-F2BBD4DF69DE}" srcId="{66A3D324-EF0E-42AE-BBD2-EF589CF0B58C}" destId="{A248A32D-3071-4394-B45E-625727D54B95}" srcOrd="1" destOrd="0" parTransId="{671013A5-C45C-45D4-A410-C99173280E17}" sibTransId="{690C97A5-3FD6-45ED-AD9C-CDF1B5271CA9}"/>
    <dgm:cxn modelId="{0AE6450E-78B4-4F40-AFED-546993A86ED8}" srcId="{6C8D1F77-6D40-4EB2-991B-C8066A635BA1}" destId="{CDDA04C2-8644-4D0F-8D50-2BEE77C6BAED}" srcOrd="3" destOrd="0" parTransId="{0A68CCDF-63F2-41C2-8244-D4B8FAED88A1}" sibTransId="{70450850-F074-4BB4-8A74-163C239BA936}"/>
    <dgm:cxn modelId="{4A89068F-D424-4E82-843F-11C2C30ABCCE}" type="presOf" srcId="{556A4BE3-6601-4336-8401-852393160DCB}" destId="{766A867A-7466-4AB6-8519-972390FF5887}" srcOrd="0" destOrd="17" presId="urn:microsoft.com/office/officeart/2005/8/layout/list1"/>
    <dgm:cxn modelId="{D555CDDF-8F67-44C2-8A92-D54D3C924250}" srcId="{6C8D1F77-6D40-4EB2-991B-C8066A635BA1}" destId="{69C94760-C192-4E45-AE68-AE309E76AB80}" srcOrd="4" destOrd="0" parTransId="{E3246A86-ABCC-4CA4-8D02-B85E0BAFA9D4}" sibTransId="{B9BE4086-7600-4E10-943B-E88CD8D2DBC3}"/>
    <dgm:cxn modelId="{9A87FF8C-C845-485E-89CE-67B00473D3DF}" type="presOf" srcId="{69C94760-C192-4E45-AE68-AE309E76AB80}" destId="{766A867A-7466-4AB6-8519-972390FF5887}" srcOrd="0" destOrd="5" presId="urn:microsoft.com/office/officeart/2005/8/layout/list1"/>
    <dgm:cxn modelId="{E3FF2B30-9F67-425F-AB02-688D093A615A}" srcId="{FEADB499-157A-4B3D-B1A6-C79733BBBE86}" destId="{6C8D1F77-6D40-4EB2-991B-C8066A635BA1}" srcOrd="0" destOrd="0" parTransId="{BE0604BA-4023-43E1-BF51-05481DC14F5C}" sibTransId="{90BCC00A-1DC8-447F-9694-5D08221C7C59}"/>
    <dgm:cxn modelId="{43D93925-0049-4343-AB8B-74011ABEA853}" srcId="{6C8D1F77-6D40-4EB2-991B-C8066A635BA1}" destId="{EE26ED48-BE30-49B0-AEF4-C0442E02F929}" srcOrd="0" destOrd="0" parTransId="{C2857CC2-81C1-40ED-81ED-4D63D594806D}" sibTransId="{CE0AD536-65FA-4719-95C6-638529C44511}"/>
    <dgm:cxn modelId="{EEF0A379-3F45-4272-8E41-42A5E6578A31}" type="presOf" srcId="{E9C63F7C-3680-40C3-9AF6-FA8063819FF1}" destId="{766A867A-7466-4AB6-8519-972390FF5887}" srcOrd="0" destOrd="11" presId="urn:microsoft.com/office/officeart/2005/8/layout/list1"/>
    <dgm:cxn modelId="{C53B1D3B-B3EE-437E-9930-0484B463ABB5}" type="presParOf" srcId="{B630877E-A026-4B0A-B504-7DD287922F8F}" destId="{5823427D-E167-430A-8F6F-D5EBD7E5C331}" srcOrd="0" destOrd="0" presId="urn:microsoft.com/office/officeart/2005/8/layout/list1"/>
    <dgm:cxn modelId="{6684FD6E-A4C4-4AF5-87C8-F076366154A7}" type="presParOf" srcId="{5823427D-E167-430A-8F6F-D5EBD7E5C331}" destId="{8EB1E653-0E25-41B0-B0A4-C2D7BC3106C5}" srcOrd="0" destOrd="0" presId="urn:microsoft.com/office/officeart/2005/8/layout/list1"/>
    <dgm:cxn modelId="{85DF8A0B-99BB-480C-A131-B9B787C0E88A}" type="presParOf" srcId="{5823427D-E167-430A-8F6F-D5EBD7E5C331}" destId="{5B899DC4-6C6D-4F62-8361-C81B63696B9F}" srcOrd="1" destOrd="0" presId="urn:microsoft.com/office/officeart/2005/8/layout/list1"/>
    <dgm:cxn modelId="{4B0FB377-C352-44DA-83E8-75D351A63C8B}" type="presParOf" srcId="{B630877E-A026-4B0A-B504-7DD287922F8F}" destId="{37B7F4E2-25C0-4F54-80BA-F9E9A4589F10}" srcOrd="1" destOrd="0" presId="urn:microsoft.com/office/officeart/2005/8/layout/list1"/>
    <dgm:cxn modelId="{AEFEC8F6-4422-4D2B-97F2-CBD68D5D9046}" type="presParOf" srcId="{B630877E-A026-4B0A-B504-7DD287922F8F}" destId="{766A867A-7466-4AB6-8519-972390FF588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C5843BB7-3AB6-4DCA-BA2B-D55383DCC535}">
      <dgm:prSet phldrT="[Text]"/>
      <dgm:spPr>
        <a:solidFill>
          <a:schemeClr val="bg1">
            <a:lumMod val="65000"/>
          </a:schemeClr>
        </a:solidFill>
      </dgm:spPr>
      <dgm:t>
        <a:bodyPr/>
        <a:lstStyle/>
        <a:p>
          <a:r>
            <a:rPr lang="tr-TR" dirty="0"/>
            <a:t>Doktora</a:t>
          </a:r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 custT="1"/>
      <dgm:spPr/>
      <dgm:t>
        <a:bodyPr/>
        <a:lstStyle/>
        <a:p>
          <a:r>
            <a:rPr lang="tr-TR" sz="2800" dirty="0"/>
            <a:t>Eğitim Yönetimi</a:t>
          </a:r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90CEA4FA-28E7-4746-AC5D-FB1A1A27FB0D}">
      <dgm:prSet phldrT="[Text]" custT="1"/>
      <dgm:spPr/>
      <dgm:t>
        <a:bodyPr/>
        <a:lstStyle/>
        <a:p>
          <a:r>
            <a:rPr lang="tr-TR" sz="2800" dirty="0"/>
            <a:t>Türkçe Eğitimi</a:t>
          </a:r>
        </a:p>
      </dgm:t>
    </dgm:pt>
    <dgm:pt modelId="{2F8B6404-784C-4D29-88E2-459E7B43DDF0}" type="parTrans" cxnId="{B75357A9-0602-4D45-B859-DAEE2574BA0F}">
      <dgm:prSet/>
      <dgm:spPr/>
      <dgm:t>
        <a:bodyPr/>
        <a:lstStyle/>
        <a:p>
          <a:endParaRPr lang="tr-TR"/>
        </a:p>
      </dgm:t>
    </dgm:pt>
    <dgm:pt modelId="{9A70D865-C528-4721-AA19-568611C9DD70}" type="sibTrans" cxnId="{B75357A9-0602-4D45-B859-DAEE2574BA0F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88770953-0D09-4C4C-A4C8-FE540DCAC999}" type="pres">
      <dgm:prSet presAssocID="{C5843BB7-3AB6-4DCA-BA2B-D55383DCC535}" presName="parentText" presStyleLbl="node1" presStyleIdx="0" presStyleCnt="1" custScaleX="86975" custScaleY="30818" custLinFactNeighborX="-11820" custLinFactNeighborY="-73952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0" presStyleCnt="1" custScaleX="98134" custScaleY="70664" custLinFactNeighborX="337" custLinFactNeighborY="-8416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2303FE5-2929-44FE-AB12-96F2B47817A6}" srcId="{81E53F67-A82C-4153-91CC-DB953EE1ADE8}" destId="{C5843BB7-3AB6-4DCA-BA2B-D55383DCC535}" srcOrd="0" destOrd="0" parTransId="{CE594B8D-6981-4712-84DE-1D52E9502067}" sibTransId="{825F5A33-0EB9-4B31-B623-0A0A49A6CD48}"/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B75357A9-0602-4D45-B859-DAEE2574BA0F}" srcId="{C5843BB7-3AB6-4DCA-BA2B-D55383DCC535}" destId="{90CEA4FA-28E7-4746-AC5D-FB1A1A27FB0D}" srcOrd="1" destOrd="0" parTransId="{2F8B6404-784C-4D29-88E2-459E7B43DDF0}" sibTransId="{9A70D865-C528-4721-AA19-568611C9DD70}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B578BD5A-E509-4C0C-BC50-6FE6C331DDCF}" type="presOf" srcId="{90CEA4FA-28E7-4746-AC5D-FB1A1A27FB0D}" destId="{11B6E6A6-6A89-411E-A453-83E718BCC102}" srcOrd="0" destOrd="1" presId="urn:microsoft.com/office/officeart/2005/8/layout/list1"/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86D4E9FB-9B5E-46A5-9BCB-125ADB992FF9}" type="presParOf" srcId="{B630877E-A026-4B0A-B504-7DD287922F8F}" destId="{A7924D6B-A4C0-4079-8B4D-CCE4C254E35A}" srcOrd="0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1" destOrd="0" presId="urn:microsoft.com/office/officeart/2005/8/layout/list1"/>
    <dgm:cxn modelId="{9AB3F520-277B-4752-8A3A-66630D053ECF}" type="presParOf" srcId="{B630877E-A026-4B0A-B504-7DD287922F8F}" destId="{11B6E6A6-6A89-411E-A453-83E718BCC10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151970C-5996-4B6D-9A6A-6ECE1F05B8C1}" type="doc">
      <dgm:prSet loTypeId="urn:microsoft.com/office/officeart/2008/layout/BendingPictureCaptionList" loCatId="picture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75B4E295-9D45-4DEB-9715-F36F2D0F2ADA}">
      <dgm:prSet phldrT="[Text]"/>
      <dgm:spPr/>
      <dgm:t>
        <a:bodyPr/>
        <a:lstStyle/>
        <a:p>
          <a:r>
            <a:rPr lang="tr-TR" b="1" dirty="0">
              <a:solidFill>
                <a:schemeClr val="tx1"/>
              </a:solidFill>
            </a:rPr>
            <a:t>Sevda KOÇ AKRAN</a:t>
          </a:r>
        </a:p>
        <a:p>
          <a:r>
            <a:rPr lang="tr-TR" b="1" dirty="0">
              <a:solidFill>
                <a:schemeClr val="tx1"/>
              </a:solidFill>
            </a:rPr>
            <a:t>Profesör</a:t>
          </a:r>
        </a:p>
        <a:p>
          <a:r>
            <a:rPr lang="tr-TR" b="1" dirty="0">
              <a:solidFill>
                <a:schemeClr val="tx1"/>
              </a:solidFill>
            </a:rPr>
            <a:t>Eğitim Bilimleri Bölümü</a:t>
          </a:r>
        </a:p>
      </dgm:t>
    </dgm:pt>
    <dgm:pt modelId="{9FAB7F3C-89A4-4A86-A6E8-7FB6CAD19881}" type="parTrans" cxnId="{B0EFE314-ACE1-4895-AADC-9DD361722B66}">
      <dgm:prSet/>
      <dgm:spPr/>
      <dgm:t>
        <a:bodyPr/>
        <a:lstStyle/>
        <a:p>
          <a:endParaRPr lang="tr-TR"/>
        </a:p>
      </dgm:t>
    </dgm:pt>
    <dgm:pt modelId="{3B674590-5F9F-4232-B03E-BC4F078C58CA}" type="sibTrans" cxnId="{B0EFE314-ACE1-4895-AADC-9DD361722B66}">
      <dgm:prSet/>
      <dgm:spPr/>
      <dgm:t>
        <a:bodyPr/>
        <a:lstStyle/>
        <a:p>
          <a:endParaRPr lang="tr-TR"/>
        </a:p>
      </dgm:t>
    </dgm:pt>
    <dgm:pt modelId="{597BC53E-B62C-48D8-9926-3DA5C1B2E21F}">
      <dgm:prSet phldrT="[Text]"/>
      <dgm:spPr/>
      <dgm:t>
        <a:bodyPr/>
        <a:lstStyle/>
        <a:p>
          <a:r>
            <a:rPr lang="tr-TR" b="1" dirty="0">
              <a:solidFill>
                <a:schemeClr val="tx1"/>
              </a:solidFill>
            </a:rPr>
            <a:t>Yusuf YILDIRIM</a:t>
          </a:r>
        </a:p>
        <a:p>
          <a:r>
            <a:rPr lang="tr-TR" b="1" dirty="0">
              <a:solidFill>
                <a:schemeClr val="tx1"/>
              </a:solidFill>
            </a:rPr>
            <a:t>Doçent</a:t>
          </a:r>
        </a:p>
        <a:p>
          <a:r>
            <a:rPr lang="tr-TR" b="1" dirty="0">
              <a:solidFill>
                <a:schemeClr val="tx1"/>
              </a:solidFill>
            </a:rPr>
            <a:t>Türkçe ve Sosyal Bilimler Eğitimi Bölümü</a:t>
          </a:r>
        </a:p>
      </dgm:t>
    </dgm:pt>
    <dgm:pt modelId="{95978A7C-117C-4C45-A6BC-DB0BD3D8784D}" type="parTrans" cxnId="{E528A874-2F97-491F-9227-AB0168154ECD}">
      <dgm:prSet/>
      <dgm:spPr/>
      <dgm:t>
        <a:bodyPr/>
        <a:lstStyle/>
        <a:p>
          <a:endParaRPr lang="tr-TR"/>
        </a:p>
      </dgm:t>
    </dgm:pt>
    <dgm:pt modelId="{5DFE2AC5-B7A1-4F48-AD9F-73EC2ED42CB8}" type="sibTrans" cxnId="{E528A874-2F97-491F-9227-AB0168154ECD}">
      <dgm:prSet/>
      <dgm:spPr/>
      <dgm:t>
        <a:bodyPr/>
        <a:lstStyle/>
        <a:p>
          <a:endParaRPr lang="tr-TR"/>
        </a:p>
      </dgm:t>
    </dgm:pt>
    <dgm:pt modelId="{C04E5FF0-B3F1-4E1D-A48F-E01874C99810}">
      <dgm:prSet phldrT="[Text]"/>
      <dgm:spPr/>
      <dgm:t>
        <a:bodyPr/>
        <a:lstStyle/>
        <a:p>
          <a:r>
            <a:rPr lang="tr-TR" b="1" dirty="0">
              <a:solidFill>
                <a:schemeClr val="tx1"/>
              </a:solidFill>
            </a:rPr>
            <a:t>Nurullah DÜZEN</a:t>
          </a:r>
        </a:p>
        <a:p>
          <a:r>
            <a:rPr lang="tr-TR" b="1" dirty="0">
              <a:solidFill>
                <a:schemeClr val="tx1"/>
              </a:solidFill>
            </a:rPr>
            <a:t>Dr. Öğr. Üyesi</a:t>
          </a:r>
        </a:p>
        <a:p>
          <a:r>
            <a:rPr lang="tr-TR" b="1" dirty="0">
              <a:solidFill>
                <a:schemeClr val="tx1"/>
              </a:solidFill>
            </a:rPr>
            <a:t>Temel Eğitim Bölümü</a:t>
          </a:r>
        </a:p>
      </dgm:t>
    </dgm:pt>
    <dgm:pt modelId="{03BCEC6A-74E9-4E66-AF95-F23676CC0DD3}" type="parTrans" cxnId="{AA9361E1-1774-4EF2-8392-A2DBF4C33C75}">
      <dgm:prSet/>
      <dgm:spPr/>
      <dgm:t>
        <a:bodyPr/>
        <a:lstStyle/>
        <a:p>
          <a:endParaRPr lang="tr-TR"/>
        </a:p>
      </dgm:t>
    </dgm:pt>
    <dgm:pt modelId="{3D552F36-FE68-492E-9599-612ABDDB7FE8}" type="sibTrans" cxnId="{AA9361E1-1774-4EF2-8392-A2DBF4C33C75}">
      <dgm:prSet/>
      <dgm:spPr/>
      <dgm:t>
        <a:bodyPr/>
        <a:lstStyle/>
        <a:p>
          <a:endParaRPr lang="tr-TR"/>
        </a:p>
      </dgm:t>
    </dgm:pt>
    <dgm:pt modelId="{96C14D2D-F11F-45D7-98EB-1D4CB6D0F5A5}" type="pres">
      <dgm:prSet presAssocID="{2151970C-5996-4B6D-9A6A-6ECE1F05B8C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527A8137-3714-49B2-B74D-0C3E86AD56E5}" type="pres">
      <dgm:prSet presAssocID="{75B4E295-9D45-4DEB-9715-F36F2D0F2ADA}" presName="composite" presStyleCnt="0"/>
      <dgm:spPr/>
    </dgm:pt>
    <dgm:pt modelId="{D2CCF633-32A6-42EF-9984-30696FA37FA1}" type="pres">
      <dgm:prSet presAssocID="{75B4E295-9D45-4DEB-9715-F36F2D0F2ADA}" presName="rect1" presStyleLbl="b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B7F1FD56-4778-421B-8151-7A6B68172AC3}" type="pres">
      <dgm:prSet presAssocID="{75B4E295-9D45-4DEB-9715-F36F2D0F2ADA}" presName="wedgeRectCallout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150718F-EC75-4BC0-8877-A8EFB91264EF}" type="pres">
      <dgm:prSet presAssocID="{3B674590-5F9F-4232-B03E-BC4F078C58CA}" presName="sibTrans" presStyleCnt="0"/>
      <dgm:spPr/>
    </dgm:pt>
    <dgm:pt modelId="{9CA72BD5-435D-4C27-8D4A-5D7469C49FE2}" type="pres">
      <dgm:prSet presAssocID="{597BC53E-B62C-48D8-9926-3DA5C1B2E21F}" presName="composite" presStyleCnt="0"/>
      <dgm:spPr/>
    </dgm:pt>
    <dgm:pt modelId="{B1FB18D2-249D-47F6-9721-42A693E9B7A7}" type="pres">
      <dgm:prSet presAssocID="{597BC53E-B62C-48D8-9926-3DA5C1B2E21F}" presName="rect1" presStyleLbl="bgImgPlace1" presStyleIdx="1" presStyleCnt="3" custLinFactNeighborY="936"/>
      <dgm:spPr>
        <a:blipFill dpi="0" rotWithShape="1">
          <a:blip xmlns:r="http://schemas.openxmlformats.org/officeDocument/2006/relationships" r:embed="rId2"/>
          <a:srcRect/>
          <a:stretch>
            <a:fillRect l="-393" t="-10253" r="-2585" b="-2037"/>
          </a:stretch>
        </a:blipFill>
      </dgm:spPr>
      <dgm:t>
        <a:bodyPr/>
        <a:lstStyle/>
        <a:p>
          <a:endParaRPr lang="tr-TR"/>
        </a:p>
      </dgm:t>
    </dgm:pt>
    <dgm:pt modelId="{8B30AB03-7B0A-4E1A-B87B-C621A6EF5C9A}" type="pres">
      <dgm:prSet presAssocID="{597BC53E-B62C-48D8-9926-3DA5C1B2E21F}" presName="wedgeRectCallout1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BF2807E4-B9F0-4B2B-BB71-2F4B0A9F139B}" type="pres">
      <dgm:prSet presAssocID="{5DFE2AC5-B7A1-4F48-AD9F-73EC2ED42CB8}" presName="sibTrans" presStyleCnt="0"/>
      <dgm:spPr/>
    </dgm:pt>
    <dgm:pt modelId="{4FF7157D-15CE-4311-9F62-27B951ABC1E1}" type="pres">
      <dgm:prSet presAssocID="{C04E5FF0-B3F1-4E1D-A48F-E01874C99810}" presName="composite" presStyleCnt="0"/>
      <dgm:spPr/>
    </dgm:pt>
    <dgm:pt modelId="{35D30CA4-8585-4B5F-A3EF-53915DA1AB3F}" type="pres">
      <dgm:prSet presAssocID="{C04E5FF0-B3F1-4E1D-A48F-E01874C99810}" presName="rect1" presStyleLbl="b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5C329994-F5A2-4C6C-8AE3-1011DA030050}" type="pres">
      <dgm:prSet presAssocID="{C04E5FF0-B3F1-4E1D-A48F-E01874C99810}" presName="wedgeRectCallout1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E528A874-2F97-491F-9227-AB0168154ECD}" srcId="{2151970C-5996-4B6D-9A6A-6ECE1F05B8C1}" destId="{597BC53E-B62C-48D8-9926-3DA5C1B2E21F}" srcOrd="1" destOrd="0" parTransId="{95978A7C-117C-4C45-A6BC-DB0BD3D8784D}" sibTransId="{5DFE2AC5-B7A1-4F48-AD9F-73EC2ED42CB8}"/>
    <dgm:cxn modelId="{D29204D6-12B7-4E31-BF36-06EFEFBA1255}" type="presOf" srcId="{C04E5FF0-B3F1-4E1D-A48F-E01874C99810}" destId="{5C329994-F5A2-4C6C-8AE3-1011DA030050}" srcOrd="0" destOrd="0" presId="urn:microsoft.com/office/officeart/2008/layout/BendingPictureCaptionList"/>
    <dgm:cxn modelId="{B0EFE314-ACE1-4895-AADC-9DD361722B66}" srcId="{2151970C-5996-4B6D-9A6A-6ECE1F05B8C1}" destId="{75B4E295-9D45-4DEB-9715-F36F2D0F2ADA}" srcOrd="0" destOrd="0" parTransId="{9FAB7F3C-89A4-4A86-A6E8-7FB6CAD19881}" sibTransId="{3B674590-5F9F-4232-B03E-BC4F078C58CA}"/>
    <dgm:cxn modelId="{B8786C98-064D-4ED2-A0C9-7EDD90E55973}" type="presOf" srcId="{597BC53E-B62C-48D8-9926-3DA5C1B2E21F}" destId="{8B30AB03-7B0A-4E1A-B87B-C621A6EF5C9A}" srcOrd="0" destOrd="0" presId="urn:microsoft.com/office/officeart/2008/layout/BendingPictureCaptionList"/>
    <dgm:cxn modelId="{A6D23CFB-63F3-46A7-A59F-2D01EE09E7B0}" type="presOf" srcId="{2151970C-5996-4B6D-9A6A-6ECE1F05B8C1}" destId="{96C14D2D-F11F-45D7-98EB-1D4CB6D0F5A5}" srcOrd="0" destOrd="0" presId="urn:microsoft.com/office/officeart/2008/layout/BendingPictureCaptionList"/>
    <dgm:cxn modelId="{AA9361E1-1774-4EF2-8392-A2DBF4C33C75}" srcId="{2151970C-5996-4B6D-9A6A-6ECE1F05B8C1}" destId="{C04E5FF0-B3F1-4E1D-A48F-E01874C99810}" srcOrd="2" destOrd="0" parTransId="{03BCEC6A-74E9-4E66-AF95-F23676CC0DD3}" sibTransId="{3D552F36-FE68-492E-9599-612ABDDB7FE8}"/>
    <dgm:cxn modelId="{1DF106B4-EFE1-4508-9482-6E6ED6F3A00E}" type="presOf" srcId="{75B4E295-9D45-4DEB-9715-F36F2D0F2ADA}" destId="{B7F1FD56-4778-421B-8151-7A6B68172AC3}" srcOrd="0" destOrd="0" presId="urn:microsoft.com/office/officeart/2008/layout/BendingPictureCaptionList"/>
    <dgm:cxn modelId="{2ECB74BA-6EB2-4D03-9C22-4343BC9E67CA}" type="presParOf" srcId="{96C14D2D-F11F-45D7-98EB-1D4CB6D0F5A5}" destId="{527A8137-3714-49B2-B74D-0C3E86AD56E5}" srcOrd="0" destOrd="0" presId="urn:microsoft.com/office/officeart/2008/layout/BendingPictureCaptionList"/>
    <dgm:cxn modelId="{3763FA42-3A43-4611-BB1E-22CA782D85F8}" type="presParOf" srcId="{527A8137-3714-49B2-B74D-0C3E86AD56E5}" destId="{D2CCF633-32A6-42EF-9984-30696FA37FA1}" srcOrd="0" destOrd="0" presId="urn:microsoft.com/office/officeart/2008/layout/BendingPictureCaptionList"/>
    <dgm:cxn modelId="{3F150657-965E-4213-BE09-32110173130D}" type="presParOf" srcId="{527A8137-3714-49B2-B74D-0C3E86AD56E5}" destId="{B7F1FD56-4778-421B-8151-7A6B68172AC3}" srcOrd="1" destOrd="0" presId="urn:microsoft.com/office/officeart/2008/layout/BendingPictureCaptionList"/>
    <dgm:cxn modelId="{19EE599B-D9F3-4E7E-A2DD-677C00C7899F}" type="presParOf" srcId="{96C14D2D-F11F-45D7-98EB-1D4CB6D0F5A5}" destId="{5150718F-EC75-4BC0-8877-A8EFB91264EF}" srcOrd="1" destOrd="0" presId="urn:microsoft.com/office/officeart/2008/layout/BendingPictureCaptionList"/>
    <dgm:cxn modelId="{C866EC54-CD66-45CC-B876-8B0C435CDA22}" type="presParOf" srcId="{96C14D2D-F11F-45D7-98EB-1D4CB6D0F5A5}" destId="{9CA72BD5-435D-4C27-8D4A-5D7469C49FE2}" srcOrd="2" destOrd="0" presId="urn:microsoft.com/office/officeart/2008/layout/BendingPictureCaptionList"/>
    <dgm:cxn modelId="{CBB594BF-EB63-46BA-9107-D9460F5954EE}" type="presParOf" srcId="{9CA72BD5-435D-4C27-8D4A-5D7469C49FE2}" destId="{B1FB18D2-249D-47F6-9721-42A693E9B7A7}" srcOrd="0" destOrd="0" presId="urn:microsoft.com/office/officeart/2008/layout/BendingPictureCaptionList"/>
    <dgm:cxn modelId="{44BF2302-370D-47A1-8893-E630CA234CFE}" type="presParOf" srcId="{9CA72BD5-435D-4C27-8D4A-5D7469C49FE2}" destId="{8B30AB03-7B0A-4E1A-B87B-C621A6EF5C9A}" srcOrd="1" destOrd="0" presId="urn:microsoft.com/office/officeart/2008/layout/BendingPictureCaptionList"/>
    <dgm:cxn modelId="{9F26D27E-820E-4226-A178-2DDB2097A898}" type="presParOf" srcId="{96C14D2D-F11F-45D7-98EB-1D4CB6D0F5A5}" destId="{BF2807E4-B9F0-4B2B-BB71-2F4B0A9F139B}" srcOrd="3" destOrd="0" presId="urn:microsoft.com/office/officeart/2008/layout/BendingPictureCaptionList"/>
    <dgm:cxn modelId="{EC0A569B-488A-4965-83E7-D757B9F3355C}" type="presParOf" srcId="{96C14D2D-F11F-45D7-98EB-1D4CB6D0F5A5}" destId="{4FF7157D-15CE-4311-9F62-27B951ABC1E1}" srcOrd="4" destOrd="0" presId="urn:microsoft.com/office/officeart/2008/layout/BendingPictureCaptionList"/>
    <dgm:cxn modelId="{575DDDC4-93E1-4037-9B22-E77E84F9A429}" type="presParOf" srcId="{4FF7157D-15CE-4311-9F62-27B951ABC1E1}" destId="{35D30CA4-8585-4B5F-A3EF-53915DA1AB3F}" srcOrd="0" destOrd="0" presId="urn:microsoft.com/office/officeart/2008/layout/BendingPictureCaptionList"/>
    <dgm:cxn modelId="{837B2C78-E03F-4FB5-B5A6-1DEA12DC1189}" type="presParOf" srcId="{4FF7157D-15CE-4311-9F62-27B951ABC1E1}" destId="{5C329994-F5A2-4C6C-8AE3-1011DA030050}" srcOrd="1" destOrd="0" presId="urn:microsoft.com/office/officeart/2008/layout/BendingPictureCa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C5843BB7-3AB6-4DCA-BA2B-D55383DCC535}">
      <dgm:prSet phldrT="[Text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tr-TR" dirty="0" smtClean="0"/>
            <a:t>Proje</a:t>
          </a:r>
          <a:endParaRPr lang="tr-TR" dirty="0"/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 custT="1"/>
      <dgm:spPr/>
      <dgm:t>
        <a:bodyPr/>
        <a:lstStyle/>
        <a:p>
          <a:r>
            <a:rPr lang="tr-TR" sz="2800" dirty="0" smtClean="0"/>
            <a:t>TÜBİTAK 1001 Projesi (Dr. </a:t>
          </a:r>
          <a:r>
            <a:rPr lang="tr-TR" sz="2800" dirty="0" err="1" smtClean="0"/>
            <a:t>Öğrt</a:t>
          </a:r>
          <a:r>
            <a:rPr lang="tr-TR" sz="2800" dirty="0" smtClean="0"/>
            <a:t>. Üyesi Yakup Güneş) </a:t>
          </a:r>
          <a:endParaRPr lang="tr-TR" sz="2800" dirty="0"/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90CEA4FA-28E7-4746-AC5D-FB1A1A27FB0D}">
      <dgm:prSet phldrT="[Text]" custT="1"/>
      <dgm:spPr/>
      <dgm:t>
        <a:bodyPr/>
        <a:lstStyle/>
        <a:p>
          <a:r>
            <a:rPr lang="tr-TR" sz="2800" dirty="0" smtClean="0"/>
            <a:t>Bütçe: </a:t>
          </a:r>
          <a:r>
            <a:rPr lang="tr-TR" sz="28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1.650.000 TL</a:t>
          </a:r>
          <a:endParaRPr lang="tr-TR" sz="2800" dirty="0"/>
        </a:p>
      </dgm:t>
    </dgm:pt>
    <dgm:pt modelId="{9A70D865-C528-4721-AA19-568611C9DD70}" type="sibTrans" cxnId="{B75357A9-0602-4D45-B859-DAEE2574BA0F}">
      <dgm:prSet/>
      <dgm:spPr/>
      <dgm:t>
        <a:bodyPr/>
        <a:lstStyle/>
        <a:p>
          <a:endParaRPr lang="tr-TR"/>
        </a:p>
      </dgm:t>
    </dgm:pt>
    <dgm:pt modelId="{2F8B6404-784C-4D29-88E2-459E7B43DDF0}" type="parTrans" cxnId="{B75357A9-0602-4D45-B859-DAEE2574BA0F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88770953-0D09-4C4C-A4C8-FE540DCAC999}" type="pres">
      <dgm:prSet presAssocID="{C5843BB7-3AB6-4DCA-BA2B-D55383DCC535}" presName="parentText" presStyleLbl="node1" presStyleIdx="0" presStyleCnt="1" custScaleX="86975" custScaleY="30818" custLinFactNeighborX="-11820" custLinFactNeighborY="-73952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0" presStyleCnt="1" custScaleX="98134" custScaleY="70664" custLinFactNeighborX="337" custLinFactNeighborY="-84166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A2303FE5-2929-44FE-AB12-96F2B47817A6}" srcId="{81E53F67-A82C-4153-91CC-DB953EE1ADE8}" destId="{C5843BB7-3AB6-4DCA-BA2B-D55383DCC535}" srcOrd="0" destOrd="0" parTransId="{CE594B8D-6981-4712-84DE-1D52E9502067}" sibTransId="{825F5A33-0EB9-4B31-B623-0A0A49A6CD48}"/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B75357A9-0602-4D45-B859-DAEE2574BA0F}" srcId="{349EE816-E3D0-499A-A308-20504632AB9D}" destId="{90CEA4FA-28E7-4746-AC5D-FB1A1A27FB0D}" srcOrd="0" destOrd="0" parTransId="{2F8B6404-784C-4D29-88E2-459E7B43DDF0}" sibTransId="{9A70D865-C528-4721-AA19-568611C9DD70}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B578BD5A-E509-4C0C-BC50-6FE6C331DDCF}" type="presOf" srcId="{90CEA4FA-28E7-4746-AC5D-FB1A1A27FB0D}" destId="{11B6E6A6-6A89-411E-A453-83E718BCC102}" srcOrd="0" destOrd="1" presId="urn:microsoft.com/office/officeart/2005/8/layout/list1"/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86D4E9FB-9B5E-46A5-9BCB-125ADB992FF9}" type="presParOf" srcId="{B630877E-A026-4B0A-B504-7DD287922F8F}" destId="{A7924D6B-A4C0-4079-8B4D-CCE4C254E35A}" srcOrd="0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1" destOrd="0" presId="urn:microsoft.com/office/officeart/2005/8/layout/list1"/>
    <dgm:cxn modelId="{9AB3F520-277B-4752-8A3A-66630D053ECF}" type="presParOf" srcId="{B630877E-A026-4B0A-B504-7DD287922F8F}" destId="{11B6E6A6-6A89-411E-A453-83E718BCC10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1E53F67-A82C-4153-91CC-DB953EE1ADE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tr-TR"/>
        </a:p>
      </dgm:t>
    </dgm:pt>
    <dgm:pt modelId="{C5843BB7-3AB6-4DCA-BA2B-D55383DCC535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tr-TR" sz="3100" dirty="0" smtClean="0"/>
            <a:t>KPSS Başarısı</a:t>
          </a:r>
          <a:endParaRPr lang="tr-TR" sz="3100" dirty="0"/>
        </a:p>
      </dgm:t>
    </dgm:pt>
    <dgm:pt modelId="{CE594B8D-6981-4712-84DE-1D52E9502067}" type="parTrans" cxnId="{A2303FE5-2929-44FE-AB12-96F2B47817A6}">
      <dgm:prSet/>
      <dgm:spPr/>
      <dgm:t>
        <a:bodyPr/>
        <a:lstStyle/>
        <a:p>
          <a:endParaRPr lang="tr-TR"/>
        </a:p>
      </dgm:t>
    </dgm:pt>
    <dgm:pt modelId="{825F5A33-0EB9-4B31-B623-0A0A49A6CD48}" type="sibTrans" cxnId="{A2303FE5-2929-44FE-AB12-96F2B47817A6}">
      <dgm:prSet/>
      <dgm:spPr/>
      <dgm:t>
        <a:bodyPr/>
        <a:lstStyle/>
        <a:p>
          <a:endParaRPr lang="tr-TR"/>
        </a:p>
      </dgm:t>
    </dgm:pt>
    <dgm:pt modelId="{349EE816-E3D0-499A-A308-20504632AB9D}">
      <dgm:prSet phldrT="[Text]" custT="1"/>
      <dgm:spPr/>
      <dgm:t>
        <a:bodyPr/>
        <a:lstStyle/>
        <a:p>
          <a:r>
            <a:rPr lang="tr-TR" sz="2800" dirty="0" smtClean="0"/>
            <a:t>Sosyal Bilgiler Öğretmenliği Programı </a:t>
          </a:r>
          <a:endParaRPr lang="tr-TR" sz="2800" dirty="0"/>
        </a:p>
      </dgm:t>
    </dgm:pt>
    <dgm:pt modelId="{7954932E-465F-4558-A094-1564EF5ACFBD}" type="parTrans" cxnId="{8885F0BB-6793-4FA2-ADBD-86147461A6A0}">
      <dgm:prSet/>
      <dgm:spPr/>
      <dgm:t>
        <a:bodyPr/>
        <a:lstStyle/>
        <a:p>
          <a:endParaRPr lang="tr-TR"/>
        </a:p>
      </dgm:t>
    </dgm:pt>
    <dgm:pt modelId="{A21791BD-AD16-4152-9120-BB00CB70E061}" type="sibTrans" cxnId="{8885F0BB-6793-4FA2-ADBD-86147461A6A0}">
      <dgm:prSet/>
      <dgm:spPr/>
      <dgm:t>
        <a:bodyPr/>
        <a:lstStyle/>
        <a:p>
          <a:endParaRPr lang="tr-TR"/>
        </a:p>
      </dgm:t>
    </dgm:pt>
    <dgm:pt modelId="{90CEA4FA-28E7-4746-AC5D-FB1A1A27FB0D}">
      <dgm:prSet phldrT="[Text]" custT="1"/>
      <dgm:spPr/>
      <dgm:t>
        <a:bodyPr/>
        <a:lstStyle/>
        <a:p>
          <a:r>
            <a:rPr lang="tr-TR" sz="2800" dirty="0" smtClean="0"/>
            <a:t>Türkiye Geneli 2024 KPSS : 12. sırada yer aldı.</a:t>
          </a:r>
          <a:endParaRPr lang="tr-TR" sz="2800" dirty="0"/>
        </a:p>
      </dgm:t>
    </dgm:pt>
    <dgm:pt modelId="{9A70D865-C528-4721-AA19-568611C9DD70}" type="sibTrans" cxnId="{B75357A9-0602-4D45-B859-DAEE2574BA0F}">
      <dgm:prSet/>
      <dgm:spPr/>
      <dgm:t>
        <a:bodyPr/>
        <a:lstStyle/>
        <a:p>
          <a:endParaRPr lang="tr-TR"/>
        </a:p>
      </dgm:t>
    </dgm:pt>
    <dgm:pt modelId="{2F8B6404-784C-4D29-88E2-459E7B43DDF0}" type="parTrans" cxnId="{B75357A9-0602-4D45-B859-DAEE2574BA0F}">
      <dgm:prSet/>
      <dgm:spPr/>
      <dgm:t>
        <a:bodyPr/>
        <a:lstStyle/>
        <a:p>
          <a:endParaRPr lang="tr-TR"/>
        </a:p>
      </dgm:t>
    </dgm:pt>
    <dgm:pt modelId="{3945584B-E155-4A87-B149-7CC704E80BC1}">
      <dgm:prSet phldrT="[Text]" custT="1"/>
      <dgm:spPr/>
      <dgm:t>
        <a:bodyPr/>
        <a:lstStyle/>
        <a:p>
          <a:r>
            <a:rPr lang="tr-TR" sz="2800" dirty="0" smtClean="0"/>
            <a:t>Rehberlik ve Psikolojik Danışmanlık Programı</a:t>
          </a:r>
          <a:endParaRPr lang="tr-TR" sz="2800" dirty="0"/>
        </a:p>
      </dgm:t>
    </dgm:pt>
    <dgm:pt modelId="{00DF2DB0-04C5-4FAD-8393-A3CBDDEEFD36}" type="sibTrans" cxnId="{93493B3A-D0CA-481E-AB20-20172F924F88}">
      <dgm:prSet/>
      <dgm:spPr/>
      <dgm:t>
        <a:bodyPr/>
        <a:lstStyle/>
        <a:p>
          <a:endParaRPr lang="tr-TR"/>
        </a:p>
      </dgm:t>
    </dgm:pt>
    <dgm:pt modelId="{66C8818A-FDD1-4C30-9AD1-DA0E74E8B52B}" type="parTrans" cxnId="{93493B3A-D0CA-481E-AB20-20172F924F88}">
      <dgm:prSet/>
      <dgm:spPr/>
      <dgm:t>
        <a:bodyPr/>
        <a:lstStyle/>
        <a:p>
          <a:endParaRPr lang="tr-TR"/>
        </a:p>
      </dgm:t>
    </dgm:pt>
    <dgm:pt modelId="{DF30585A-B60B-4EE8-BACF-49D5E9525FE3}">
      <dgm:prSet phldrT="[Text]" custT="1"/>
      <dgm:spPr/>
      <dgm:t>
        <a:bodyPr/>
        <a:lstStyle/>
        <a:p>
          <a:r>
            <a:rPr lang="tr-TR" sz="2800" dirty="0" smtClean="0"/>
            <a:t>Şeymanur ÇEVİK KPSS Türkiye 6.’sı.</a:t>
          </a:r>
          <a:endParaRPr lang="tr-TR" sz="2800" dirty="0"/>
        </a:p>
      </dgm:t>
    </dgm:pt>
    <dgm:pt modelId="{88810617-516F-4C7D-A931-AB7F55488A27}" type="parTrans" cxnId="{AECBD252-14B5-4319-8AD4-5D19FB8A8304}">
      <dgm:prSet/>
      <dgm:spPr/>
      <dgm:t>
        <a:bodyPr/>
        <a:lstStyle/>
        <a:p>
          <a:endParaRPr lang="tr-TR"/>
        </a:p>
      </dgm:t>
    </dgm:pt>
    <dgm:pt modelId="{5140A9B5-1C44-45F4-A206-402530F5346B}" type="sibTrans" cxnId="{AECBD252-14B5-4319-8AD4-5D19FB8A8304}">
      <dgm:prSet/>
      <dgm:spPr/>
      <dgm:t>
        <a:bodyPr/>
        <a:lstStyle/>
        <a:p>
          <a:endParaRPr lang="tr-TR"/>
        </a:p>
      </dgm:t>
    </dgm:pt>
    <dgm:pt modelId="{EDF91567-3EF5-4F0C-8C84-95F1B743AC51}">
      <dgm:prSet phldrT="[Text]" custT="1"/>
      <dgm:spPr/>
      <dgm:t>
        <a:bodyPr/>
        <a:lstStyle/>
        <a:p>
          <a:endParaRPr lang="tr-TR" sz="2800" dirty="0"/>
        </a:p>
      </dgm:t>
    </dgm:pt>
    <dgm:pt modelId="{98469077-80EF-4FED-B69A-01801375B32F}" type="parTrans" cxnId="{95FD4C6A-E197-4DC0-8B26-A113970B50DA}">
      <dgm:prSet/>
      <dgm:spPr/>
      <dgm:t>
        <a:bodyPr/>
        <a:lstStyle/>
        <a:p>
          <a:endParaRPr lang="tr-TR"/>
        </a:p>
      </dgm:t>
    </dgm:pt>
    <dgm:pt modelId="{9A5F1A0B-63A9-4D5F-8569-6789D7974F4C}" type="sibTrans" cxnId="{95FD4C6A-E197-4DC0-8B26-A113970B50DA}">
      <dgm:prSet/>
      <dgm:spPr/>
      <dgm:t>
        <a:bodyPr/>
        <a:lstStyle/>
        <a:p>
          <a:endParaRPr lang="tr-TR"/>
        </a:p>
      </dgm:t>
    </dgm:pt>
    <dgm:pt modelId="{B630877E-A026-4B0A-B504-7DD287922F8F}" type="pres">
      <dgm:prSet presAssocID="{81E53F67-A82C-4153-91CC-DB953EE1AD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A7924D6B-A4C0-4079-8B4D-CCE4C254E35A}" type="pres">
      <dgm:prSet presAssocID="{C5843BB7-3AB6-4DCA-BA2B-D55383DCC535}" presName="parentLin" presStyleCnt="0"/>
      <dgm:spPr/>
    </dgm:pt>
    <dgm:pt modelId="{2D16D6C1-34D7-4182-A15F-27E35188CE88}" type="pres">
      <dgm:prSet presAssocID="{C5843BB7-3AB6-4DCA-BA2B-D55383DCC535}" presName="parentLeftMargin" presStyleLbl="node1" presStyleIdx="0" presStyleCnt="1"/>
      <dgm:spPr/>
      <dgm:t>
        <a:bodyPr/>
        <a:lstStyle/>
        <a:p>
          <a:endParaRPr lang="tr-TR"/>
        </a:p>
      </dgm:t>
    </dgm:pt>
    <dgm:pt modelId="{88770953-0D09-4C4C-A4C8-FE540DCAC999}" type="pres">
      <dgm:prSet presAssocID="{C5843BB7-3AB6-4DCA-BA2B-D55383DCC535}" presName="parentText" presStyleLbl="node1" presStyleIdx="0" presStyleCnt="1" custScaleX="84739" custScaleY="28809" custLinFactNeighborX="-8342" custLinFactNeighborY="-36627">
        <dgm:presLayoutVars>
          <dgm:chMax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8C3AFA2-9F2C-493F-8740-348921192395}" type="pres">
      <dgm:prSet presAssocID="{C5843BB7-3AB6-4DCA-BA2B-D55383DCC535}" presName="negativeSpace" presStyleCnt="0"/>
      <dgm:spPr/>
    </dgm:pt>
    <dgm:pt modelId="{11B6E6A6-6A89-411E-A453-83E718BCC102}" type="pres">
      <dgm:prSet presAssocID="{C5843BB7-3AB6-4DCA-BA2B-D55383DCC535}" presName="childText" presStyleLbl="conFgAcc1" presStyleIdx="0" presStyleCnt="1" custScaleX="98134" custScaleY="111124" custLinFactNeighborX="337" custLinFactNeighborY="16808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93493B3A-D0CA-481E-AB20-20172F924F88}" srcId="{C5843BB7-3AB6-4DCA-BA2B-D55383DCC535}" destId="{3945584B-E155-4A87-B149-7CC704E80BC1}" srcOrd="2" destOrd="0" parTransId="{66C8818A-FDD1-4C30-9AD1-DA0E74E8B52B}" sibTransId="{00DF2DB0-04C5-4FAD-8393-A3CBDDEEFD36}"/>
    <dgm:cxn modelId="{1576CA91-4F31-468F-8722-1E7AD43B10C4}" type="presOf" srcId="{349EE816-E3D0-499A-A308-20504632AB9D}" destId="{11B6E6A6-6A89-411E-A453-83E718BCC102}" srcOrd="0" destOrd="0" presId="urn:microsoft.com/office/officeart/2005/8/layout/list1"/>
    <dgm:cxn modelId="{57AC63A9-12E9-46C4-8B29-73ED5C56E20A}" type="presOf" srcId="{3945584B-E155-4A87-B149-7CC704E80BC1}" destId="{11B6E6A6-6A89-411E-A453-83E718BCC102}" srcOrd="0" destOrd="3" presId="urn:microsoft.com/office/officeart/2005/8/layout/list1"/>
    <dgm:cxn modelId="{68C51CEE-5F83-459A-8722-2BD379961F22}" type="presOf" srcId="{DF30585A-B60B-4EE8-BACF-49D5E9525FE3}" destId="{11B6E6A6-6A89-411E-A453-83E718BCC102}" srcOrd="0" destOrd="4" presId="urn:microsoft.com/office/officeart/2005/8/layout/list1"/>
    <dgm:cxn modelId="{1909DF13-E3E3-4E2C-A303-CADDF4C559C2}" type="presOf" srcId="{EDF91567-3EF5-4F0C-8C84-95F1B743AC51}" destId="{11B6E6A6-6A89-411E-A453-83E718BCC102}" srcOrd="0" destOrd="2" presId="urn:microsoft.com/office/officeart/2005/8/layout/list1"/>
    <dgm:cxn modelId="{8885F0BB-6793-4FA2-ADBD-86147461A6A0}" srcId="{C5843BB7-3AB6-4DCA-BA2B-D55383DCC535}" destId="{349EE816-E3D0-499A-A308-20504632AB9D}" srcOrd="0" destOrd="0" parTransId="{7954932E-465F-4558-A094-1564EF5ACFBD}" sibTransId="{A21791BD-AD16-4152-9120-BB00CB70E061}"/>
    <dgm:cxn modelId="{E48B9680-945C-4596-B26E-F75F86DBC3C0}" type="presOf" srcId="{C5843BB7-3AB6-4DCA-BA2B-D55383DCC535}" destId="{88770953-0D09-4C4C-A4C8-FE540DCAC999}" srcOrd="1" destOrd="0" presId="urn:microsoft.com/office/officeart/2005/8/layout/list1"/>
    <dgm:cxn modelId="{B75357A9-0602-4D45-B859-DAEE2574BA0F}" srcId="{349EE816-E3D0-499A-A308-20504632AB9D}" destId="{90CEA4FA-28E7-4746-AC5D-FB1A1A27FB0D}" srcOrd="0" destOrd="0" parTransId="{2F8B6404-784C-4D29-88E2-459E7B43DDF0}" sibTransId="{9A70D865-C528-4721-AA19-568611C9DD70}"/>
    <dgm:cxn modelId="{AECBD252-14B5-4319-8AD4-5D19FB8A8304}" srcId="{3945584B-E155-4A87-B149-7CC704E80BC1}" destId="{DF30585A-B60B-4EE8-BACF-49D5E9525FE3}" srcOrd="0" destOrd="0" parTransId="{88810617-516F-4C7D-A931-AB7F55488A27}" sibTransId="{5140A9B5-1C44-45F4-A206-402530F5346B}"/>
    <dgm:cxn modelId="{A2303FE5-2929-44FE-AB12-96F2B47817A6}" srcId="{81E53F67-A82C-4153-91CC-DB953EE1ADE8}" destId="{C5843BB7-3AB6-4DCA-BA2B-D55383DCC535}" srcOrd="0" destOrd="0" parTransId="{CE594B8D-6981-4712-84DE-1D52E9502067}" sibTransId="{825F5A33-0EB9-4B31-B623-0A0A49A6CD48}"/>
    <dgm:cxn modelId="{95FD4C6A-E197-4DC0-8B26-A113970B50DA}" srcId="{C5843BB7-3AB6-4DCA-BA2B-D55383DCC535}" destId="{EDF91567-3EF5-4F0C-8C84-95F1B743AC51}" srcOrd="1" destOrd="0" parTransId="{98469077-80EF-4FED-B69A-01801375B32F}" sibTransId="{9A5F1A0B-63A9-4D5F-8569-6789D7974F4C}"/>
    <dgm:cxn modelId="{342A27BA-B269-4263-B66C-ECD3CE0F9F91}" type="presOf" srcId="{81E53F67-A82C-4153-91CC-DB953EE1ADE8}" destId="{B630877E-A026-4B0A-B504-7DD287922F8F}" srcOrd="0" destOrd="0" presId="urn:microsoft.com/office/officeart/2005/8/layout/list1"/>
    <dgm:cxn modelId="{B578BD5A-E509-4C0C-BC50-6FE6C331DDCF}" type="presOf" srcId="{90CEA4FA-28E7-4746-AC5D-FB1A1A27FB0D}" destId="{11B6E6A6-6A89-411E-A453-83E718BCC102}" srcOrd="0" destOrd="1" presId="urn:microsoft.com/office/officeart/2005/8/layout/list1"/>
    <dgm:cxn modelId="{AE5C7F49-C750-4132-A98A-5CDCA5726F46}" type="presOf" srcId="{C5843BB7-3AB6-4DCA-BA2B-D55383DCC535}" destId="{2D16D6C1-34D7-4182-A15F-27E35188CE88}" srcOrd="0" destOrd="0" presId="urn:microsoft.com/office/officeart/2005/8/layout/list1"/>
    <dgm:cxn modelId="{86D4E9FB-9B5E-46A5-9BCB-125ADB992FF9}" type="presParOf" srcId="{B630877E-A026-4B0A-B504-7DD287922F8F}" destId="{A7924D6B-A4C0-4079-8B4D-CCE4C254E35A}" srcOrd="0" destOrd="0" presId="urn:microsoft.com/office/officeart/2005/8/layout/list1"/>
    <dgm:cxn modelId="{78D4A807-13F0-4258-A1B3-074603A1402F}" type="presParOf" srcId="{A7924D6B-A4C0-4079-8B4D-CCE4C254E35A}" destId="{2D16D6C1-34D7-4182-A15F-27E35188CE88}" srcOrd="0" destOrd="0" presId="urn:microsoft.com/office/officeart/2005/8/layout/list1"/>
    <dgm:cxn modelId="{E87AC154-96BE-48C3-8A32-C4AC5D073E26}" type="presParOf" srcId="{A7924D6B-A4C0-4079-8B4D-CCE4C254E35A}" destId="{88770953-0D09-4C4C-A4C8-FE540DCAC999}" srcOrd="1" destOrd="0" presId="urn:microsoft.com/office/officeart/2005/8/layout/list1"/>
    <dgm:cxn modelId="{6DBE6633-EC02-4240-B548-819B56D564D7}" type="presParOf" srcId="{B630877E-A026-4B0A-B504-7DD287922F8F}" destId="{38C3AFA2-9F2C-493F-8740-348921192395}" srcOrd="1" destOrd="0" presId="urn:microsoft.com/office/officeart/2005/8/layout/list1"/>
    <dgm:cxn modelId="{9AB3F520-277B-4752-8A3A-66630D053ECF}" type="presParOf" srcId="{B630877E-A026-4B0A-B504-7DD287922F8F}" destId="{11B6E6A6-6A89-411E-A453-83E718BCC10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A867A-7466-4AB6-8519-972390FF5887}">
      <dsp:nvSpPr>
        <dsp:cNvPr id="0" name=""/>
        <dsp:cNvSpPr/>
      </dsp:nvSpPr>
      <dsp:spPr>
        <a:xfrm>
          <a:off x="0" y="281143"/>
          <a:ext cx="10515600" cy="4347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312420" rIns="816127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b="1" kern="1200" dirty="0"/>
            <a:t>Eğitim Bilimleri Bölümü</a:t>
          </a:r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 smtClean="0"/>
            <a:t>Rehberlik ve Psikolojik Danışmanlık </a:t>
          </a:r>
          <a:r>
            <a:rPr lang="tr-TR" sz="1500" b="0" i="0" kern="1200" dirty="0" smtClean="0"/>
            <a:t>Anabilim Dalı</a:t>
          </a:r>
          <a:endParaRPr lang="tr-TR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b="1" kern="1200" dirty="0"/>
            <a:t>Matematik ve Fen Bilimleri Eğitimi Bölümü</a:t>
          </a:r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 smtClean="0"/>
            <a:t>İlköğretim Matematik Öğretmenliği</a:t>
          </a:r>
          <a:endParaRPr lang="tr-TR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/>
            <a:t>Fen Bilgisi </a:t>
          </a:r>
          <a:r>
            <a:rPr lang="tr-TR" sz="1500" kern="1200" dirty="0" smtClean="0"/>
            <a:t>Öğretmenliği</a:t>
          </a:r>
          <a:endParaRPr lang="tr-TR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b="1" kern="1200" dirty="0"/>
            <a:t>Türkçe ve Sosyal Bilimler Eğitimi Bölümü</a:t>
          </a:r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/>
            <a:t>Türkçe </a:t>
          </a:r>
          <a:r>
            <a:rPr lang="tr-TR" sz="1500" kern="1200" dirty="0" smtClean="0"/>
            <a:t>Öğretmenliği</a:t>
          </a:r>
          <a:endParaRPr lang="tr-TR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/>
            <a:t>Sosyal Bilgiler </a:t>
          </a:r>
          <a:r>
            <a:rPr lang="tr-TR" sz="1500" kern="1200" dirty="0" smtClean="0"/>
            <a:t>Öğretmenliği</a:t>
          </a:r>
          <a:endParaRPr lang="tr-TR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b="1" kern="1200" dirty="0"/>
            <a:t>Yabancı Diller Eğitimi Bölümü</a:t>
          </a:r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 smtClean="0"/>
            <a:t>İngilizce Öğretmenliği</a:t>
          </a:r>
          <a:endParaRPr lang="tr-TR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500" kern="1200" dirty="0"/>
        </a:p>
        <a:p>
          <a:pPr marL="228600" lvl="2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b="1" kern="1200" dirty="0" smtClean="0"/>
            <a:t>Temel Eğitim Bölümü</a:t>
          </a:r>
          <a:endParaRPr lang="tr-TR" sz="1500" kern="1200" dirty="0"/>
        </a:p>
        <a:p>
          <a:pPr marL="342900" lvl="3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500" kern="1200" dirty="0" smtClean="0"/>
            <a:t>Sınıf Öğretmenliği</a:t>
          </a:r>
          <a:endParaRPr lang="tr-TR" sz="1500" kern="1200" dirty="0"/>
        </a:p>
      </dsp:txBody>
      <dsp:txXfrm>
        <a:off x="0" y="281143"/>
        <a:ext cx="10515600" cy="4347000"/>
      </dsp:txXfrm>
    </dsp:sp>
    <dsp:sp modelId="{5B899DC4-6C6D-4F62-8361-C81B63696B9F}">
      <dsp:nvSpPr>
        <dsp:cNvPr id="0" name=""/>
        <dsp:cNvSpPr/>
      </dsp:nvSpPr>
      <dsp:spPr>
        <a:xfrm>
          <a:off x="525780" y="59743"/>
          <a:ext cx="7360920" cy="442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500" kern="1200" dirty="0"/>
            <a:t>Aktif (</a:t>
          </a:r>
          <a:r>
            <a:rPr lang="tr-TR" sz="1500" kern="1200" dirty="0" smtClean="0"/>
            <a:t>öğrenci alımına açık)</a:t>
          </a:r>
          <a:endParaRPr lang="tr-TR" sz="1500" kern="1200" dirty="0"/>
        </a:p>
      </dsp:txBody>
      <dsp:txXfrm>
        <a:off x="547396" y="81359"/>
        <a:ext cx="7317688" cy="3995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6E6A6-6A89-411E-A453-83E718BCC102}">
      <dsp:nvSpPr>
        <dsp:cNvPr id="0" name=""/>
        <dsp:cNvSpPr/>
      </dsp:nvSpPr>
      <dsp:spPr>
        <a:xfrm>
          <a:off x="0" y="123775"/>
          <a:ext cx="10515600" cy="29705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562356" rIns="816127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b="1" kern="1200" dirty="0"/>
            <a:t>Güzel Sanatlar Eğitimi Bölümü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b="1" kern="1200" dirty="0"/>
            <a:t>Özel Eğitim Bölümü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400" b="1" kern="1200" dirty="0" smtClean="0"/>
            <a:t>Temel Eğitim Bölümü</a:t>
          </a:r>
          <a:endParaRPr lang="tr-TR" sz="2400" kern="1200" dirty="0"/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000" kern="1200" dirty="0" smtClean="0"/>
            <a:t>Okul Öncesi Öğretmenliği (*)</a:t>
          </a:r>
          <a:endParaRPr lang="tr-TR" sz="2400" kern="1200" dirty="0"/>
        </a:p>
      </dsp:txBody>
      <dsp:txXfrm>
        <a:off x="0" y="123775"/>
        <a:ext cx="10515600" cy="2970513"/>
      </dsp:txXfrm>
    </dsp:sp>
    <dsp:sp modelId="{88770953-0D09-4C4C-A4C8-FE540DCAC999}">
      <dsp:nvSpPr>
        <dsp:cNvPr id="0" name=""/>
        <dsp:cNvSpPr/>
      </dsp:nvSpPr>
      <dsp:spPr>
        <a:xfrm>
          <a:off x="499149" y="0"/>
          <a:ext cx="7383738" cy="55661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400" kern="1200" dirty="0" smtClean="0"/>
            <a:t>Öğrencisi Olmayan</a:t>
          </a:r>
          <a:endParaRPr lang="tr-TR" sz="2400" kern="1200" dirty="0"/>
        </a:p>
      </dsp:txBody>
      <dsp:txXfrm>
        <a:off x="526321" y="27172"/>
        <a:ext cx="7329394" cy="5022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6A867A-7466-4AB6-8519-972390FF5887}">
      <dsp:nvSpPr>
        <dsp:cNvPr id="0" name=""/>
        <dsp:cNvSpPr/>
      </dsp:nvSpPr>
      <dsp:spPr>
        <a:xfrm>
          <a:off x="0" y="315703"/>
          <a:ext cx="10515600" cy="423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249936" rIns="816127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b="1" kern="1200" dirty="0"/>
            <a:t>Eğitim Bilimleri Anabilim Dalı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Eğitim Yönetimi Tezli N.Ö.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Eğitim Yönetimi Tezli İ.Ö.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Eğitim Yönetimi Tezsiz İ.Ö.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Eğitim Programları ve Öğretim Tezli N.Ö.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Eğitim Programları ve Öğretim Tezli İ.Ö.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b="1" kern="1200" dirty="0"/>
            <a:t>İngiliz Dili Eğitimi Anabilim Dalı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İngiliz Dili Eğitimi Tezli N.Ö.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b="1" kern="1200" dirty="0"/>
            <a:t>Matematik ve Fen Bilimleri Eğitimi Anabilim Dalı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Matematik Eğitimi Tezli N.Ö.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Matematik Eğitimi Tezli İ.Ö.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Fen Bilgisi Eğitimi Tezli N.Ö.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Fen Bilgisi Eğitimi Tezsiz İ.Ö.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b="1" kern="1200" dirty="0"/>
            <a:t>Türkçe ve Sosyal Bilimler Eğitimi Anabilim Dalı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Türkçe Eğitimi Tezli N.Ö.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Türkçe Eğitimi Tezli İ.Ö.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1200" kern="1200" dirty="0"/>
            <a:t>Sosyal Bilgiler Eğitimi Tezli N.Ö.</a:t>
          </a:r>
        </a:p>
      </dsp:txBody>
      <dsp:txXfrm>
        <a:off x="0" y="315703"/>
        <a:ext cx="10515600" cy="4233600"/>
      </dsp:txXfrm>
    </dsp:sp>
    <dsp:sp modelId="{5B899DC4-6C6D-4F62-8361-C81B63696B9F}">
      <dsp:nvSpPr>
        <dsp:cNvPr id="0" name=""/>
        <dsp:cNvSpPr/>
      </dsp:nvSpPr>
      <dsp:spPr>
        <a:xfrm>
          <a:off x="525780" y="138583"/>
          <a:ext cx="7360920" cy="3542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200" kern="1200" dirty="0"/>
            <a:t>Yüksek Lisans</a:t>
          </a:r>
        </a:p>
      </dsp:txBody>
      <dsp:txXfrm>
        <a:off x="543073" y="155876"/>
        <a:ext cx="7326334" cy="3196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6E6A6-6A89-411E-A453-83E718BCC102}">
      <dsp:nvSpPr>
        <dsp:cNvPr id="0" name=""/>
        <dsp:cNvSpPr/>
      </dsp:nvSpPr>
      <dsp:spPr>
        <a:xfrm>
          <a:off x="35437" y="694126"/>
          <a:ext cx="10319378" cy="17095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45668" rIns="816127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/>
            <a:t>Eğitim Yönetimi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/>
            <a:t>Türkçe Eğitimi</a:t>
          </a:r>
        </a:p>
      </dsp:txBody>
      <dsp:txXfrm>
        <a:off x="35437" y="694126"/>
        <a:ext cx="10319378" cy="1709503"/>
      </dsp:txXfrm>
    </dsp:sp>
    <dsp:sp modelId="{88770953-0D09-4C4C-A4C8-FE540DCAC999}">
      <dsp:nvSpPr>
        <dsp:cNvPr id="0" name=""/>
        <dsp:cNvSpPr/>
      </dsp:nvSpPr>
      <dsp:spPr>
        <a:xfrm>
          <a:off x="463632" y="454433"/>
          <a:ext cx="6402160" cy="582238"/>
        </a:xfrm>
        <a:prstGeom prst="roundRect">
          <a:avLst/>
        </a:prstGeom>
        <a:solidFill>
          <a:schemeClr val="bg1">
            <a:lumMod val="6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/>
            <a:t>Doktora</a:t>
          </a:r>
        </a:p>
      </dsp:txBody>
      <dsp:txXfrm>
        <a:off x="492055" y="482856"/>
        <a:ext cx="6345314" cy="52539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CCF633-32A6-42EF-9984-30696FA37FA1}">
      <dsp:nvSpPr>
        <dsp:cNvPr id="0" name=""/>
        <dsp:cNvSpPr/>
      </dsp:nvSpPr>
      <dsp:spPr>
        <a:xfrm>
          <a:off x="0" y="700880"/>
          <a:ext cx="3286125" cy="2628900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7F1FD56-4778-421B-8151-7A6B68172AC3}">
      <dsp:nvSpPr>
        <dsp:cNvPr id="0" name=""/>
        <dsp:cNvSpPr/>
      </dsp:nvSpPr>
      <dsp:spPr>
        <a:xfrm>
          <a:off x="295751" y="3066891"/>
          <a:ext cx="2924651" cy="920115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300" b="1" kern="1200" dirty="0">
              <a:solidFill>
                <a:schemeClr val="tx1"/>
              </a:solidFill>
            </a:rPr>
            <a:t>Sevda KOÇ AKRAN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300" b="1" kern="1200" dirty="0">
              <a:solidFill>
                <a:schemeClr val="tx1"/>
              </a:solidFill>
            </a:rPr>
            <a:t>Profesör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300" b="1" kern="1200" dirty="0">
              <a:solidFill>
                <a:schemeClr val="tx1"/>
              </a:solidFill>
            </a:rPr>
            <a:t>Eğitim Bilimleri Bölümü</a:t>
          </a:r>
        </a:p>
      </dsp:txBody>
      <dsp:txXfrm>
        <a:off x="295751" y="3066891"/>
        <a:ext cx="2924651" cy="920115"/>
      </dsp:txXfrm>
    </dsp:sp>
    <dsp:sp modelId="{B1FB18D2-249D-47F6-9721-42A693E9B7A7}">
      <dsp:nvSpPr>
        <dsp:cNvPr id="0" name=""/>
        <dsp:cNvSpPr/>
      </dsp:nvSpPr>
      <dsp:spPr>
        <a:xfrm>
          <a:off x="3614737" y="725487"/>
          <a:ext cx="3286125" cy="2628900"/>
        </a:xfrm>
        <a:prstGeom prst="rect">
          <a:avLst/>
        </a:prstGeom>
        <a:blipFill dpi="0" rotWithShape="1">
          <a:blip xmlns:r="http://schemas.openxmlformats.org/officeDocument/2006/relationships" r:embed="rId2"/>
          <a:srcRect/>
          <a:stretch>
            <a:fillRect l="-393" t="-10253" r="-2585" b="-2037"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B30AB03-7B0A-4E1A-B87B-C621A6EF5C9A}">
      <dsp:nvSpPr>
        <dsp:cNvPr id="0" name=""/>
        <dsp:cNvSpPr/>
      </dsp:nvSpPr>
      <dsp:spPr>
        <a:xfrm>
          <a:off x="3910488" y="3066891"/>
          <a:ext cx="2924651" cy="920115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300" b="1" kern="1200" dirty="0">
              <a:solidFill>
                <a:schemeClr val="tx1"/>
              </a:solidFill>
            </a:rPr>
            <a:t>Yusuf YILDIRIM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300" b="1" kern="1200" dirty="0">
              <a:solidFill>
                <a:schemeClr val="tx1"/>
              </a:solidFill>
            </a:rPr>
            <a:t>Doçent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300" b="1" kern="1200" dirty="0">
              <a:solidFill>
                <a:schemeClr val="tx1"/>
              </a:solidFill>
            </a:rPr>
            <a:t>Türkçe ve Sosyal Bilimler Eğitimi Bölümü</a:t>
          </a:r>
        </a:p>
      </dsp:txBody>
      <dsp:txXfrm>
        <a:off x="3910488" y="3066891"/>
        <a:ext cx="2924651" cy="920115"/>
      </dsp:txXfrm>
    </dsp:sp>
    <dsp:sp modelId="{35D30CA4-8585-4B5F-A3EF-53915DA1AB3F}">
      <dsp:nvSpPr>
        <dsp:cNvPr id="0" name=""/>
        <dsp:cNvSpPr/>
      </dsp:nvSpPr>
      <dsp:spPr>
        <a:xfrm>
          <a:off x="7229475" y="700880"/>
          <a:ext cx="3286125" cy="2628900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C329994-F5A2-4C6C-8AE3-1011DA030050}">
      <dsp:nvSpPr>
        <dsp:cNvPr id="0" name=""/>
        <dsp:cNvSpPr/>
      </dsp:nvSpPr>
      <dsp:spPr>
        <a:xfrm>
          <a:off x="7525226" y="3066891"/>
          <a:ext cx="2924651" cy="920115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300" b="1" kern="1200" dirty="0">
              <a:solidFill>
                <a:schemeClr val="tx1"/>
              </a:solidFill>
            </a:rPr>
            <a:t>Nurullah DÜZEN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300" b="1" kern="1200" dirty="0">
              <a:solidFill>
                <a:schemeClr val="tx1"/>
              </a:solidFill>
            </a:rPr>
            <a:t>Dr. Öğr. Üyesi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1300" b="1" kern="1200" dirty="0">
              <a:solidFill>
                <a:schemeClr val="tx1"/>
              </a:solidFill>
            </a:rPr>
            <a:t>Temel Eğitim Bölümü</a:t>
          </a:r>
        </a:p>
      </dsp:txBody>
      <dsp:txXfrm>
        <a:off x="7525226" y="3066891"/>
        <a:ext cx="2924651" cy="92011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6E6A6-6A89-411E-A453-83E718BCC102}">
      <dsp:nvSpPr>
        <dsp:cNvPr id="0" name=""/>
        <dsp:cNvSpPr/>
      </dsp:nvSpPr>
      <dsp:spPr>
        <a:xfrm>
          <a:off x="35437" y="694126"/>
          <a:ext cx="10319378" cy="17095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45668" rIns="816127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TÜBİTAK 1001 Projesi (Dr. </a:t>
          </a:r>
          <a:r>
            <a:rPr lang="tr-TR" sz="2800" kern="1200" dirty="0" err="1" smtClean="0"/>
            <a:t>Öğrt</a:t>
          </a:r>
          <a:r>
            <a:rPr lang="tr-TR" sz="2800" kern="1200" dirty="0" smtClean="0"/>
            <a:t>. Üyesi Yakup Güneş) </a:t>
          </a:r>
          <a:endParaRPr lang="tr-TR" sz="2800" kern="1200" dirty="0"/>
        </a:p>
        <a:p>
          <a:pPr marL="571500" lvl="2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Bütçe: </a:t>
          </a:r>
          <a:r>
            <a:rPr lang="tr-TR" sz="2800" kern="12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1.650.000 TL</a:t>
          </a:r>
          <a:endParaRPr lang="tr-TR" sz="2800" kern="1200" dirty="0"/>
        </a:p>
      </dsp:txBody>
      <dsp:txXfrm>
        <a:off x="35437" y="694126"/>
        <a:ext cx="10319378" cy="1709503"/>
      </dsp:txXfrm>
    </dsp:sp>
    <dsp:sp modelId="{88770953-0D09-4C4C-A4C8-FE540DCAC999}">
      <dsp:nvSpPr>
        <dsp:cNvPr id="0" name=""/>
        <dsp:cNvSpPr/>
      </dsp:nvSpPr>
      <dsp:spPr>
        <a:xfrm>
          <a:off x="463632" y="454433"/>
          <a:ext cx="6402160" cy="582238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Proje</a:t>
          </a:r>
          <a:endParaRPr lang="tr-TR" sz="3100" kern="1200" dirty="0"/>
        </a:p>
      </dsp:txBody>
      <dsp:txXfrm>
        <a:off x="492055" y="482856"/>
        <a:ext cx="6345314" cy="52539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6E6A6-6A89-411E-A453-83E718BCC102}">
      <dsp:nvSpPr>
        <dsp:cNvPr id="0" name=""/>
        <dsp:cNvSpPr/>
      </dsp:nvSpPr>
      <dsp:spPr>
        <a:xfrm>
          <a:off x="34475" y="265816"/>
          <a:ext cx="10039363" cy="42092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3982" tIns="1353820" rIns="793982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Sosyal Bilgiler Öğretmenliği Programı </a:t>
          </a:r>
          <a:endParaRPr lang="tr-TR" sz="2800" kern="1200" dirty="0"/>
        </a:p>
        <a:p>
          <a:pPr marL="571500" lvl="2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Türkiye Geneli 2024 KPSS : 12. sırada yer aldı.</a:t>
          </a:r>
          <a:endParaRPr lang="tr-TR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800" kern="1200" dirty="0"/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Rehberlik ve Psikolojik Danışmanlık Programı</a:t>
          </a:r>
          <a:endParaRPr lang="tr-TR" sz="2800" kern="1200" dirty="0"/>
        </a:p>
        <a:p>
          <a:pPr marL="571500" lvl="2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800" kern="1200" dirty="0" smtClean="0"/>
            <a:t>Şeymanur ÇEVİK KPSS Türkiye 6.’sı.</a:t>
          </a:r>
          <a:endParaRPr lang="tr-TR" sz="2800" kern="1200" dirty="0"/>
        </a:p>
      </dsp:txBody>
      <dsp:txXfrm>
        <a:off x="34475" y="265816"/>
        <a:ext cx="10039363" cy="4209238"/>
      </dsp:txXfrm>
    </dsp:sp>
    <dsp:sp modelId="{88770953-0D09-4C4C-A4C8-FE540DCAC999}">
      <dsp:nvSpPr>
        <dsp:cNvPr id="0" name=""/>
        <dsp:cNvSpPr/>
      </dsp:nvSpPr>
      <dsp:spPr>
        <a:xfrm>
          <a:off x="468842" y="0"/>
          <a:ext cx="6068314" cy="552787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0676" tIns="0" rIns="270676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100" kern="1200" dirty="0" smtClean="0"/>
            <a:t>KPSS Başarısı</a:t>
          </a:r>
          <a:endParaRPr lang="tr-TR" sz="3100" kern="1200" dirty="0"/>
        </a:p>
      </dsp:txBody>
      <dsp:txXfrm>
        <a:off x="495827" y="26985"/>
        <a:ext cx="6014344" cy="4988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58429B-EE59-41F7-B954-F180555A2C09}" type="datetimeFigureOut">
              <a:rPr lang="tr-TR" smtClean="0"/>
              <a:t>29.04.2025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BF735-C093-4715-9A24-46B2B7FBDA82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72699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21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723108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30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75674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34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311125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BF735-C093-4715-9A24-46B2B7FBDA82}" type="slidenum">
              <a:rPr lang="tr-TR" smtClean="0"/>
              <a:t>37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47889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29.04.2025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28175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29.04.2025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17491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29.04.2025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72014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29.04.2025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19300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29.04.2025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53205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29.04.2025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00408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29.04.2025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15009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29.04.2025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10442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/>
              <a:t>Resim eklemek için simgeyi tıklatın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29.04.2025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45371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29.04.2025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55926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62BFA-4C2C-4A38-AADE-FD7585A05BA6}" type="datetimeFigureOut">
              <a:rPr lang="tr-TR" smtClean="0"/>
              <a:t>29.04.2025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826123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B4C3A-F7FA-1AFD-DA77-03CE8F0B79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63700" y="625987"/>
            <a:ext cx="7264400" cy="358156"/>
          </a:xfrm>
        </p:spPr>
        <p:txBody>
          <a:bodyPr>
            <a:normAutofit/>
          </a:bodyPr>
          <a:lstStyle>
            <a:lvl1pPr algn="ctr">
              <a:defRPr sz="2200" b="1"/>
            </a:lvl1pPr>
          </a:lstStyle>
          <a:p>
            <a:r>
              <a:rPr lang="tr-TR" dirty="0"/>
              <a:t>BİRİM YÖNETİMİ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0D2068-4533-54BB-128A-8F3C3786D2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26A481-76F4-4D93-3375-A7C748233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A76DFE-4A56-BA20-568A-A7795D1A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1D3786B-5DA8-BB80-3398-76C68A3F4CAB}"/>
              </a:ext>
            </a:extLst>
          </p:cNvPr>
          <p:cNvSpPr/>
          <p:nvPr/>
        </p:nvSpPr>
        <p:spPr>
          <a:xfrm>
            <a:off x="4189128" y="3111652"/>
            <a:ext cx="2213544" cy="404659"/>
          </a:xfrm>
          <a:custGeom>
            <a:avLst/>
            <a:gdLst>
              <a:gd name="connsiteX0" fmla="*/ 0 w 4674474"/>
              <a:gd name="connsiteY0" fmla="*/ 0 h 2372430"/>
              <a:gd name="connsiteX1" fmla="*/ 4674474 w 4674474"/>
              <a:gd name="connsiteY1" fmla="*/ 0 h 2372430"/>
              <a:gd name="connsiteX2" fmla="*/ 4674474 w 4674474"/>
              <a:gd name="connsiteY2" fmla="*/ 2372430 h 2372430"/>
              <a:gd name="connsiteX3" fmla="*/ 0 w 4674474"/>
              <a:gd name="connsiteY3" fmla="*/ 2372430 h 2372430"/>
              <a:gd name="connsiteX4" fmla="*/ 0 w 4674474"/>
              <a:gd name="connsiteY4" fmla="*/ 0 h 237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4474" h="2372430">
                <a:moveTo>
                  <a:pt x="0" y="0"/>
                </a:moveTo>
                <a:lnTo>
                  <a:pt x="4674474" y="0"/>
                </a:lnTo>
                <a:lnTo>
                  <a:pt x="4674474" y="2372430"/>
                </a:lnTo>
                <a:lnTo>
                  <a:pt x="0" y="237243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04973" tIns="41275" rIns="41275" bIns="41275" numCol="1" spcCol="1270" anchor="ctr" anchorCtr="0">
            <a:noAutofit/>
          </a:bodyPr>
          <a:lstStyle/>
          <a:p>
            <a:pPr marL="0" lvl="0" indent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tr-TR" sz="1200" kern="1200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1587F53-7D96-22EA-F7F0-03C5BC7B0799}"/>
              </a:ext>
            </a:extLst>
          </p:cNvPr>
          <p:cNvSpPr>
            <a:spLocks noChangeAspect="1"/>
          </p:cNvSpPr>
          <p:nvPr/>
        </p:nvSpPr>
        <p:spPr>
          <a:xfrm>
            <a:off x="4412857" y="1020837"/>
            <a:ext cx="1539319" cy="2082111"/>
          </a:xfrm>
          <a:prstGeom prst="rect">
            <a:avLst/>
          </a:prstGeom>
          <a:solidFill>
            <a:schemeClr val="accent1">
              <a:tint val="50000"/>
              <a:hueOff val="0"/>
              <a:satOff val="0"/>
              <a:lumOff val="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wrap="none"/>
          <a:lstStyle/>
          <a:p>
            <a:endParaRPr lang="tr-TR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DBCDA8D7-10EC-A266-FF4B-726BECBB37C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197499" y="3110089"/>
            <a:ext cx="2159748" cy="38010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(Dekan)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6632F21A-A4B9-AE03-D0B7-90D9C8127E7E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63101" y="1026414"/>
            <a:ext cx="1489075" cy="2057556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7601A60-E7AF-2A68-DF40-E7A228F661D9}"/>
              </a:ext>
            </a:extLst>
          </p:cNvPr>
          <p:cNvGrpSpPr/>
          <p:nvPr/>
        </p:nvGrpSpPr>
        <p:grpSpPr>
          <a:xfrm>
            <a:off x="849206" y="3632068"/>
            <a:ext cx="2213544" cy="2418810"/>
            <a:chOff x="4151792" y="1113007"/>
            <a:chExt cx="2329566" cy="2509299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183A604-EAE7-AF05-9667-E769186EFC0B}"/>
                </a:ext>
              </a:extLst>
            </p:cNvPr>
            <p:cNvSpPr/>
            <p:nvPr/>
          </p:nvSpPr>
          <p:spPr>
            <a:xfrm>
              <a:off x="4151792" y="3202509"/>
              <a:ext cx="2329566" cy="419797"/>
            </a:xfrm>
            <a:custGeom>
              <a:avLst/>
              <a:gdLst>
                <a:gd name="connsiteX0" fmla="*/ 0 w 4674474"/>
                <a:gd name="connsiteY0" fmla="*/ 0 h 2372430"/>
                <a:gd name="connsiteX1" fmla="*/ 4674474 w 4674474"/>
                <a:gd name="connsiteY1" fmla="*/ 0 h 2372430"/>
                <a:gd name="connsiteX2" fmla="*/ 4674474 w 4674474"/>
                <a:gd name="connsiteY2" fmla="*/ 2372430 h 2372430"/>
                <a:gd name="connsiteX3" fmla="*/ 0 w 4674474"/>
                <a:gd name="connsiteY3" fmla="*/ 2372430 h 2372430"/>
                <a:gd name="connsiteX4" fmla="*/ 0 w 4674474"/>
                <a:gd name="connsiteY4" fmla="*/ 0 h 23724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74474" h="2372430">
                  <a:moveTo>
                    <a:pt x="0" y="0"/>
                  </a:moveTo>
                  <a:lnTo>
                    <a:pt x="4674474" y="0"/>
                  </a:lnTo>
                  <a:lnTo>
                    <a:pt x="4674474" y="2372430"/>
                  </a:lnTo>
                  <a:lnTo>
                    <a:pt x="0" y="23724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904973" tIns="41275" rIns="41275" bIns="41275" numCol="1" spcCol="1270" anchor="ctr" anchorCtr="0">
              <a:noAutofit/>
            </a:bodyPr>
            <a:lstStyle/>
            <a:p>
              <a:pPr marL="0" lvl="0" indent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tr-TR" sz="1200" kern="1200" dirty="0">
                <a:solidFill>
                  <a:schemeClr val="tx1"/>
                </a:solidFill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3847F1D-B611-C8EE-873C-21588E52E8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533012" y="1113007"/>
              <a:ext cx="1567124" cy="2089500"/>
            </a:xfrm>
            <a:prstGeom prst="rect">
              <a:avLst/>
            </a:prstGeom>
            <a:solidFill>
              <a:schemeClr val="accent1">
                <a:tint val="50000"/>
                <a:hueOff val="0"/>
                <a:satOff val="0"/>
                <a:lumOff val="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 wrap="none"/>
            <a:lstStyle/>
            <a:p>
              <a:endParaRPr lang="tr-TR" dirty="0"/>
            </a:p>
          </p:txBody>
        </p:sp>
      </p:grpSp>
      <p:sp>
        <p:nvSpPr>
          <p:cNvPr id="23" name="Picture Placeholder 18">
            <a:extLst>
              <a:ext uri="{FF2B5EF4-FFF2-40B4-BE49-F238E27FC236}">
                <a16:creationId xmlns:a16="http://schemas.microsoft.com/office/drawing/2014/main" id="{515CEA9B-69CA-EE24-37E0-227A78822F8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227419" y="3650615"/>
            <a:ext cx="1452281" cy="2008460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sp>
        <p:nvSpPr>
          <p:cNvPr id="24" name="Text Placeholder 16">
            <a:extLst>
              <a:ext uri="{FF2B5EF4-FFF2-40B4-BE49-F238E27FC236}">
                <a16:creationId xmlns:a16="http://schemas.microsoft.com/office/drawing/2014/main" id="{CCA753CD-9636-50B5-F337-D84B921DAE4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03002" y="5677622"/>
            <a:ext cx="2159748" cy="40465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(Dekan Yardımcı)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2E1F4A0-7C7C-8899-DCDC-39267D5F630E}"/>
              </a:ext>
            </a:extLst>
          </p:cNvPr>
          <p:cNvSpPr/>
          <p:nvPr userDrawn="1"/>
        </p:nvSpPr>
        <p:spPr>
          <a:xfrm>
            <a:off x="4189592" y="5642257"/>
            <a:ext cx="2213544" cy="404658"/>
          </a:xfrm>
          <a:custGeom>
            <a:avLst/>
            <a:gdLst>
              <a:gd name="connsiteX0" fmla="*/ 0 w 4674474"/>
              <a:gd name="connsiteY0" fmla="*/ 0 h 2372430"/>
              <a:gd name="connsiteX1" fmla="*/ 4674474 w 4674474"/>
              <a:gd name="connsiteY1" fmla="*/ 0 h 2372430"/>
              <a:gd name="connsiteX2" fmla="*/ 4674474 w 4674474"/>
              <a:gd name="connsiteY2" fmla="*/ 2372430 h 2372430"/>
              <a:gd name="connsiteX3" fmla="*/ 0 w 4674474"/>
              <a:gd name="connsiteY3" fmla="*/ 2372430 h 2372430"/>
              <a:gd name="connsiteX4" fmla="*/ 0 w 4674474"/>
              <a:gd name="connsiteY4" fmla="*/ 0 h 237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4474" h="2372430">
                <a:moveTo>
                  <a:pt x="0" y="0"/>
                </a:moveTo>
                <a:lnTo>
                  <a:pt x="4674474" y="0"/>
                </a:lnTo>
                <a:lnTo>
                  <a:pt x="4674474" y="2372430"/>
                </a:lnTo>
                <a:lnTo>
                  <a:pt x="0" y="237243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04973" tIns="41275" rIns="41275" bIns="41275" numCol="1" spcCol="1270" anchor="ctr" anchorCtr="0">
            <a:noAutofit/>
          </a:bodyPr>
          <a:lstStyle/>
          <a:p>
            <a:pPr marL="0" lvl="0" indent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tr-TR" sz="1200" kern="1200" dirty="0">
              <a:solidFill>
                <a:schemeClr val="tx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6FC9082-5B64-D921-4B6C-8EE62C14E132}"/>
              </a:ext>
            </a:extLst>
          </p:cNvPr>
          <p:cNvSpPr>
            <a:spLocks noChangeAspect="1"/>
          </p:cNvSpPr>
          <p:nvPr userDrawn="1"/>
        </p:nvSpPr>
        <p:spPr>
          <a:xfrm>
            <a:off x="4551826" y="3628106"/>
            <a:ext cx="1489075" cy="2014150"/>
          </a:xfrm>
          <a:prstGeom prst="rect">
            <a:avLst/>
          </a:prstGeom>
          <a:solidFill>
            <a:schemeClr val="accent1">
              <a:tint val="50000"/>
              <a:hueOff val="0"/>
              <a:satOff val="0"/>
              <a:lumOff val="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wrap="none"/>
          <a:lstStyle/>
          <a:p>
            <a:endParaRPr lang="tr-TR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79581952-53C9-2848-D9CB-0083DB10890E}"/>
              </a:ext>
            </a:extLst>
          </p:cNvPr>
          <p:cNvSpPr/>
          <p:nvPr userDrawn="1"/>
        </p:nvSpPr>
        <p:spPr>
          <a:xfrm>
            <a:off x="7529978" y="5652066"/>
            <a:ext cx="2213544" cy="404658"/>
          </a:xfrm>
          <a:custGeom>
            <a:avLst/>
            <a:gdLst>
              <a:gd name="connsiteX0" fmla="*/ 0 w 4674474"/>
              <a:gd name="connsiteY0" fmla="*/ 0 h 2372430"/>
              <a:gd name="connsiteX1" fmla="*/ 4674474 w 4674474"/>
              <a:gd name="connsiteY1" fmla="*/ 0 h 2372430"/>
              <a:gd name="connsiteX2" fmla="*/ 4674474 w 4674474"/>
              <a:gd name="connsiteY2" fmla="*/ 2372430 h 2372430"/>
              <a:gd name="connsiteX3" fmla="*/ 0 w 4674474"/>
              <a:gd name="connsiteY3" fmla="*/ 2372430 h 2372430"/>
              <a:gd name="connsiteX4" fmla="*/ 0 w 4674474"/>
              <a:gd name="connsiteY4" fmla="*/ 0 h 237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4474" h="2372430">
                <a:moveTo>
                  <a:pt x="0" y="0"/>
                </a:moveTo>
                <a:lnTo>
                  <a:pt x="4674474" y="0"/>
                </a:lnTo>
                <a:lnTo>
                  <a:pt x="4674474" y="2372430"/>
                </a:lnTo>
                <a:lnTo>
                  <a:pt x="0" y="2372430"/>
                </a:lnTo>
                <a:lnTo>
                  <a:pt x="0" y="0"/>
                </a:ln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04973" tIns="41275" rIns="41275" bIns="41275" numCol="1" spcCol="1270" anchor="ctr" anchorCtr="0">
            <a:noAutofit/>
          </a:bodyPr>
          <a:lstStyle/>
          <a:p>
            <a:pPr marL="0" lvl="0" indent="0" algn="ctr" defTabSz="2889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tr-TR" sz="1200" kern="1200" dirty="0">
              <a:solidFill>
                <a:schemeClr val="tx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455CDC7-E362-78F1-ABC6-8DC057371DCC}"/>
              </a:ext>
            </a:extLst>
          </p:cNvPr>
          <p:cNvSpPr>
            <a:spLocks noChangeAspect="1"/>
          </p:cNvSpPr>
          <p:nvPr userDrawn="1"/>
        </p:nvSpPr>
        <p:spPr>
          <a:xfrm>
            <a:off x="7892212" y="3637915"/>
            <a:ext cx="1489075" cy="2014150"/>
          </a:xfrm>
          <a:prstGeom prst="rect">
            <a:avLst/>
          </a:prstGeom>
          <a:solidFill>
            <a:schemeClr val="accent1">
              <a:tint val="50000"/>
              <a:hueOff val="0"/>
              <a:satOff val="0"/>
              <a:lumOff val="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wrap="none"/>
          <a:lstStyle/>
          <a:p>
            <a:endParaRPr lang="tr-TR" dirty="0"/>
          </a:p>
        </p:txBody>
      </p:sp>
      <p:sp>
        <p:nvSpPr>
          <p:cNvPr id="31" name="Picture Placeholder 18">
            <a:extLst>
              <a:ext uri="{FF2B5EF4-FFF2-40B4-BE49-F238E27FC236}">
                <a16:creationId xmlns:a16="http://schemas.microsoft.com/office/drawing/2014/main" id="{AE3CE188-D0B5-266E-FFE9-8352C510734A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4551362" y="3643605"/>
            <a:ext cx="1452281" cy="2008460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sp>
        <p:nvSpPr>
          <p:cNvPr id="32" name="Text Placeholder 16">
            <a:extLst>
              <a:ext uri="{FF2B5EF4-FFF2-40B4-BE49-F238E27FC236}">
                <a16:creationId xmlns:a16="http://schemas.microsoft.com/office/drawing/2014/main" id="{2A99479B-C304-B828-C831-1F64997B459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242924" y="5652065"/>
            <a:ext cx="2159748" cy="40465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(Dekan Yardımcı)</a:t>
            </a:r>
          </a:p>
        </p:txBody>
      </p:sp>
      <p:sp>
        <p:nvSpPr>
          <p:cNvPr id="33" name="Picture Placeholder 18">
            <a:extLst>
              <a:ext uri="{FF2B5EF4-FFF2-40B4-BE49-F238E27FC236}">
                <a16:creationId xmlns:a16="http://schemas.microsoft.com/office/drawing/2014/main" id="{C9377410-F1B0-DA3F-2066-A9FFE09A37D3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7891284" y="3643040"/>
            <a:ext cx="1452281" cy="2008460"/>
          </a:xfrm>
        </p:spPr>
        <p:txBody>
          <a:bodyPr/>
          <a:lstStyle>
            <a:lvl1pPr>
              <a:defRPr/>
            </a:lvl1pPr>
          </a:lstStyle>
          <a:p>
            <a:r>
              <a:rPr lang="tr-TR" dirty="0"/>
              <a:t>Resim ekleyiniz</a:t>
            </a:r>
          </a:p>
        </p:txBody>
      </p:sp>
      <p:sp>
        <p:nvSpPr>
          <p:cNvPr id="34" name="Text Placeholder 16">
            <a:extLst>
              <a:ext uri="{FF2B5EF4-FFF2-40B4-BE49-F238E27FC236}">
                <a16:creationId xmlns:a16="http://schemas.microsoft.com/office/drawing/2014/main" id="{A2DDAA7F-E187-498D-D0C7-152856664046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582846" y="5651500"/>
            <a:ext cx="2159748" cy="404658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200" b="1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tr-TR" dirty="0"/>
              <a:t>Ad Soyad (Fakülte Sekreteri)</a:t>
            </a:r>
          </a:p>
        </p:txBody>
      </p:sp>
      <p:cxnSp>
        <p:nvCxnSpPr>
          <p:cNvPr id="36" name="Connector: Elbow 35">
            <a:extLst>
              <a:ext uri="{FF2B5EF4-FFF2-40B4-BE49-F238E27FC236}">
                <a16:creationId xmlns:a16="http://schemas.microsoft.com/office/drawing/2014/main" id="{1EC2A9CE-13AB-A9B1-6BB3-159C1E5606B9}"/>
              </a:ext>
            </a:extLst>
          </p:cNvPr>
          <p:cNvCxnSpPr>
            <a:stCxn id="17" idx="1"/>
            <a:endCxn id="23" idx="0"/>
          </p:cNvCxnSpPr>
          <p:nvPr userDrawn="1"/>
        </p:nvCxnSpPr>
        <p:spPr>
          <a:xfrm rot="10800000" flipV="1">
            <a:off x="1953561" y="3300141"/>
            <a:ext cx="2243939" cy="350474"/>
          </a:xfrm>
          <a:prstGeom prst="bentConnector2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or: Elbow 37">
            <a:extLst>
              <a:ext uri="{FF2B5EF4-FFF2-40B4-BE49-F238E27FC236}">
                <a16:creationId xmlns:a16="http://schemas.microsoft.com/office/drawing/2014/main" id="{1CAD0E2E-ABC0-AB7B-78BB-C382DD7BA892}"/>
              </a:ext>
            </a:extLst>
          </p:cNvPr>
          <p:cNvCxnSpPr>
            <a:stCxn id="17" idx="3"/>
            <a:endCxn id="33" idx="0"/>
          </p:cNvCxnSpPr>
          <p:nvPr userDrawn="1"/>
        </p:nvCxnSpPr>
        <p:spPr>
          <a:xfrm>
            <a:off x="6357247" y="3300141"/>
            <a:ext cx="2260178" cy="342899"/>
          </a:xfrm>
          <a:prstGeom prst="bentConnector2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583D98A2-E5DD-2270-021B-D646862CDA4D}"/>
              </a:ext>
            </a:extLst>
          </p:cNvPr>
          <p:cNvCxnSpPr>
            <a:cxnSpLocks/>
            <a:stCxn id="17" idx="2"/>
            <a:endCxn id="31" idx="0"/>
          </p:cNvCxnSpPr>
          <p:nvPr userDrawn="1"/>
        </p:nvCxnSpPr>
        <p:spPr>
          <a:xfrm>
            <a:off x="5277373" y="3490192"/>
            <a:ext cx="130" cy="153413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142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BEC9E-C025-B5A8-B393-8ECC0C63F6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00200" y="520700"/>
            <a:ext cx="9753600" cy="571500"/>
          </a:xfrm>
        </p:spPr>
        <p:txBody>
          <a:bodyPr>
            <a:normAutofit/>
          </a:bodyPr>
          <a:lstStyle>
            <a:lvl1pPr>
              <a:defRPr sz="2200" b="1"/>
            </a:lvl1pPr>
          </a:lstStyle>
          <a:p>
            <a:r>
              <a:rPr lang="tr-TR" dirty="0"/>
              <a:t>Bölüm Adını Giriniz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1BE0CC-7CCD-4147-530D-0CE4AF4A5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3DAF8F-8AD9-FEE2-3609-ECCFC4157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564CCE-F816-5827-1BA5-596AB8D14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Metin Yer Tutucusu 2">
            <a:extLst>
              <a:ext uri="{FF2B5EF4-FFF2-40B4-BE49-F238E27FC236}">
                <a16:creationId xmlns:a16="http://schemas.microsoft.com/office/drawing/2014/main" id="{7FE6A1BB-6F5B-2BD5-F9EB-7CC965E8C2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7080" y="1213945"/>
            <a:ext cx="10376719" cy="4782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/>
              <a:t>Asıl metin stillerini düzenlemek için tıklatın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</p:spTree>
    <p:extLst>
      <p:ext uri="{BB962C8B-B14F-4D97-AF65-F5344CB8AC3E}">
        <p14:creationId xmlns:p14="http://schemas.microsoft.com/office/powerpoint/2010/main" val="36770429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2883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1527858" y="365126"/>
            <a:ext cx="7384648" cy="931240"/>
          </a:xfrm>
        </p:spPr>
        <p:txBody>
          <a:bodyPr>
            <a:normAutofit/>
          </a:bodyPr>
          <a:lstStyle>
            <a:lvl1pPr>
              <a:defRPr sz="2800" b="1"/>
            </a:lvl1pPr>
          </a:lstStyle>
          <a:p>
            <a:r>
              <a:rPr lang="tr-TR" dirty="0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3"/>
            <a:ext cx="6558023" cy="2257426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tıklatın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74D9B14-7015-ADBC-A90D-AD5DF240DB8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0938" y="1389063"/>
            <a:ext cx="4548187" cy="2257425"/>
          </a:xfrm>
        </p:spPr>
        <p:txBody>
          <a:bodyPr/>
          <a:lstStyle/>
          <a:p>
            <a:endParaRPr lang="tr-TR"/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1C8E58E9-D56D-D03A-35DC-FEC4509EF57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500938" y="3718830"/>
            <a:ext cx="4548187" cy="2257425"/>
          </a:xfrm>
        </p:spPr>
        <p:txBody>
          <a:bodyPr/>
          <a:lstStyle/>
          <a:p>
            <a:endParaRPr lang="tr-TR"/>
          </a:p>
        </p:txBody>
      </p:sp>
      <p:sp>
        <p:nvSpPr>
          <p:cNvPr id="10" name="İçerik Yer Tutucusu 2">
            <a:extLst>
              <a:ext uri="{FF2B5EF4-FFF2-40B4-BE49-F238E27FC236}">
                <a16:creationId xmlns:a16="http://schemas.microsoft.com/office/drawing/2014/main" id="{A5E6595E-2D1F-8D21-E35E-EFBF20D5D668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838199" y="3718829"/>
            <a:ext cx="6558023" cy="2257426"/>
          </a:xfrm>
        </p:spPr>
        <p:txBody>
          <a:bodyPr/>
          <a:lstStyle/>
          <a:p>
            <a:pPr lvl="0"/>
            <a:r>
              <a:rPr lang="tr-TR" dirty="0"/>
              <a:t>Asıl metin stillerini düzenlemek için tıklatın</a:t>
            </a:r>
          </a:p>
          <a:p>
            <a:pPr lvl="1"/>
            <a:r>
              <a:rPr lang="tr-TR" dirty="0"/>
              <a:t>İkinci düzey</a:t>
            </a:r>
          </a:p>
          <a:p>
            <a:pPr lvl="2"/>
            <a:r>
              <a:rPr lang="tr-TR" dirty="0"/>
              <a:t>Üçüncü düzey</a:t>
            </a:r>
          </a:p>
          <a:p>
            <a:pPr lvl="3"/>
            <a:r>
              <a:rPr lang="tr-TR" dirty="0"/>
              <a:t>Dördüncü düzey</a:t>
            </a:r>
          </a:p>
          <a:p>
            <a:pPr lvl="4"/>
            <a:r>
              <a:rPr lang="tr-TR" dirty="0"/>
              <a:t>Beşinci düzey</a:t>
            </a:r>
          </a:p>
        </p:txBody>
      </p:sp>
    </p:spTree>
    <p:extLst>
      <p:ext uri="{BB962C8B-B14F-4D97-AF65-F5344CB8AC3E}">
        <p14:creationId xmlns:p14="http://schemas.microsoft.com/office/powerpoint/2010/main" val="2610668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99318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36794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59105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263717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85622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8149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75245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13626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312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62BFA-4C2C-4A38-AADE-FD7585A05BA6}" type="datetimeFigureOut">
              <a:rPr lang="tr-TR" smtClean="0"/>
              <a:t>29.04.2025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59628E-6A3A-413A-86BA-B583F14BAED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46538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6F7165-3F3F-4AEF-90AD-61FBA5020117}" type="datetimeFigureOut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29.04.2025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3BF8EA4-8A69-4270-8123-1D095C65A064}" type="slidenum">
              <a:rPr kumimoji="0" lang="tr-T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r-TR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197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4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Relationship Id="rId9" Type="http://schemas.openxmlformats.org/officeDocument/2006/relationships/image" Target="../media/image55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64.jpeg"/><Relationship Id="rId7" Type="http://schemas.openxmlformats.org/officeDocument/2006/relationships/image" Target="../media/image68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10" Type="http://schemas.openxmlformats.org/officeDocument/2006/relationships/image" Target="../media/image71.jpeg"/><Relationship Id="rId4" Type="http://schemas.openxmlformats.org/officeDocument/2006/relationships/image" Target="../media/image65.jpeg"/><Relationship Id="rId9" Type="http://schemas.openxmlformats.org/officeDocument/2006/relationships/image" Target="../media/image70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5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g"/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1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g"/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4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g"/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7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g"/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15.png"/><Relationship Id="rId4" Type="http://schemas.openxmlformats.org/officeDocument/2006/relationships/image" Target="../media/image11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19.png"/><Relationship Id="rId4" Type="http://schemas.openxmlformats.org/officeDocument/2006/relationships/image" Target="../media/image118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24.jpe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15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3522284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3200" b="1" noProof="0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tr-TR" sz="4000" b="1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EĞİTİM FAKÜLTESİ</a:t>
            </a:r>
            <a:endParaRPr kumimoji="0" lang="tr-TR" sz="4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cs typeface="Times New Roman" panose="02020603050405020304" pitchFamily="18" charset="0"/>
            </a:endParaRPr>
          </a:p>
        </p:txBody>
      </p:sp>
      <p:sp>
        <p:nvSpPr>
          <p:cNvPr id="7" name="Dikdörtgen 6"/>
          <p:cNvSpPr/>
          <p:nvPr/>
        </p:nvSpPr>
        <p:spPr>
          <a:xfrm>
            <a:off x="3784803" y="4687372"/>
            <a:ext cx="400725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800" b="1" dirty="0">
                <a:solidFill>
                  <a:prstClr val="black">
                    <a:lumMod val="85000"/>
                    <a:lumOff val="15000"/>
                  </a:prstClr>
                </a:solidFill>
                <a:cs typeface="Times New Roman" panose="02020603050405020304" pitchFamily="18" charset="0"/>
              </a:rPr>
              <a:t>2025 Yılı Brifing Toplantısı</a:t>
            </a:r>
          </a:p>
          <a:p>
            <a:pPr algn="ctr"/>
            <a:r>
              <a:rPr lang="tr-TR" sz="2800" b="1" dirty="0">
                <a:solidFill>
                  <a:prstClr val="black">
                    <a:lumMod val="85000"/>
                    <a:lumOff val="15000"/>
                  </a:prstClr>
                </a:solidFill>
                <a:cs typeface="Times New Roman" panose="02020603050405020304" pitchFamily="18" charset="0"/>
              </a:rPr>
              <a:t>21.04.2025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87560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6898-63E9-644E-C967-2037EE938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Misyon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671540-89FF-6CC1-1347-C91D8A92F5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388963"/>
            <a:ext cx="9947031" cy="2257426"/>
          </a:xfrm>
        </p:spPr>
        <p:txBody>
          <a:bodyPr>
            <a:normAutofit/>
          </a:bodyPr>
          <a:lstStyle/>
          <a:p>
            <a:r>
              <a:rPr lang="tr-TR" dirty="0"/>
              <a:t>Bilgiye ulaşan, sorgulayan ve üreten; çağın gerektirdiği mesleki yeterliliklere ve akademik donanıma sahip, araştırmacı, yenilikçi ve paylaşımcı </a:t>
            </a:r>
            <a:r>
              <a:rPr lang="tr-TR" dirty="0" smtClean="0"/>
              <a:t>öğretmen </a:t>
            </a:r>
            <a:r>
              <a:rPr lang="tr-TR" dirty="0"/>
              <a:t>adayları yetiştirmek.</a:t>
            </a:r>
          </a:p>
        </p:txBody>
      </p:sp>
    </p:spTree>
    <p:extLst>
      <p:ext uri="{BB962C8B-B14F-4D97-AF65-F5344CB8AC3E}">
        <p14:creationId xmlns:p14="http://schemas.microsoft.com/office/powerpoint/2010/main" val="188021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91D34E-C33F-70F4-E89F-3504E8DC53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Vizyon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F51EA-936F-91BB-5FF0-44A7E249EB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8963"/>
            <a:ext cx="10369062" cy="2257426"/>
          </a:xfrm>
        </p:spPr>
        <p:txBody>
          <a:bodyPr>
            <a:normAutofit/>
          </a:bodyPr>
          <a:lstStyle/>
          <a:p>
            <a:r>
              <a:rPr lang="tr-TR" dirty="0"/>
              <a:t>Yenilikçi yaklaşımlarla bölgesel ve ulusal eğitim sorunlarına çözümler üreten; eleştirel düşünme ve toplumsal sorumluluk bilinci gelişmiş, milli ve evrensel değerlere saygılı öğretmen adayları </a:t>
            </a:r>
            <a:r>
              <a:rPr lang="tr-TR" dirty="0" smtClean="0"/>
              <a:t>yetiştiren, bölge ve ülkenin eğitim sorunlarına çözüm üreten </a:t>
            </a:r>
            <a:r>
              <a:rPr lang="tr-TR" dirty="0"/>
              <a:t>öncü bir fakülte olmak.</a:t>
            </a:r>
          </a:p>
        </p:txBody>
      </p:sp>
    </p:spTree>
    <p:extLst>
      <p:ext uri="{BB962C8B-B14F-4D97-AF65-F5344CB8AC3E}">
        <p14:creationId xmlns:p14="http://schemas.microsoft.com/office/powerpoint/2010/main" val="110975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D8DEF-7666-A08E-C11F-5BCDAF8F3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8320" y="613680"/>
            <a:ext cx="7264400" cy="358156"/>
          </a:xfrm>
        </p:spPr>
        <p:txBody>
          <a:bodyPr>
            <a:noAutofit/>
          </a:bodyPr>
          <a:lstStyle/>
          <a:p>
            <a:endParaRPr lang="tr-TR" sz="2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338A51-BCA6-F98A-E85C-D57166EECA5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/>
              <a:t>Prof. Dr. Hasan Basri MEMDUHOĞLU</a:t>
            </a:r>
          </a:p>
        </p:txBody>
      </p:sp>
      <p:pic>
        <p:nvPicPr>
          <p:cNvPr id="11" name="Resim Yer Tutucusu 10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91" t="4639" r="15331" b="4639"/>
          <a:stretch/>
        </p:blipFill>
        <p:spPr>
          <a:xfrm>
            <a:off x="4348827" y="1018338"/>
            <a:ext cx="1894146" cy="2057556"/>
          </a:xfrm>
        </p:spPr>
      </p:pic>
      <p:pic>
        <p:nvPicPr>
          <p:cNvPr id="12" name="Resim Yer Tutucusu 11"/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39" t="15471" r="19439" b="17745"/>
          <a:stretch/>
        </p:blipFill>
        <p:spPr>
          <a:xfrm>
            <a:off x="1227419" y="3650614"/>
            <a:ext cx="1452281" cy="2115703"/>
          </a:xfr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57D2BD2-34F2-5E6B-FE13-8ECF76DB80A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tr-TR" dirty="0"/>
              <a:t>Prof. Dr. Cevdet APÇAÇAN</a:t>
            </a:r>
          </a:p>
        </p:txBody>
      </p:sp>
      <p:pic>
        <p:nvPicPr>
          <p:cNvPr id="13" name="Resim Yer Tutucusu 12"/>
          <p:cNvPicPr>
            <a:picLocks noGrp="1" noChangeAspect="1"/>
          </p:cNvPicPr>
          <p:nvPr>
            <p:ph type="pic" sz="quarter" idx="19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5" r="7415"/>
          <a:stretch>
            <a:fillRect/>
          </a:stretch>
        </p:blipFill>
        <p:spPr/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3A7A8B4-DB11-00FF-DEB5-E0A17EE306D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tr-TR" dirty="0"/>
              <a:t>Dr. Öğr. Üyesi Tayfun AKIN</a:t>
            </a:r>
          </a:p>
        </p:txBody>
      </p:sp>
      <p:pic>
        <p:nvPicPr>
          <p:cNvPr id="14" name="Resim Yer Tutucusu 13"/>
          <p:cNvPicPr>
            <a:picLocks noGrp="1" noChangeAspect="1"/>
          </p:cNvPicPr>
          <p:nvPr>
            <p:ph type="pic" sz="quarter" idx="2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75" r="22875"/>
          <a:stretch>
            <a:fillRect/>
          </a:stretch>
        </p:blipFill>
        <p:spPr/>
      </p:pic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A0178EE-30DE-4FA0-018D-29D3C3F223C2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tr-TR" dirty="0"/>
              <a:t>Fakülte Sekreteri Mahmut TOPRAK</a:t>
            </a:r>
          </a:p>
        </p:txBody>
      </p:sp>
    </p:spTree>
    <p:extLst>
      <p:ext uri="{BB962C8B-B14F-4D97-AF65-F5344CB8AC3E}">
        <p14:creationId xmlns:p14="http://schemas.microsoft.com/office/powerpoint/2010/main" val="668308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9ABA83-BCA4-E7C7-7A1F-F18503F04A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4F95B1-7819-69A5-F2DC-513B5E3AD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İDARİ PERSONELİMİZ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6F330B6-CAD6-E91A-C709-F4D0324464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5455244"/>
              </p:ext>
            </p:extLst>
          </p:nvPr>
        </p:nvGraphicFramePr>
        <p:xfrm>
          <a:off x="1288160" y="1102935"/>
          <a:ext cx="7624345" cy="4960515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2538817">
                  <a:extLst>
                    <a:ext uri="{9D8B030D-6E8A-4147-A177-3AD203B41FA5}">
                      <a16:colId xmlns:a16="http://schemas.microsoft.com/office/drawing/2014/main" val="3834614422"/>
                    </a:ext>
                  </a:extLst>
                </a:gridCol>
                <a:gridCol w="5085528">
                  <a:extLst>
                    <a:ext uri="{9D8B030D-6E8A-4147-A177-3AD203B41FA5}">
                      <a16:colId xmlns:a16="http://schemas.microsoft.com/office/drawing/2014/main" val="200479393"/>
                    </a:ext>
                  </a:extLst>
                </a:gridCol>
              </a:tblGrid>
              <a:tr h="330701">
                <a:tc>
                  <a:txBody>
                    <a:bodyPr/>
                    <a:lstStyle/>
                    <a:p>
                      <a:r>
                        <a:rPr lang="tr-TR" sz="1200" dirty="0"/>
                        <a:t>Adı SOYADI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GÖREVİ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5075536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dirty="0"/>
                        <a:t>Mahmut TOPRAK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FAKÜLTE SEKRETERİ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0042307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dirty="0"/>
                        <a:t>Ömer TEKİN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BİLGİSAYAR İŞLETMENİ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0317930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dirty="0"/>
                        <a:t>Resul BATUR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BİLGİSAYAR İŞLETMENİ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854937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dirty="0"/>
                        <a:t>Zehra ADIGÜZEL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/>
                        <a:t>BİLGİSAYAR İŞLETMENİ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9981222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İbrahim ŞAHİN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BİLGİSAYAR İŞLETMENİ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3591477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dirty="0"/>
                        <a:t>Fatma AKTUĞ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MEMUR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3919702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dirty="0"/>
                        <a:t>Mehmet Reşit GÜNEŞ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TEKNİSYEN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9466340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dirty="0"/>
                        <a:t>Mahmut ERDOĞAN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TEKNİKER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2048329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dirty="0"/>
                        <a:t>Muhsin</a:t>
                      </a:r>
                      <a:r>
                        <a:rPr lang="tr-TR" sz="1200" baseline="0" dirty="0"/>
                        <a:t> DAŞÇI</a:t>
                      </a:r>
                      <a:endParaRPr lang="tr-T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SAĞLIK TEKNİKERİ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9922983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dirty="0"/>
                        <a:t>Yusuf ÖZBEY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/>
                        <a:t>SÜREKLİ İŞÇİ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9012493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dirty="0"/>
                        <a:t>Metin DÜNDAR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dirty="0"/>
                        <a:t>SÜREKLİ İŞÇİ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3123697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dirty="0"/>
                        <a:t>Taner ENGİN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SÜREKLİ İŞÇİ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2906521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dirty="0" err="1"/>
                        <a:t>Abdulaziz</a:t>
                      </a:r>
                      <a:r>
                        <a:rPr lang="tr-TR" sz="1200" dirty="0"/>
                        <a:t> OKTA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SÜREKLİ İŞÇİ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0778457"/>
                  </a:ext>
                </a:extLst>
              </a:tr>
              <a:tr h="330701">
                <a:tc>
                  <a:txBody>
                    <a:bodyPr/>
                    <a:lstStyle/>
                    <a:p>
                      <a:r>
                        <a:rPr lang="tr-TR" sz="1200" dirty="0"/>
                        <a:t>Fatma AKBABA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r-T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SÜREKLİ İŞÇİ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15088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417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D6E77-EEA9-8099-D368-A0024A706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BÖLÜMLER /</a:t>
            </a:r>
            <a:r>
              <a:rPr lang="tr-TR" sz="2400" dirty="0" smtClean="0"/>
              <a:t>Anabilim Dalları</a:t>
            </a:r>
            <a:endParaRPr lang="tr-TR" dirty="0"/>
          </a:p>
        </p:txBody>
      </p: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514758"/>
              </p:ext>
            </p:extLst>
          </p:nvPr>
        </p:nvGraphicFramePr>
        <p:xfrm>
          <a:off x="492368" y="1296366"/>
          <a:ext cx="11054863" cy="4837367"/>
        </p:xfrm>
        <a:graphic>
          <a:graphicData uri="http://schemas.openxmlformats.org/drawingml/2006/table">
            <a:tbl>
              <a:tblPr firstRow="1" firstCol="1" bandRow="1"/>
              <a:tblGrid>
                <a:gridCol w="5659557">
                  <a:extLst>
                    <a:ext uri="{9D8B030D-6E8A-4147-A177-3AD203B41FA5}">
                      <a16:colId xmlns:a16="http://schemas.microsoft.com/office/drawing/2014/main" val="3912924884"/>
                    </a:ext>
                  </a:extLst>
                </a:gridCol>
                <a:gridCol w="5395306">
                  <a:extLst>
                    <a:ext uri="{9D8B030D-6E8A-4147-A177-3AD203B41FA5}">
                      <a16:colId xmlns:a16="http://schemas.microsoft.com/office/drawing/2014/main" val="2495203831"/>
                    </a:ext>
                  </a:extLst>
                </a:gridCol>
              </a:tblGrid>
              <a:tr h="4360985">
                <a:tc>
                  <a:txBody>
                    <a:bodyPr/>
                    <a:lstStyle/>
                    <a:p>
                      <a:pPr marL="457200" indent="-3467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Eğitim Bilimleri Bölümü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63538" lvl="1" indent="-93663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•"/>
                        <a:tabLst>
                          <a:tab pos="620713" algn="l"/>
                        </a:tabLs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Eğitim </a:t>
                      </a: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Yönetimi Anabilim Dalı (*)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63538" lvl="1" indent="-93663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•"/>
                        <a:tabLst>
                          <a:tab pos="620713" algn="l"/>
                        </a:tabLs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Eğitim Programları ve Öğretim Anabilim Dalı (*)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63538" lvl="1" indent="-93663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•"/>
                        <a:tabLst>
                          <a:tab pos="620713" algn="l"/>
                        </a:tabLs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Eğitimde Ölçme ve Değerlendirme Anabilim Dalı (*)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63538" lvl="1" indent="-93663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•"/>
                        <a:tabLst>
                          <a:tab pos="620713" algn="l"/>
                        </a:tabLs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Öğretim Teknolojileri Anabilim Dalı (*)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63538" lvl="1" indent="-93663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•"/>
                        <a:tabLst>
                          <a:tab pos="620713" algn="l"/>
                        </a:tabLs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Rehberlik ve Psikolojik Danışmanlık Anabilim Dalı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9083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9083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indent="-3486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Matematik ve Fen Bilimleri Eğitimi Bölümü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46088" lvl="0" indent="-176213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•"/>
                        <a:tabLst>
                          <a:tab pos="471170" algn="l"/>
                          <a:tab pos="1205230" algn="l"/>
                        </a:tabLs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Matematik Eğitimi Anabilim Dalı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46088" lvl="1" indent="-176213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•"/>
                        <a:tabLst>
                          <a:tab pos="471170" algn="l"/>
                        </a:tabLst>
                      </a:pPr>
                      <a:r>
                        <a:rPr lang="tr-TR" sz="16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Fen </a:t>
                      </a: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Bilgisi Eğitimi Anabilim Dalı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858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6858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indent="-34861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Türkçe ve Sosyal Bilimler Eğitimi Bölümü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46088" lvl="1" indent="-176213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•"/>
                        <a:tabLst>
                          <a:tab pos="471170" algn="l"/>
                        </a:tabLs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Türkçe Eğitimi Anabilim Dalı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46088" lvl="1" indent="-176213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•"/>
                        <a:tabLst>
                          <a:tab pos="471170" algn="l"/>
                        </a:tabLs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Sosyal Bilgiler Eğitimi Anabilim Dalı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81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46088" indent="-35242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Temel Eğitim Bölümü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46088" lvl="2" indent="-176213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000"/>
                        <a:buFont typeface="Wingdings" panose="05000000000000000000" pitchFamily="2" charset="2"/>
                        <a:buChar char=""/>
                        <a:tabLst>
                          <a:tab pos="380365" algn="l"/>
                        </a:tabLs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Sınıf Eğitimi Anabilim Dalı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46088" lvl="2" indent="-176213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000"/>
                        <a:buFont typeface="Wingdings" panose="05000000000000000000" pitchFamily="2" charset="2"/>
                        <a:buChar char=""/>
                        <a:tabLst>
                          <a:tab pos="380365" algn="l"/>
                        </a:tabLs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Okul Eğitimi Anabilim Dalı  (*)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indent="-43561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indent="-34544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Yabancı Diller Eğitimi Bölümü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46088" lvl="2" indent="-176213">
                        <a:lnSpc>
                          <a:spcPct val="107000"/>
                        </a:lnSpc>
                        <a:spcAft>
                          <a:spcPts val="0"/>
                        </a:spcAft>
                        <a:buSzPts val="1000"/>
                        <a:buFont typeface="Wingdings" panose="05000000000000000000" pitchFamily="2" charset="2"/>
                        <a:buChar char=""/>
                        <a:tabLst>
                          <a:tab pos="381635" algn="l"/>
                        </a:tabLs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İngiliz Dili Eğitimi Anabilim Dalı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93662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1" dirty="0" smtClean="0">
                          <a:solidFill>
                            <a:srgbClr val="1F1F1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- - - - - - - - - -</a:t>
                      </a:r>
                    </a:p>
                    <a:p>
                      <a:pPr marL="457200" marR="0" indent="-363538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tr-TR" sz="1600" b="1" dirty="0" smtClean="0">
                        <a:solidFill>
                          <a:srgbClr val="1F1F1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  <a:p>
                      <a:pPr marL="457200" marR="0" indent="-363538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600" b="1" dirty="0" smtClean="0">
                          <a:solidFill>
                            <a:srgbClr val="1F1F1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Güzel Sanatlar Eğitimi Bölümü</a:t>
                      </a:r>
                      <a:endParaRPr lang="tr-TR" sz="16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600" b="1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4572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1590" indent="9017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rgbClr val="474747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Özel Eğitim Bölümü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46088" lvl="0" indent="-176213">
                        <a:lnSpc>
                          <a:spcPct val="107000"/>
                        </a:lnSpc>
                        <a:spcAft>
                          <a:spcPts val="3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tr-TR" sz="1600" dirty="0">
                          <a:solidFill>
                            <a:srgbClr val="1F1F1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Özel Yetenekliler Eğitimi Anabilim Dalı </a:t>
                      </a:r>
                      <a:endParaRPr lang="tr-TR" sz="1600" dirty="0">
                        <a:solidFill>
                          <a:srgbClr val="1F1F1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46088" lvl="0" indent="-176213">
                        <a:lnSpc>
                          <a:spcPct val="107000"/>
                        </a:lnSpc>
                        <a:spcAft>
                          <a:spcPts val="3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tr-TR" sz="1600" dirty="0">
                          <a:solidFill>
                            <a:srgbClr val="1F1F1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İşitme Engelliler Eğitimi Anabilim Dalı</a:t>
                      </a:r>
                      <a:endParaRPr lang="tr-TR" sz="1600" dirty="0">
                        <a:solidFill>
                          <a:srgbClr val="1F1F1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46088" lvl="0" indent="-176213">
                        <a:lnSpc>
                          <a:spcPct val="107000"/>
                        </a:lnSpc>
                        <a:spcAft>
                          <a:spcPts val="3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tr-TR" sz="1600" dirty="0">
                          <a:solidFill>
                            <a:srgbClr val="1F1F1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Görme Engelliler Eğitimi Anabilim Dalı</a:t>
                      </a:r>
                      <a:endParaRPr lang="tr-TR" sz="1600" dirty="0">
                        <a:solidFill>
                          <a:srgbClr val="1F1F1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46088" lvl="0" indent="-176213">
                        <a:lnSpc>
                          <a:spcPct val="107000"/>
                        </a:lnSpc>
                        <a:spcAft>
                          <a:spcPts val="30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tr-TR" sz="1600" dirty="0">
                          <a:solidFill>
                            <a:srgbClr val="1F1F1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Zihin Engelliler Eğitimi Anabilim </a:t>
                      </a:r>
                      <a:r>
                        <a:rPr lang="tr-TR" sz="1600" dirty="0" smtClean="0">
                          <a:solidFill>
                            <a:srgbClr val="1F1F1F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Dalı</a:t>
                      </a: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7326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1416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D6E77-EEA9-8099-D368-A0024A706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BÖLÜMLER /Programlar</a:t>
            </a:r>
            <a:endParaRPr lang="tr-TR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B68DAFF-05D4-83F0-BC2D-AF57B941CE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7266176"/>
              </p:ext>
            </p:extLst>
          </p:nvPr>
        </p:nvGraphicFramePr>
        <p:xfrm>
          <a:off x="838200" y="1389063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717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D6E77-EEA9-8099-D368-A0024A706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BÖLÜMLER /Programlar</a:t>
            </a:r>
            <a:endParaRPr lang="tr-TR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B68DAFF-05D4-83F0-BC2D-AF57B941CE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7663367"/>
              </p:ext>
            </p:extLst>
          </p:nvPr>
        </p:nvGraphicFramePr>
        <p:xfrm>
          <a:off x="838200" y="1389063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7700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4E73F-51A0-97B3-AF05-ECFA4F7BB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AKADEMİK KADRO VE ÖĞRENCİ SAYILARI</a:t>
            </a:r>
            <a:endParaRPr lang="tr-TR" dirty="0"/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9504C8E1-CC2C-A6F0-1499-C523EBEE58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6295102"/>
              </p:ext>
            </p:extLst>
          </p:nvPr>
        </p:nvGraphicFramePr>
        <p:xfrm>
          <a:off x="838200" y="1296367"/>
          <a:ext cx="5550877" cy="388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06917C60-9620-CD96-14CE-72898864C3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8388633"/>
              </p:ext>
            </p:extLst>
          </p:nvPr>
        </p:nvGraphicFramePr>
        <p:xfrm>
          <a:off x="6211530" y="1389062"/>
          <a:ext cx="4669830" cy="3795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Tablo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0455167"/>
              </p:ext>
            </p:extLst>
          </p:nvPr>
        </p:nvGraphicFramePr>
        <p:xfrm>
          <a:off x="1060704" y="5184648"/>
          <a:ext cx="1033272" cy="365760"/>
        </p:xfrm>
        <a:graphic>
          <a:graphicData uri="http://schemas.openxmlformats.org/drawingml/2006/table">
            <a:tbl>
              <a:tblPr/>
              <a:tblGrid>
                <a:gridCol w="1033272">
                  <a:extLst>
                    <a:ext uri="{9D8B030D-6E8A-4147-A177-3AD203B41FA5}">
                      <a16:colId xmlns:a16="http://schemas.microsoft.com/office/drawing/2014/main" val="129248039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r>
                        <a:rPr lang="tr-TR" dirty="0" smtClean="0"/>
                        <a:t>Toplam</a:t>
                      </a:r>
                      <a:endParaRPr lang="tr-T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4923711"/>
                  </a:ext>
                </a:extLst>
              </a:tr>
            </a:tbl>
          </a:graphicData>
        </a:graphic>
      </p:graphicFrame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550760"/>
              </p:ext>
            </p:extLst>
          </p:nvPr>
        </p:nvGraphicFramePr>
        <p:xfrm>
          <a:off x="2093976" y="5184648"/>
          <a:ext cx="3639312" cy="365760"/>
        </p:xfrm>
        <a:graphic>
          <a:graphicData uri="http://schemas.openxmlformats.org/drawingml/2006/table">
            <a:tbl>
              <a:tblPr/>
              <a:tblGrid>
                <a:gridCol w="3639312">
                  <a:extLst>
                    <a:ext uri="{9D8B030D-6E8A-4147-A177-3AD203B41FA5}">
                      <a16:colId xmlns:a16="http://schemas.microsoft.com/office/drawing/2014/main" val="129248039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81</a:t>
                      </a:r>
                      <a:endParaRPr lang="tr-TR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249237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123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4E73F-51A0-97B3-AF05-ECFA4F7BB1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EĞİTİM BİLİMLERİ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9504C8E1-CC2C-A6F0-1499-C523EBEE58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5336200"/>
              </p:ext>
            </p:extLst>
          </p:nvPr>
        </p:nvGraphicFramePr>
        <p:xfrm>
          <a:off x="838200" y="1389063"/>
          <a:ext cx="5644895" cy="46734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06917C60-9620-CD96-14CE-72898864C3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1706568"/>
              </p:ext>
            </p:extLst>
          </p:nvPr>
        </p:nvGraphicFramePr>
        <p:xfrm>
          <a:off x="6483094" y="1389063"/>
          <a:ext cx="5468113" cy="46734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4747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MATEMATİK VE FEN BİLİMLERİ EĞİTİMİ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07523"/>
              </p:ext>
            </p:extLst>
          </p:nvPr>
        </p:nvGraphicFramePr>
        <p:xfrm>
          <a:off x="838200" y="1389063"/>
          <a:ext cx="5105399" cy="4691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470203"/>
              </p:ext>
            </p:extLst>
          </p:nvPr>
        </p:nvGraphicFramePr>
        <p:xfrm>
          <a:off x="6211530" y="1389062"/>
          <a:ext cx="5794542" cy="46916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41308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TEMEL EĞİTİM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3125731"/>
              </p:ext>
            </p:extLst>
          </p:nvPr>
        </p:nvGraphicFramePr>
        <p:xfrm>
          <a:off x="838200" y="1389063"/>
          <a:ext cx="5443727" cy="4655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1070293"/>
              </p:ext>
            </p:extLst>
          </p:nvPr>
        </p:nvGraphicFramePr>
        <p:xfrm>
          <a:off x="6211530" y="1389062"/>
          <a:ext cx="5456214" cy="46551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36384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TÜRKÇE VE SOSYAL BİLİMLER EĞİTİMİ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7551231"/>
              </p:ext>
            </p:extLst>
          </p:nvPr>
        </p:nvGraphicFramePr>
        <p:xfrm>
          <a:off x="838200" y="1389063"/>
          <a:ext cx="5373329" cy="46642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6499744"/>
              </p:ext>
            </p:extLst>
          </p:nvPr>
        </p:nvGraphicFramePr>
        <p:xfrm>
          <a:off x="6211530" y="1389062"/>
          <a:ext cx="5538510" cy="46642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61584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F27CFD-0547-EB2D-6F50-50E8F280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0AC18-59BF-5F57-A82E-B620BE22B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YABANCI DİLLER EĞİTİMİ BÖLÜMÜ</a:t>
            </a:r>
          </a:p>
        </p:txBody>
      </p:sp>
      <p:graphicFrame>
        <p:nvGraphicFramePr>
          <p:cNvPr id="15" name="Content Placeholder 14">
            <a:extLst>
              <a:ext uri="{FF2B5EF4-FFF2-40B4-BE49-F238E27FC236}">
                <a16:creationId xmlns:a16="http://schemas.microsoft.com/office/drawing/2014/main" id="{4C77EAB6-AF26-7EF6-3F68-F873B2389A5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2913322"/>
              </p:ext>
            </p:extLst>
          </p:nvPr>
        </p:nvGraphicFramePr>
        <p:xfrm>
          <a:off x="838200" y="1389063"/>
          <a:ext cx="5443727" cy="46642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6" name="Content Placeholder 14">
            <a:extLst>
              <a:ext uri="{FF2B5EF4-FFF2-40B4-BE49-F238E27FC236}">
                <a16:creationId xmlns:a16="http://schemas.microsoft.com/office/drawing/2014/main" id="{6A7E325E-AEF9-32EF-2062-1FDBBFAE1F4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95534087"/>
              </p:ext>
            </p:extLst>
          </p:nvPr>
        </p:nvGraphicFramePr>
        <p:xfrm>
          <a:off x="6211530" y="1389062"/>
          <a:ext cx="5620806" cy="46642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0620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2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3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4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2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3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4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">
                                            <p:graphicEl>
                                              <a:chart seriesIdx="2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>
                                            <p:graphicEl>
                                              <a:chart seriesIdx="3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>
                                            <p:graphicEl>
                                              <a:chart seriesIdx="4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 uiExpand="1">
        <p:bldSub>
          <a:bldChart bld="categoryEl"/>
        </p:bldSub>
      </p:bldGraphic>
      <p:bldGraphic spid="26" grpId="0" uiExpand="1">
        <p:bldSub>
          <a:bldChart bld="category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LİSANSÜSTÜ </a:t>
            </a:r>
            <a:r>
              <a:rPr lang="tr-TR" dirty="0" smtClean="0"/>
              <a:t>PROGRAMLAR</a:t>
            </a:r>
            <a:endParaRPr lang="tr-TR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5035068"/>
              </p:ext>
            </p:extLst>
          </p:nvPr>
        </p:nvGraphicFramePr>
        <p:xfrm>
          <a:off x="820615" y="1037371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9289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B899DC4-6C6D-4F62-8361-C81B63696B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66A867A-7466-4AB6-8519-972390FF588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LİSANSÜSTÜ </a:t>
            </a:r>
            <a:r>
              <a:rPr lang="tr-TR" dirty="0" smtClean="0"/>
              <a:t>PROGRAMLAR</a:t>
            </a:r>
            <a:endParaRPr lang="tr-TR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217050"/>
              </p:ext>
            </p:extLst>
          </p:nvPr>
        </p:nvGraphicFramePr>
        <p:xfrm>
          <a:off x="715108" y="1002201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4967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Dgm bld="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884E2-9670-1724-8DF7-D15F0B9BD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KURUM İÇİ YÜKSELMELER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AB27E7C-D01B-ABE7-212E-FC00A0FBE9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3335906"/>
              </p:ext>
            </p:extLst>
          </p:nvPr>
        </p:nvGraphicFramePr>
        <p:xfrm>
          <a:off x="838200" y="1389063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684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2CCF633-32A6-42EF-9984-30696FA37F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2CCF633-32A6-42EF-9984-30696FA37F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F1FD56-4778-421B-8151-7A6B68172A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graphicEl>
                                              <a:dgm id="{B7F1FD56-4778-421B-8151-7A6B68172A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FB18D2-249D-47F6-9721-42A693E9B7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B1FB18D2-249D-47F6-9721-42A693E9B7A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30AB03-7B0A-4E1A-B87B-C621A6EF5C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graphicEl>
                                              <a:dgm id="{8B30AB03-7B0A-4E1A-B87B-C621A6EF5C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D30CA4-8585-4B5F-A3EF-53915DA1AB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35D30CA4-8585-4B5F-A3EF-53915DA1AB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C329994-F5A2-4C6C-8AE3-1011DA0300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5C329994-F5A2-4C6C-8AE3-1011DA0300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72B32-2192-99FD-8B5F-7F47FF975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ULUSLARARASI İŞBİRLİKLERİMİZ</a:t>
            </a:r>
          </a:p>
        </p:txBody>
      </p:sp>
      <p:graphicFrame>
        <p:nvGraphicFramePr>
          <p:cNvPr id="6" name="Tablo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5642723"/>
              </p:ext>
            </p:extLst>
          </p:nvPr>
        </p:nvGraphicFramePr>
        <p:xfrm>
          <a:off x="1189483" y="1296366"/>
          <a:ext cx="7723024" cy="11902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{5A111915-BE36-4E01-A7E5-04B1672EAD32}</a:tableStyleId>
              </a:tblPr>
              <a:tblGrid>
                <a:gridCol w="1540854">
                  <a:extLst>
                    <a:ext uri="{9D8B030D-6E8A-4147-A177-3AD203B41FA5}">
                      <a16:colId xmlns:a16="http://schemas.microsoft.com/office/drawing/2014/main" val="2106119527"/>
                    </a:ext>
                  </a:extLst>
                </a:gridCol>
                <a:gridCol w="1234784">
                  <a:extLst>
                    <a:ext uri="{9D8B030D-6E8A-4147-A177-3AD203B41FA5}">
                      <a16:colId xmlns:a16="http://schemas.microsoft.com/office/drawing/2014/main" val="2395657979"/>
                    </a:ext>
                  </a:extLst>
                </a:gridCol>
                <a:gridCol w="1030737">
                  <a:extLst>
                    <a:ext uri="{9D8B030D-6E8A-4147-A177-3AD203B41FA5}">
                      <a16:colId xmlns:a16="http://schemas.microsoft.com/office/drawing/2014/main" val="1135170334"/>
                    </a:ext>
                  </a:extLst>
                </a:gridCol>
                <a:gridCol w="1130510">
                  <a:extLst>
                    <a:ext uri="{9D8B030D-6E8A-4147-A177-3AD203B41FA5}">
                      <a16:colId xmlns:a16="http://schemas.microsoft.com/office/drawing/2014/main" val="231004241"/>
                    </a:ext>
                  </a:extLst>
                </a:gridCol>
                <a:gridCol w="928713">
                  <a:extLst>
                    <a:ext uri="{9D8B030D-6E8A-4147-A177-3AD203B41FA5}">
                      <a16:colId xmlns:a16="http://schemas.microsoft.com/office/drawing/2014/main" val="797244735"/>
                    </a:ext>
                  </a:extLst>
                </a:gridCol>
                <a:gridCol w="928713">
                  <a:extLst>
                    <a:ext uri="{9D8B030D-6E8A-4147-A177-3AD203B41FA5}">
                      <a16:colId xmlns:a16="http://schemas.microsoft.com/office/drawing/2014/main" val="3468448199"/>
                    </a:ext>
                  </a:extLst>
                </a:gridCol>
                <a:gridCol w="928713">
                  <a:extLst>
                    <a:ext uri="{9D8B030D-6E8A-4147-A177-3AD203B41FA5}">
                      <a16:colId xmlns:a16="http://schemas.microsoft.com/office/drawing/2014/main" val="2355961814"/>
                    </a:ext>
                  </a:extLst>
                </a:gridCol>
              </a:tblGrid>
              <a:tr h="293107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ERASMUS Değişim Programı Kapsamındaki Öğrenci Sayıları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7094047"/>
                  </a:ext>
                </a:extLst>
              </a:tr>
              <a:tr h="293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Yıllar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2020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2021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2022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2023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2025</a:t>
                      </a:r>
                      <a:endParaRPr lang="tr-TR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9452521"/>
                  </a:ext>
                </a:extLst>
              </a:tr>
              <a:tr h="6040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Giden Öğrenci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Sayıları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0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0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0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2621192"/>
                  </a:ext>
                </a:extLst>
              </a:tr>
            </a:tbl>
          </a:graphicData>
        </a:graphic>
      </p:graphicFrame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733378"/>
              </p:ext>
            </p:extLst>
          </p:nvPr>
        </p:nvGraphicFramePr>
        <p:xfrm>
          <a:off x="1189483" y="2701494"/>
          <a:ext cx="7723024" cy="11902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{5A111915-BE36-4E01-A7E5-04B1672EAD32}</a:tableStyleId>
              </a:tblPr>
              <a:tblGrid>
                <a:gridCol w="1540854">
                  <a:extLst>
                    <a:ext uri="{9D8B030D-6E8A-4147-A177-3AD203B41FA5}">
                      <a16:colId xmlns:a16="http://schemas.microsoft.com/office/drawing/2014/main" val="2106119527"/>
                    </a:ext>
                  </a:extLst>
                </a:gridCol>
                <a:gridCol w="1234784">
                  <a:extLst>
                    <a:ext uri="{9D8B030D-6E8A-4147-A177-3AD203B41FA5}">
                      <a16:colId xmlns:a16="http://schemas.microsoft.com/office/drawing/2014/main" val="2395657979"/>
                    </a:ext>
                  </a:extLst>
                </a:gridCol>
                <a:gridCol w="1030737">
                  <a:extLst>
                    <a:ext uri="{9D8B030D-6E8A-4147-A177-3AD203B41FA5}">
                      <a16:colId xmlns:a16="http://schemas.microsoft.com/office/drawing/2014/main" val="1135170334"/>
                    </a:ext>
                  </a:extLst>
                </a:gridCol>
                <a:gridCol w="1130510">
                  <a:extLst>
                    <a:ext uri="{9D8B030D-6E8A-4147-A177-3AD203B41FA5}">
                      <a16:colId xmlns:a16="http://schemas.microsoft.com/office/drawing/2014/main" val="231004241"/>
                    </a:ext>
                  </a:extLst>
                </a:gridCol>
                <a:gridCol w="928713">
                  <a:extLst>
                    <a:ext uri="{9D8B030D-6E8A-4147-A177-3AD203B41FA5}">
                      <a16:colId xmlns:a16="http://schemas.microsoft.com/office/drawing/2014/main" val="797244735"/>
                    </a:ext>
                  </a:extLst>
                </a:gridCol>
                <a:gridCol w="928713">
                  <a:extLst>
                    <a:ext uri="{9D8B030D-6E8A-4147-A177-3AD203B41FA5}">
                      <a16:colId xmlns:a16="http://schemas.microsoft.com/office/drawing/2014/main" val="3468448199"/>
                    </a:ext>
                  </a:extLst>
                </a:gridCol>
                <a:gridCol w="928713">
                  <a:extLst>
                    <a:ext uri="{9D8B030D-6E8A-4147-A177-3AD203B41FA5}">
                      <a16:colId xmlns:a16="http://schemas.microsoft.com/office/drawing/2014/main" val="805179250"/>
                    </a:ext>
                  </a:extLst>
                </a:gridCol>
              </a:tblGrid>
              <a:tr h="293107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ERASMUS Değişim Programı Kapsamındaki </a:t>
                      </a:r>
                      <a:r>
                        <a:rPr lang="tr-TR" sz="1100" dirty="0" smtClean="0">
                          <a:effectLst/>
                        </a:rPr>
                        <a:t>Öğretim Elemanı </a:t>
                      </a:r>
                      <a:r>
                        <a:rPr lang="tr-TR" sz="1100" dirty="0">
                          <a:effectLst/>
                        </a:rPr>
                        <a:t>Sayıları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7094047"/>
                  </a:ext>
                </a:extLst>
              </a:tr>
              <a:tr h="293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Yıllar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2020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2021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2022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2023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2025</a:t>
                      </a:r>
                      <a:endParaRPr lang="tr-TR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9452521"/>
                  </a:ext>
                </a:extLst>
              </a:tr>
              <a:tr h="6040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Giden Öğrenci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Sayıları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0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0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</a:rPr>
                        <a:t>0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</a:rPr>
                        <a:t>2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2621192"/>
                  </a:ext>
                </a:extLst>
              </a:tr>
            </a:tbl>
          </a:graphicData>
        </a:graphic>
      </p:graphicFrame>
      <p:graphicFrame>
        <p:nvGraphicFramePr>
          <p:cNvPr id="8" name="Tablo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0544670"/>
              </p:ext>
            </p:extLst>
          </p:nvPr>
        </p:nvGraphicFramePr>
        <p:xfrm>
          <a:off x="1189483" y="4106622"/>
          <a:ext cx="7723024" cy="11902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{5A111915-BE36-4E01-A7E5-04B1672EAD32}</a:tableStyleId>
              </a:tblPr>
              <a:tblGrid>
                <a:gridCol w="1540854">
                  <a:extLst>
                    <a:ext uri="{9D8B030D-6E8A-4147-A177-3AD203B41FA5}">
                      <a16:colId xmlns:a16="http://schemas.microsoft.com/office/drawing/2014/main" val="2106119527"/>
                    </a:ext>
                  </a:extLst>
                </a:gridCol>
                <a:gridCol w="1234784">
                  <a:extLst>
                    <a:ext uri="{9D8B030D-6E8A-4147-A177-3AD203B41FA5}">
                      <a16:colId xmlns:a16="http://schemas.microsoft.com/office/drawing/2014/main" val="2395657979"/>
                    </a:ext>
                  </a:extLst>
                </a:gridCol>
                <a:gridCol w="1030737">
                  <a:extLst>
                    <a:ext uri="{9D8B030D-6E8A-4147-A177-3AD203B41FA5}">
                      <a16:colId xmlns:a16="http://schemas.microsoft.com/office/drawing/2014/main" val="1135170334"/>
                    </a:ext>
                  </a:extLst>
                </a:gridCol>
                <a:gridCol w="1130510">
                  <a:extLst>
                    <a:ext uri="{9D8B030D-6E8A-4147-A177-3AD203B41FA5}">
                      <a16:colId xmlns:a16="http://schemas.microsoft.com/office/drawing/2014/main" val="231004241"/>
                    </a:ext>
                  </a:extLst>
                </a:gridCol>
                <a:gridCol w="928713">
                  <a:extLst>
                    <a:ext uri="{9D8B030D-6E8A-4147-A177-3AD203B41FA5}">
                      <a16:colId xmlns:a16="http://schemas.microsoft.com/office/drawing/2014/main" val="797244735"/>
                    </a:ext>
                  </a:extLst>
                </a:gridCol>
                <a:gridCol w="928713">
                  <a:extLst>
                    <a:ext uri="{9D8B030D-6E8A-4147-A177-3AD203B41FA5}">
                      <a16:colId xmlns:a16="http://schemas.microsoft.com/office/drawing/2014/main" val="3468448199"/>
                    </a:ext>
                  </a:extLst>
                </a:gridCol>
                <a:gridCol w="928713">
                  <a:extLst>
                    <a:ext uri="{9D8B030D-6E8A-4147-A177-3AD203B41FA5}">
                      <a16:colId xmlns:a16="http://schemas.microsoft.com/office/drawing/2014/main" val="805179250"/>
                    </a:ext>
                  </a:extLst>
                </a:gridCol>
              </a:tblGrid>
              <a:tr h="293107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</a:rPr>
                        <a:t>TÜBİAK Kapsamında Yurtdışına Görevlendirilen Öğretim Elemanı </a:t>
                      </a:r>
                      <a:r>
                        <a:rPr lang="tr-TR" sz="1100" dirty="0">
                          <a:effectLst/>
                        </a:rPr>
                        <a:t>Sayıları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7094047"/>
                  </a:ext>
                </a:extLst>
              </a:tr>
              <a:tr h="293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Yıllar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2020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2021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>
                          <a:effectLst/>
                        </a:rPr>
                        <a:t>2022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2023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2025</a:t>
                      </a:r>
                      <a:endParaRPr lang="tr-TR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19452521"/>
                  </a:ext>
                </a:extLst>
              </a:tr>
              <a:tr h="6040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Giden Öğrenci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Sayıları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0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0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</a:rPr>
                        <a:t>0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smtClean="0">
                          <a:effectLst/>
                        </a:rPr>
                        <a:t>2</a:t>
                      </a:r>
                      <a:endParaRPr lang="tr-T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effectLst/>
                        </a:rPr>
                        <a:t>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tr-T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26211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392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ÖNEMLİ </a:t>
            </a:r>
            <a:r>
              <a:rPr lang="tr-TR" dirty="0" smtClean="0"/>
              <a:t>BAŞARILAR</a:t>
            </a:r>
            <a:endParaRPr lang="tr-TR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5651566"/>
              </p:ext>
            </p:extLst>
          </p:nvPr>
        </p:nvGraphicFramePr>
        <p:xfrm>
          <a:off x="715108" y="1002201"/>
          <a:ext cx="10515600" cy="4687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9128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AEFA3B-AE27-6D32-7806-C8499DE6EE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983DC-DEB6-1758-5E75-16B42653E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ÖNEMLİ </a:t>
            </a:r>
            <a:r>
              <a:rPr lang="tr-TR" dirty="0" smtClean="0"/>
              <a:t>BAŞARILAR</a:t>
            </a:r>
            <a:endParaRPr lang="tr-TR" dirty="0"/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801921E1-D9EE-1F3C-3F99-77DF196450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1336517"/>
              </p:ext>
            </p:extLst>
          </p:nvPr>
        </p:nvGraphicFramePr>
        <p:xfrm>
          <a:off x="695652" y="1157843"/>
          <a:ext cx="10230260" cy="4475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983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dgm id="{88770953-0D09-4C4C-A4C8-FE540DCAC9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graphicEl>
                                              <a:dgm id="{11B6E6A6-6A89-411E-A453-83E718BCC1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Dgm bld="one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ÖNEMLİ BAŞARILAR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44769" y="1389063"/>
            <a:ext cx="6558023" cy="22574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Öğrencilerimizin TÜBİTAK Proje Başarıları </a:t>
            </a:r>
          </a:p>
          <a:p>
            <a:r>
              <a:rPr lang="tr-TR" sz="2000" dirty="0" smtClean="0"/>
              <a:t>Öğrencilerimizin </a:t>
            </a:r>
            <a:r>
              <a:rPr lang="tr-TR" sz="2000" dirty="0"/>
              <a:t>5 TÜBİTAK 2209-A projesi kabul edildi.</a:t>
            </a:r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3" y="3646488"/>
            <a:ext cx="2255716" cy="2255716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232" y="3646488"/>
            <a:ext cx="2255716" cy="2255716"/>
          </a:xfrm>
          <a:prstGeom prst="rect">
            <a:avLst/>
          </a:prstGeom>
        </p:spPr>
      </p:pic>
      <p:pic>
        <p:nvPicPr>
          <p:cNvPr id="21" name="Resim Yer Tutucusu 20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83" b="25183"/>
          <a:stretch>
            <a:fillRect/>
          </a:stretch>
        </p:blipFill>
        <p:spPr/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076" y="3646488"/>
            <a:ext cx="2255716" cy="2255716"/>
          </a:xfrm>
          <a:prstGeom prst="rect">
            <a:avLst/>
          </a:prstGeom>
        </p:spPr>
      </p:pic>
      <p:pic>
        <p:nvPicPr>
          <p:cNvPr id="23" name="Resim Yer Tutucusu 22"/>
          <p:cNvPicPr>
            <a:picLocks noGrp="1" noChangeAspect="1"/>
          </p:cNvPicPr>
          <p:nvPr>
            <p:ph type="pic" sz="quarter" idx="13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1" b="588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6258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A71B5-25FD-645D-7E73-4C9FFA5D8D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185B3-38CC-DD72-6FF3-09D463A8C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77C43A34-53D8-0374-0257-4DAEFABACC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2610349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86590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A71B5-25FD-645D-7E73-4C9FFA5D8D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185B3-38CC-DD72-6FF3-09D463A8C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77C43A34-53D8-0374-0257-4DAEFABACC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911541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2828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705528-6231-B904-2C24-1C17376CD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566E3-817F-8FDB-706A-5F7D2240E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0994B9B7-43C5-0029-33C7-E8F5E6093B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5696560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6716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6FCB6C-3EC1-8FF5-D0D4-23B8C00521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EEFC7-E20D-ED64-C9E5-DDBC4DB75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A7639ADF-AC29-80F2-F023-9C400BEBFA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6208838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8789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9E99D8-4A8B-5A40-4D86-CEF5B2469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D0F90-9406-AF2D-7175-0DF816272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AA711287-2D01-A5C1-DE99-A86D6D4274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9206074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46740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>
                                            <p:graphicEl>
                                              <a:chart seriesIdx="0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>
                                            <p:graphicEl>
                                              <a:chart seriesIdx="1" categoryIdx="5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9E99D8-4A8B-5A40-4D86-CEF5B24698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D0F90-9406-AF2D-7175-0DF816272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FAALİYETLER</a:t>
            </a:r>
            <a:endParaRPr lang="tr-TR" dirty="0"/>
          </a:p>
        </p:txBody>
      </p:sp>
      <p:graphicFrame>
        <p:nvGraphicFramePr>
          <p:cNvPr id="19" name="Content Placeholder 18">
            <a:extLst>
              <a:ext uri="{FF2B5EF4-FFF2-40B4-BE49-F238E27FC236}">
                <a16:creationId xmlns:a16="http://schemas.microsoft.com/office/drawing/2014/main" id="{AA711287-2D01-A5C1-DE99-A86D6D4274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3641779"/>
              </p:ext>
            </p:extLst>
          </p:nvPr>
        </p:nvGraphicFramePr>
        <p:xfrm>
          <a:off x="1001486" y="1122194"/>
          <a:ext cx="10000343" cy="44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2188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9" grpId="0">
        <p:bldSub>
          <a:bldChart bld="seriesEl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FC0A6-6185-FE76-0C51-05174DAFD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048DC-E0FA-1914-5F7B-512F396B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FALİYETLER</a:t>
            </a:r>
            <a:endParaRPr lang="tr-TR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8AA8DD13-0072-E95E-8AEE-998F1BD1F3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9515105"/>
              </p:ext>
            </p:extLst>
          </p:nvPr>
        </p:nvGraphicFramePr>
        <p:xfrm>
          <a:off x="1087583" y="1296366"/>
          <a:ext cx="9680936" cy="2435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04329">
                  <a:extLst>
                    <a:ext uri="{9D8B030D-6E8A-4147-A177-3AD203B41FA5}">
                      <a16:colId xmlns:a16="http://schemas.microsoft.com/office/drawing/2014/main" val="456117717"/>
                    </a:ext>
                  </a:extLst>
                </a:gridCol>
                <a:gridCol w="2876607">
                  <a:extLst>
                    <a:ext uri="{9D8B030D-6E8A-4147-A177-3AD203B41FA5}">
                      <a16:colId xmlns:a16="http://schemas.microsoft.com/office/drawing/2014/main" val="451744477"/>
                    </a:ext>
                  </a:extLst>
                </a:gridCol>
              </a:tblGrid>
              <a:tr h="3214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TÜBİTAK Tarafından 2024 Yılında Desteklenen Bilimsel Araştırma Projeleri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6367266"/>
                  </a:ext>
                </a:extLst>
              </a:tr>
              <a:tr h="4783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Proje Adı</a:t>
                      </a:r>
                      <a:endParaRPr lang="tr-TR" sz="28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Yürütücü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98227123"/>
                  </a:ext>
                </a:extLst>
              </a:tr>
              <a:tr h="795721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Kiral</a:t>
                      </a:r>
                      <a:r>
                        <a:rPr lang="tr-TR" sz="1400" b="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merkez ve </a:t>
                      </a:r>
                      <a:r>
                        <a:rPr lang="tr-TR" sz="1400" b="0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heterosiklik</a:t>
                      </a:r>
                      <a:r>
                        <a:rPr lang="tr-TR" sz="1400" b="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halka içeren yeni 1,2,3-Triazol türevi bileşiklerinin sentezi, </a:t>
                      </a:r>
                      <a:r>
                        <a:rPr lang="tr-TR" sz="1400" b="0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karakterizasyonu</a:t>
                      </a:r>
                      <a:r>
                        <a:rPr lang="tr-TR" sz="1400" b="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ve biyolojik aktivitelerinin in </a:t>
                      </a:r>
                      <a:r>
                        <a:rPr lang="tr-TR" sz="1400" b="0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vivo</a:t>
                      </a:r>
                      <a:r>
                        <a:rPr lang="tr-TR" sz="1400" b="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/in </a:t>
                      </a:r>
                      <a:r>
                        <a:rPr lang="tr-TR" sz="1400" b="0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vitro</a:t>
                      </a:r>
                      <a:r>
                        <a:rPr lang="tr-TR" sz="1400" b="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şartlarda araştırılması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b="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Dr. Öğr. Üyesi Yakup GÜNEŞ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400" b="0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86974601"/>
                  </a:ext>
                </a:extLst>
              </a:tr>
              <a:tr h="795721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İlköğretim 1. Sınıf Öğrencilerin Matematiksel Problem Çözme Becerilerine Yönelik Fiziki ve Dijital Eğitsel Oyunların Tasarımı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b="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Dr. Öğr. Üyesi Enes DEMİR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3610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001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FC0A6-6185-FE76-0C51-05174DAFD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048DC-E0FA-1914-5F7B-512F396B7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FALİYETLER</a:t>
            </a:r>
            <a:endParaRPr lang="tr-TR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8AA8DD13-0072-E95E-8AEE-998F1BD1F3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6312835"/>
              </p:ext>
            </p:extLst>
          </p:nvPr>
        </p:nvGraphicFramePr>
        <p:xfrm>
          <a:off x="1087583" y="1296366"/>
          <a:ext cx="9867900" cy="25180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040">
                  <a:extLst>
                    <a:ext uri="{9D8B030D-6E8A-4147-A177-3AD203B41FA5}">
                      <a16:colId xmlns:a16="http://schemas.microsoft.com/office/drawing/2014/main" val="456117717"/>
                    </a:ext>
                  </a:extLst>
                </a:gridCol>
                <a:gridCol w="599293">
                  <a:extLst>
                    <a:ext uri="{9D8B030D-6E8A-4147-A177-3AD203B41FA5}">
                      <a16:colId xmlns:a16="http://schemas.microsoft.com/office/drawing/2014/main" val="1594657814"/>
                    </a:ext>
                  </a:extLst>
                </a:gridCol>
                <a:gridCol w="4168284">
                  <a:extLst>
                    <a:ext uri="{9D8B030D-6E8A-4147-A177-3AD203B41FA5}">
                      <a16:colId xmlns:a16="http://schemas.microsoft.com/office/drawing/2014/main" val="2981362610"/>
                    </a:ext>
                  </a:extLst>
                </a:gridCol>
                <a:gridCol w="1427018">
                  <a:extLst>
                    <a:ext uri="{9D8B030D-6E8A-4147-A177-3AD203B41FA5}">
                      <a16:colId xmlns:a16="http://schemas.microsoft.com/office/drawing/2014/main" val="451744477"/>
                    </a:ext>
                  </a:extLst>
                </a:gridCol>
                <a:gridCol w="1132967">
                  <a:extLst>
                    <a:ext uri="{9D8B030D-6E8A-4147-A177-3AD203B41FA5}">
                      <a16:colId xmlns:a16="http://schemas.microsoft.com/office/drawing/2014/main" val="2085095352"/>
                    </a:ext>
                  </a:extLst>
                </a:gridCol>
                <a:gridCol w="926333">
                  <a:extLst>
                    <a:ext uri="{9D8B030D-6E8A-4147-A177-3AD203B41FA5}">
                      <a16:colId xmlns:a16="http://schemas.microsoft.com/office/drawing/2014/main" val="1384924708"/>
                    </a:ext>
                  </a:extLst>
                </a:gridCol>
                <a:gridCol w="915965">
                  <a:extLst>
                    <a:ext uri="{9D8B030D-6E8A-4147-A177-3AD203B41FA5}">
                      <a16:colId xmlns:a16="http://schemas.microsoft.com/office/drawing/2014/main" val="3653658553"/>
                    </a:ext>
                  </a:extLst>
                </a:gridCol>
              </a:tblGrid>
              <a:tr h="321404">
                <a:tc gridSpan="7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Üniversitemiz BAP Birimi Tarafından 2024 Yılında Desteklenen Bilimsel Araştırma Projeleri</a:t>
                      </a:r>
                      <a:endParaRPr lang="tr-TR" sz="1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6367266"/>
                  </a:ext>
                </a:extLst>
              </a:tr>
              <a:tr h="4783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Proje No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Proje Türü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Proje Adı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Yürütücü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Destek Miktarı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Başlama Tarihi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Bitiş Tarihi</a:t>
                      </a:r>
                      <a:endParaRPr lang="tr-TR" sz="2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98227123"/>
                  </a:ext>
                </a:extLst>
              </a:tr>
              <a:tr h="795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2024-SİÜEĞT-015</a:t>
                      </a:r>
                      <a:endParaRPr lang="tr-TR" sz="12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BAP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Seramidaz</a:t>
                      </a: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İnhibisyonu</a:t>
                      </a: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Aracılı </a:t>
                      </a:r>
                      <a:r>
                        <a:rPr lang="tr-TR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Proapoptotik</a:t>
                      </a: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ve </a:t>
                      </a:r>
                      <a:r>
                        <a:rPr lang="tr-TR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Antimetastatik</a:t>
                      </a: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Etkinin İnsan </a:t>
                      </a:r>
                      <a:r>
                        <a:rPr lang="tr-TR" sz="12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Over</a:t>
                      </a: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Kanseri Hücrelerinde Araştırılması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Prof. Dr. Mustafa CENGİZ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29.999,98 TL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24.01.2024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23.01.2025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986974601"/>
                  </a:ext>
                </a:extLst>
              </a:tr>
              <a:tr h="79572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2024-SİÜEĞT-053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BAP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Yeni Asimetrik Amino Asit Birimine Sahip </a:t>
                      </a:r>
                      <a:r>
                        <a:rPr lang="tr-TR" sz="1200" b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Heterosiklik</a:t>
                      </a:r>
                      <a:r>
                        <a:rPr lang="tr-TR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tr-TR" sz="1200" b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Bileşiklerin</a:t>
                      </a:r>
                      <a:r>
                        <a:rPr lang="tr-TR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Antioksidan ve </a:t>
                      </a:r>
                      <a:r>
                        <a:rPr lang="tr-TR" sz="1200" b="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Biyo</a:t>
                      </a:r>
                      <a:r>
                        <a:rPr lang="tr-TR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-Karakteristik</a:t>
                      </a:r>
                      <a:r>
                        <a:rPr lang="tr-TR" sz="1200" b="0" baseline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Özelliklerinin</a:t>
                      </a:r>
                      <a:r>
                        <a:rPr lang="tr-TR" sz="1200" b="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İncelenmesi</a:t>
                      </a:r>
                      <a:endParaRPr lang="tr-TR" sz="1200" b="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Dr. Öğr. Üyesi Yakup GÜNEŞ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49.999,80 TL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27.12.2024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26.06.2026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13610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185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BİLİMSEL </a:t>
            </a:r>
            <a:r>
              <a:rPr lang="tr-TR" dirty="0" smtClean="0"/>
              <a:t>FALİYETLER</a:t>
            </a:r>
            <a:endParaRPr lang="tr-TR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44769" y="1389063"/>
            <a:ext cx="6558023" cy="22574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Öğrencilerimizin TÜBİTAK Proje Başarıları </a:t>
            </a:r>
          </a:p>
          <a:p>
            <a:r>
              <a:rPr lang="tr-TR" sz="2000" dirty="0" smtClean="0"/>
              <a:t>Öğrencilerimizin </a:t>
            </a:r>
            <a:r>
              <a:rPr lang="tr-TR" sz="2000" dirty="0"/>
              <a:t>5 TÜBİTAK 2209-A projesi kabul edildi.</a:t>
            </a:r>
          </a:p>
        </p:txBody>
      </p:sp>
      <p:pic>
        <p:nvPicPr>
          <p:cNvPr id="15" name="Resim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3" y="3646488"/>
            <a:ext cx="2255716" cy="2255716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232" y="3646488"/>
            <a:ext cx="2255716" cy="2255716"/>
          </a:xfrm>
          <a:prstGeom prst="rect">
            <a:avLst/>
          </a:prstGeom>
        </p:spPr>
      </p:pic>
      <p:pic>
        <p:nvPicPr>
          <p:cNvPr id="21" name="Resim Yer Tutucusu 20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83" b="25183"/>
          <a:stretch>
            <a:fillRect/>
          </a:stretch>
        </p:blipFill>
        <p:spPr/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076" y="3646488"/>
            <a:ext cx="2255716" cy="2255716"/>
          </a:xfrm>
          <a:prstGeom prst="rect">
            <a:avLst/>
          </a:prstGeom>
        </p:spPr>
      </p:pic>
      <p:pic>
        <p:nvPicPr>
          <p:cNvPr id="23" name="Resim Yer Tutucusu 22"/>
          <p:cNvPicPr>
            <a:picLocks noGrp="1" noChangeAspect="1"/>
          </p:cNvPicPr>
          <p:nvPr>
            <p:ph type="pic" sz="quarter" idx="13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1" b="588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0873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200" dirty="0">
                <a:latin typeface="+mn-lt"/>
              </a:rPr>
              <a:t>ETKİNLİKLERİMİZ</a:t>
            </a:r>
          </a:p>
        </p:txBody>
      </p:sp>
      <p:pic>
        <p:nvPicPr>
          <p:cNvPr id="8" name="Resim Yer Tutucusu 7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73153" y="1112138"/>
            <a:ext cx="7195054" cy="5703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3300" b="1" dirty="0"/>
              <a:t>“Gazze’ye Bir Ses Bir Nefes</a:t>
            </a:r>
            <a:r>
              <a:rPr lang="tr-TR" sz="3300" b="1" dirty="0" smtClean="0"/>
              <a:t>”</a:t>
            </a:r>
            <a:endParaRPr lang="tr-TR" dirty="0"/>
          </a:p>
        </p:txBody>
      </p:sp>
      <p:pic>
        <p:nvPicPr>
          <p:cNvPr id="12" name="Resim Yer Tutucusu 11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87" b="31387"/>
          <a:stretch>
            <a:fillRect/>
          </a:stretch>
        </p:blipFill>
        <p:spPr/>
      </p:pic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73153" y="1606566"/>
            <a:ext cx="3172967" cy="1282938"/>
          </a:xfrm>
        </p:spPr>
        <p:txBody>
          <a:bodyPr>
            <a:normAutofit/>
          </a:bodyPr>
          <a:lstStyle/>
          <a:p>
            <a:r>
              <a:rPr lang="tr-TR" sz="2000" dirty="0" smtClean="0"/>
              <a:t>Resim Sergisi</a:t>
            </a:r>
            <a:endParaRPr lang="tr-TR" sz="2000" dirty="0"/>
          </a:p>
          <a:p>
            <a:r>
              <a:rPr lang="tr-TR" sz="2000" dirty="0" smtClean="0"/>
              <a:t>Şiir ve Ezgiler</a:t>
            </a:r>
            <a:endParaRPr lang="tr-TR" sz="2000" dirty="0"/>
          </a:p>
          <a:p>
            <a:r>
              <a:rPr lang="tr-TR" sz="2000" dirty="0" err="1"/>
              <a:t>S</a:t>
            </a:r>
            <a:r>
              <a:rPr lang="tr-TR" sz="2000" dirty="0" err="1" smtClean="0"/>
              <a:t>inevizyon</a:t>
            </a:r>
            <a:r>
              <a:rPr lang="tr-TR" sz="2000" dirty="0" smtClean="0"/>
              <a:t> gösterileri </a:t>
            </a:r>
            <a:endParaRPr lang="tr-TR" sz="2000" dirty="0"/>
          </a:p>
        </p:txBody>
      </p:sp>
      <p:pic>
        <p:nvPicPr>
          <p:cNvPr id="13" name="Resim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126" y="1606566"/>
            <a:ext cx="1687068" cy="2249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9055" y="1606566"/>
            <a:ext cx="1687068" cy="2249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3" y="2731278"/>
            <a:ext cx="1687214" cy="2249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238" y="2731278"/>
            <a:ext cx="1687214" cy="2249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300" y="4166190"/>
            <a:ext cx="3866974" cy="1740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032" y="1606566"/>
            <a:ext cx="1092160" cy="22494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7982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1296" y="3895789"/>
            <a:ext cx="2395266" cy="1595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73153" y="1112138"/>
            <a:ext cx="7195054" cy="5703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3300" b="1" dirty="0"/>
              <a:t>“Gazze’ye Bir Ses Bir Nefes” </a:t>
            </a:r>
            <a:r>
              <a:rPr lang="tr-TR" sz="3300" b="1" dirty="0" smtClean="0"/>
              <a:t>Etkinliği</a:t>
            </a:r>
            <a:endParaRPr lang="tr-TR" dirty="0"/>
          </a:p>
        </p:txBody>
      </p:sp>
      <p:pic>
        <p:nvPicPr>
          <p:cNvPr id="12" name="Resim Yer Tutucusu 11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73153" y="1579134"/>
            <a:ext cx="4123944" cy="1383522"/>
          </a:xfrm>
        </p:spPr>
        <p:txBody>
          <a:bodyPr>
            <a:normAutofit fontScale="85000" lnSpcReduction="20000"/>
          </a:bodyPr>
          <a:lstStyle/>
          <a:p>
            <a:r>
              <a:rPr lang="tr-TR" sz="2400" dirty="0" smtClean="0"/>
              <a:t>“</a:t>
            </a:r>
            <a:r>
              <a:rPr lang="tr-TR" sz="2400" dirty="0"/>
              <a:t>Gazze’de Baba Olmak” </a:t>
            </a:r>
            <a:endParaRPr lang="tr-TR" sz="2400" dirty="0" smtClean="0"/>
          </a:p>
          <a:p>
            <a:r>
              <a:rPr lang="tr-TR" sz="2400" dirty="0" smtClean="0"/>
              <a:t>Kermes</a:t>
            </a:r>
            <a:endParaRPr lang="tr-TR" sz="2400" dirty="0"/>
          </a:p>
          <a:p>
            <a:r>
              <a:rPr lang="tr-TR" sz="2400" dirty="0" smtClean="0"/>
              <a:t>Anıt ağaç</a:t>
            </a:r>
          </a:p>
          <a:p>
            <a:r>
              <a:rPr lang="tr-TR" sz="2400" dirty="0" smtClean="0"/>
              <a:t>Çadır Nöbeti</a:t>
            </a:r>
            <a:endParaRPr lang="tr-TR" sz="2400" dirty="0"/>
          </a:p>
          <a:p>
            <a:endParaRPr lang="tr-TR" dirty="0"/>
          </a:p>
          <a:p>
            <a:endParaRPr lang="tr-TR" dirty="0"/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99" y="1878600"/>
            <a:ext cx="3262452" cy="14681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962656"/>
            <a:ext cx="3210560" cy="1444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Resim Yer Tutucusu 13"/>
          <p:cNvPicPr>
            <a:picLocks noGrp="1" noChangeAspect="1"/>
          </p:cNvPicPr>
          <p:nvPr>
            <p:ph type="pic" sz="quarter" idx="1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7451" y="2114225"/>
            <a:ext cx="2969513" cy="3959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6" y="4498152"/>
            <a:ext cx="3129205" cy="14081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3375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0E187-D73A-D0A9-3E8C-D4C72A4E3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872" y="1128891"/>
            <a:ext cx="6558023" cy="225742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sz="3300" b="1" dirty="0" smtClean="0"/>
              <a:t>Teşvik Ödülleri</a:t>
            </a:r>
            <a:endParaRPr lang="tr-TR" sz="3300" b="1" dirty="0"/>
          </a:p>
          <a:p>
            <a:r>
              <a:rPr lang="tr-TR" sz="2400" dirty="0" smtClean="0"/>
              <a:t>Yeni ünvan alanlar</a:t>
            </a:r>
            <a:endParaRPr lang="tr-TR" sz="2400" dirty="0"/>
          </a:p>
          <a:p>
            <a:r>
              <a:rPr lang="tr-TR" sz="2400" dirty="0" smtClean="0"/>
              <a:t>Akademik </a:t>
            </a:r>
            <a:r>
              <a:rPr lang="tr-TR" sz="2400" dirty="0"/>
              <a:t>teşvik sıralamasında dereceye </a:t>
            </a:r>
            <a:r>
              <a:rPr lang="tr-TR" sz="2400" dirty="0" smtClean="0"/>
              <a:t>girenler</a:t>
            </a:r>
          </a:p>
          <a:p>
            <a:r>
              <a:rPr lang="tr-TR" sz="2400" dirty="0" smtClean="0"/>
              <a:t>Kuruma </a:t>
            </a:r>
            <a:r>
              <a:rPr lang="tr-TR" sz="2400" dirty="0"/>
              <a:t>üstün katkı </a:t>
            </a:r>
            <a:r>
              <a:rPr lang="tr-TR" sz="2400" dirty="0" smtClean="0"/>
              <a:t>sunanlar </a:t>
            </a:r>
          </a:p>
          <a:p>
            <a:r>
              <a:rPr lang="tr-TR" sz="2400" dirty="0"/>
              <a:t>Ö</a:t>
            </a:r>
            <a:r>
              <a:rPr lang="tr-TR" sz="2400" dirty="0" smtClean="0"/>
              <a:t>rnek öğrenciler</a:t>
            </a:r>
            <a:endParaRPr lang="tr-TR" dirty="0"/>
          </a:p>
        </p:txBody>
      </p:sp>
      <p:pic>
        <p:nvPicPr>
          <p:cNvPr id="7" name="Resim Yer Tutucusu 6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87" b="31387"/>
          <a:stretch>
            <a:fillRect/>
          </a:stretch>
        </p:blipFill>
        <p:spPr>
          <a:xfrm>
            <a:off x="8721497" y="200020"/>
            <a:ext cx="3313937" cy="16448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204" y="3543505"/>
            <a:ext cx="1823800" cy="2431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768" y="3598333"/>
            <a:ext cx="1823799" cy="2431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191" y="3544756"/>
            <a:ext cx="1822862" cy="2430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182" y="3603588"/>
            <a:ext cx="3162200" cy="2371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Resim Yer Tutucusu 10"/>
          <p:cNvPicPr>
            <a:picLocks noGrp="1" noChangeAspect="1"/>
          </p:cNvPicPr>
          <p:nvPr>
            <p:ph type="pic" sz="quarter" idx="14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>
          <a:xfrm>
            <a:off x="8721497" y="1887435"/>
            <a:ext cx="3326670" cy="16511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2572" y="3567994"/>
            <a:ext cx="1822862" cy="2430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710" y="3599584"/>
            <a:ext cx="1822862" cy="2430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162" y="1061382"/>
            <a:ext cx="1822862" cy="2430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60056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993" y="523616"/>
            <a:ext cx="2479426" cy="24794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0" y="1140940"/>
            <a:ext cx="6558023" cy="17734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Öğretmen Yetiştirmeye Adanmış Ömürler</a:t>
            </a:r>
          </a:p>
          <a:p>
            <a:r>
              <a:rPr lang="tr-TR" sz="2000" dirty="0" smtClean="0"/>
              <a:t>Vefa Programı</a:t>
            </a:r>
          </a:p>
          <a:p>
            <a:r>
              <a:rPr lang="tr-TR" sz="2000" dirty="0" smtClean="0"/>
              <a:t>25 yılı aşan emek</a:t>
            </a:r>
            <a:endParaRPr lang="tr-TR" sz="2000" dirty="0"/>
          </a:p>
        </p:txBody>
      </p:sp>
      <p:pic>
        <p:nvPicPr>
          <p:cNvPr id="10" name="Resim Yer Tutucusu 9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>
          <a:xfrm>
            <a:off x="8396390" y="2027643"/>
            <a:ext cx="3673221" cy="18231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29" y="3246060"/>
            <a:ext cx="2692195" cy="26921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670" y="3246059"/>
            <a:ext cx="2692196" cy="26921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9866" y="3199818"/>
            <a:ext cx="2712874" cy="27128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Resim Yer Tutucusu 10"/>
          <p:cNvPicPr>
            <a:picLocks noGrp="1" noChangeAspect="1"/>
          </p:cNvPicPr>
          <p:nvPr>
            <p:ph type="pic" sz="quarter" idx="14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>
          <a:xfrm>
            <a:off x="8396389" y="4115106"/>
            <a:ext cx="3673221" cy="18231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354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ETKİNLİKLERİMİZ /Akreditasyon</a:t>
            </a:r>
            <a:endParaRPr lang="tr-TR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0E187-D73A-D0A9-3E8C-D4C72A4E3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48" y="1142074"/>
            <a:ext cx="10159113" cy="3536929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endParaRPr lang="tr-TR" sz="2000" b="1" dirty="0"/>
          </a:p>
          <a:p>
            <a:pPr marL="0" indent="0">
              <a:buNone/>
            </a:pPr>
            <a:r>
              <a:rPr lang="tr-TR" sz="6700" b="1" dirty="0" smtClean="0"/>
              <a:t>Akreditasyon</a:t>
            </a:r>
          </a:p>
          <a:p>
            <a:pPr marL="0" indent="0">
              <a:buNone/>
            </a:pPr>
            <a:endParaRPr lang="tr-TR" sz="6700" b="1" dirty="0"/>
          </a:p>
          <a:p>
            <a:pPr marL="0" indent="0">
              <a:buNone/>
            </a:pPr>
            <a:r>
              <a:rPr lang="tr-TR" sz="2600" dirty="0" smtClean="0"/>
              <a:t>3 programın Akreditasyonu İçin Başvuru Yapıldı</a:t>
            </a:r>
          </a:p>
          <a:p>
            <a:pPr marL="0" indent="0">
              <a:buNone/>
            </a:pPr>
            <a:endParaRPr lang="tr-TR" sz="2600" dirty="0" smtClean="0"/>
          </a:p>
          <a:p>
            <a:r>
              <a:rPr lang="tr-TR" sz="2600" dirty="0" smtClean="0"/>
              <a:t>Sınıf Öğretmenliği</a:t>
            </a:r>
          </a:p>
          <a:p>
            <a:r>
              <a:rPr lang="tr-TR" sz="2600" dirty="0" smtClean="0"/>
              <a:t>Sosyal Bilgiler Öğretmenliği</a:t>
            </a:r>
          </a:p>
          <a:p>
            <a:r>
              <a:rPr lang="tr-TR" sz="2600" dirty="0"/>
              <a:t>RPD</a:t>
            </a:r>
          </a:p>
          <a:p>
            <a:endParaRPr lang="tr-TR" sz="2400" dirty="0" smtClean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3278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611" y="3447907"/>
            <a:ext cx="3408922" cy="2556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ETKİNLİKLERİMİZ /Akreditasyon Başvuruları </a:t>
            </a:r>
            <a:endParaRPr lang="tr-TR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792799" y="1743717"/>
            <a:ext cx="5032250" cy="15481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Akreditasyon Hazırlık </a:t>
            </a:r>
            <a:r>
              <a:rPr lang="tr-TR" b="1" dirty="0" smtClean="0"/>
              <a:t>Eğitimleri</a:t>
            </a:r>
            <a:endParaRPr lang="tr-TR" b="1" dirty="0"/>
          </a:p>
          <a:p>
            <a:r>
              <a:rPr lang="tr-TR" sz="2000" dirty="0" smtClean="0"/>
              <a:t>Genel Toplantı ve Bilgilendirme Eğitimleri</a:t>
            </a:r>
          </a:p>
          <a:p>
            <a:r>
              <a:rPr lang="tr-TR" sz="2000" dirty="0" smtClean="0"/>
              <a:t>Bölüm/Program Düzeyinde Eğitimler </a:t>
            </a:r>
            <a:endParaRPr lang="tr-TR" sz="2000" dirty="0"/>
          </a:p>
        </p:txBody>
      </p:sp>
      <p:pic>
        <p:nvPicPr>
          <p:cNvPr id="9" name="Resim Yer Tutucusu 8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83" b="31383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Resim Yer Tutucusu 9"/>
          <p:cNvPicPr>
            <a:picLocks noGrp="1" noChangeAspect="1"/>
          </p:cNvPicPr>
          <p:nvPr>
            <p:ph type="pic"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" r="4668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79" y="3447907"/>
            <a:ext cx="1896735" cy="2528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113" y="3487094"/>
            <a:ext cx="3266631" cy="24499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2992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 /Akreditasyon Başvuruları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F70E187-D73A-D0A9-3E8C-D4C72A4E3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1377" y="1169664"/>
            <a:ext cx="3349562" cy="1337934"/>
          </a:xfrm>
        </p:spPr>
        <p:txBody>
          <a:bodyPr>
            <a:noAutofit/>
          </a:bodyPr>
          <a:lstStyle/>
          <a:p>
            <a:r>
              <a:rPr lang="tr-TR" sz="1800" dirty="0" smtClean="0"/>
              <a:t>Ölçme </a:t>
            </a:r>
            <a:r>
              <a:rPr lang="tr-TR" sz="1800" dirty="0"/>
              <a:t>ve değerlendirme</a:t>
            </a:r>
          </a:p>
          <a:p>
            <a:r>
              <a:rPr lang="tr-TR" sz="1800" dirty="0"/>
              <a:t>Kanıtların </a:t>
            </a:r>
            <a:r>
              <a:rPr lang="tr-TR" sz="1800" dirty="0" smtClean="0"/>
              <a:t>toplanması</a:t>
            </a:r>
          </a:p>
          <a:p>
            <a:r>
              <a:rPr lang="tr-TR" sz="1800" dirty="0" smtClean="0"/>
              <a:t>Sınav düzenlemeleri</a:t>
            </a:r>
          </a:p>
          <a:p>
            <a:r>
              <a:rPr lang="tr-TR" sz="1800" b="1" dirty="0" smtClean="0"/>
              <a:t>EBDAD Eğitimleri </a:t>
            </a:r>
            <a:endParaRPr lang="tr-TR" sz="1800" b="1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F70E187-D73A-D0A9-3E8C-D4C72A4E3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345" y="1258578"/>
            <a:ext cx="4066031" cy="1423226"/>
          </a:xfrm>
        </p:spPr>
        <p:txBody>
          <a:bodyPr>
            <a:normAutofit fontScale="92500" lnSpcReduction="10000"/>
          </a:bodyPr>
          <a:lstStyle/>
          <a:p>
            <a:r>
              <a:rPr lang="tr-TR" sz="2100" dirty="0" smtClean="0"/>
              <a:t>Örnek uygulamalar üzerinden:</a:t>
            </a:r>
          </a:p>
          <a:p>
            <a:r>
              <a:rPr lang="tr-TR" sz="2100" dirty="0"/>
              <a:t>P</a:t>
            </a:r>
            <a:r>
              <a:rPr lang="tr-TR" sz="2100" dirty="0" smtClean="0"/>
              <a:t>rogram </a:t>
            </a:r>
            <a:r>
              <a:rPr lang="tr-TR" sz="2100" dirty="0"/>
              <a:t>ve ders öğrenme </a:t>
            </a:r>
            <a:r>
              <a:rPr lang="tr-TR" sz="2100" dirty="0" smtClean="0"/>
              <a:t>çıktıları</a:t>
            </a:r>
          </a:p>
          <a:p>
            <a:r>
              <a:rPr lang="tr-TR" sz="2100" dirty="0"/>
              <a:t>AKTS iş yükü </a:t>
            </a:r>
            <a:r>
              <a:rPr lang="tr-TR" sz="2100" dirty="0" smtClean="0"/>
              <a:t>hesaplama</a:t>
            </a:r>
          </a:p>
          <a:p>
            <a:r>
              <a:rPr lang="tr-TR" sz="2100" dirty="0"/>
              <a:t>Bologna bilgi paketi</a:t>
            </a:r>
          </a:p>
          <a:p>
            <a:pPr marL="0" indent="0">
              <a:buNone/>
            </a:pPr>
            <a:endParaRPr lang="tr-TR" sz="2000" dirty="0" smtClean="0"/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5" y="2958735"/>
            <a:ext cx="2133010" cy="3017520"/>
          </a:xfrm>
          <a:prstGeom prst="rect">
            <a:avLst/>
          </a:prstGeom>
        </p:spPr>
      </p:pic>
      <p:pic>
        <p:nvPicPr>
          <p:cNvPr id="15" name="Resim Yer Tutucusu 14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16" name="Resim Yer Tutucusu 15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661" y="2681804"/>
            <a:ext cx="2474976" cy="1856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176" y="2681804"/>
            <a:ext cx="2474976" cy="1856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967" y="4538036"/>
            <a:ext cx="2474976" cy="1856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352" y="4512779"/>
            <a:ext cx="2475191" cy="18563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4801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720" y="4218363"/>
            <a:ext cx="2926334" cy="2194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0E187-D73A-D0A9-3E8C-D4C72A4E3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441" y="1157205"/>
            <a:ext cx="6558023" cy="2021749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tr-TR" sz="2400" b="1" dirty="0" smtClean="0"/>
              <a:t>Panel : Değişim </a:t>
            </a:r>
            <a:r>
              <a:rPr lang="tr-TR" sz="2400" b="1" dirty="0"/>
              <a:t>ve Dönüşüm Sürecinde Öğretmen Olmak </a:t>
            </a:r>
            <a:endParaRPr lang="tr-TR" sz="2400" b="1" dirty="0" smtClean="0"/>
          </a:p>
        </p:txBody>
      </p:sp>
      <p:pic>
        <p:nvPicPr>
          <p:cNvPr id="10" name="Resim Yer Tutucusu 9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Resim Yer Tutucusu 10"/>
          <p:cNvPicPr>
            <a:picLocks noGrp="1" noChangeAspect="1"/>
          </p:cNvPicPr>
          <p:nvPr>
            <p:ph type="pic"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6" y="3718830"/>
            <a:ext cx="2926334" cy="2194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432" y="2911869"/>
            <a:ext cx="2962868" cy="22221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823" y="1568866"/>
            <a:ext cx="2926334" cy="2194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349" y="2911869"/>
            <a:ext cx="2756218" cy="3674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3753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961" y="4292651"/>
            <a:ext cx="1767993" cy="1767993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270" y="4257661"/>
            <a:ext cx="1767993" cy="1767993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827" y="2877866"/>
            <a:ext cx="3828088" cy="17226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pic>
        <p:nvPicPr>
          <p:cNvPr id="8" name="Resim Yer Tutucusu 7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04717" y="1302732"/>
            <a:ext cx="7254930" cy="1622856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tr-TR" sz="2400" b="1" dirty="0"/>
              <a:t>18 Mart Çanakkale </a:t>
            </a:r>
            <a:r>
              <a:rPr lang="tr-TR" sz="2400" b="1" dirty="0" smtClean="0"/>
              <a:t>Zaferi, Şehitleri ve Mehmet Akif Ersoy’u Anma</a:t>
            </a:r>
            <a:endParaRPr lang="tr-TR" sz="2400" b="1" dirty="0"/>
          </a:p>
          <a:p>
            <a:r>
              <a:rPr lang="tr-TR" sz="2000" dirty="0" smtClean="0"/>
              <a:t>Eğitim Fakültesi Türkçe ve Sosyal Bilgiler Eğitimi Bölümü Öğrencileri </a:t>
            </a:r>
          </a:p>
          <a:p>
            <a:r>
              <a:rPr lang="tr-TR" sz="2000" dirty="0" smtClean="0"/>
              <a:t>Masal Topluluğu</a:t>
            </a:r>
            <a:endParaRPr lang="tr-TR" dirty="0"/>
          </a:p>
        </p:txBody>
      </p:sp>
      <p:pic>
        <p:nvPicPr>
          <p:cNvPr id="9" name="Resim Yer Tutucusu 8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2" b="9852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6" y="2925588"/>
            <a:ext cx="2115312" cy="15864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279" y="2919222"/>
            <a:ext cx="2115312" cy="15864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6" y="4344395"/>
            <a:ext cx="1677238" cy="1677238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57" y="4299017"/>
            <a:ext cx="1767993" cy="1767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07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0E187-D73A-D0A9-3E8C-D4C72A4E3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660" y="1186774"/>
            <a:ext cx="6812563" cy="48673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3000" b="1" dirty="0" smtClean="0"/>
              <a:t>Konferanslar</a:t>
            </a:r>
          </a:p>
          <a:p>
            <a:pPr marL="0" indent="0">
              <a:buNone/>
            </a:pPr>
            <a:endParaRPr lang="tr-TR" sz="3000" b="1" dirty="0" smtClean="0"/>
          </a:p>
          <a:p>
            <a:pPr marL="0" indent="0">
              <a:buNone/>
            </a:pPr>
            <a:r>
              <a:rPr lang="tr-TR" sz="3000" b="1" dirty="0" smtClean="0"/>
              <a:t>21</a:t>
            </a:r>
            <a:r>
              <a:rPr lang="tr-TR" sz="3000" b="1" dirty="0"/>
              <a:t>. Yüzyılda Öğretmen Olmak </a:t>
            </a:r>
            <a:endParaRPr lang="tr-TR" sz="3000" b="1" dirty="0" smtClean="0"/>
          </a:p>
          <a:p>
            <a:pPr marL="0" indent="0">
              <a:buNone/>
            </a:pPr>
            <a:r>
              <a:rPr lang="tr-TR" sz="2200" dirty="0" smtClean="0"/>
              <a:t>Prof</a:t>
            </a:r>
            <a:r>
              <a:rPr lang="tr-TR" sz="2200" dirty="0"/>
              <a:t>. Dr. Özcan </a:t>
            </a:r>
            <a:r>
              <a:rPr lang="tr-TR" sz="2200" dirty="0" smtClean="0"/>
              <a:t>Demirel</a:t>
            </a:r>
          </a:p>
          <a:p>
            <a:pPr marL="0" indent="0">
              <a:buNone/>
            </a:pPr>
            <a:endParaRPr lang="tr-TR" sz="2200" dirty="0"/>
          </a:p>
          <a:p>
            <a:pPr marL="0" indent="0">
              <a:buNone/>
            </a:pPr>
            <a:endParaRPr lang="tr-TR" sz="2200" dirty="0" smtClean="0"/>
          </a:p>
          <a:p>
            <a:pPr marL="0" indent="0">
              <a:buNone/>
            </a:pPr>
            <a:endParaRPr lang="tr-TR" sz="2200" dirty="0"/>
          </a:p>
          <a:p>
            <a:pPr marL="0" indent="0">
              <a:buNone/>
            </a:pPr>
            <a:endParaRPr lang="tr-TR" sz="2200" dirty="0" smtClean="0"/>
          </a:p>
          <a:p>
            <a:pPr marL="0" indent="0">
              <a:buNone/>
            </a:pPr>
            <a:endParaRPr lang="tr-TR" sz="2400" b="1" dirty="0"/>
          </a:p>
          <a:p>
            <a:pPr marL="0" indent="0">
              <a:buNone/>
            </a:pPr>
            <a:endParaRPr lang="tr-TR" sz="2200" dirty="0"/>
          </a:p>
        </p:txBody>
      </p:sp>
      <p:pic>
        <p:nvPicPr>
          <p:cNvPr id="7" name="Resim Yer Tutucusu 6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>
          <a:xfrm>
            <a:off x="6712085" y="1964988"/>
            <a:ext cx="5479915" cy="3229582"/>
          </a:xfrm>
        </p:spPr>
      </p:pic>
    </p:spTree>
    <p:extLst>
      <p:ext uri="{BB962C8B-B14F-4D97-AF65-F5344CB8AC3E}">
        <p14:creationId xmlns:p14="http://schemas.microsoft.com/office/powerpoint/2010/main" val="45008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0E187-D73A-D0A9-3E8C-D4C72A4E3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3660" y="1186774"/>
            <a:ext cx="5447489" cy="48673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3000" b="1" dirty="0" smtClean="0"/>
              <a:t>Konferanslar</a:t>
            </a:r>
          </a:p>
          <a:p>
            <a:pPr marL="0" indent="0">
              <a:buNone/>
            </a:pPr>
            <a:endParaRPr lang="tr-TR" sz="3000" b="1" dirty="0" smtClean="0"/>
          </a:p>
          <a:p>
            <a:pPr marL="0" indent="0">
              <a:buNone/>
            </a:pPr>
            <a:r>
              <a:rPr lang="tr-TR" sz="2400" b="1" dirty="0" smtClean="0"/>
              <a:t>Krizler </a:t>
            </a:r>
            <a:r>
              <a:rPr lang="tr-TR" sz="2400" b="1" dirty="0"/>
              <a:t>ve Dönüşüm Çağında Bilimle </a:t>
            </a:r>
            <a:r>
              <a:rPr lang="tr-TR" sz="2400" b="1" dirty="0" smtClean="0"/>
              <a:t>Olmak ve </a:t>
            </a:r>
            <a:r>
              <a:rPr lang="tr-TR" sz="2400" b="1" dirty="0"/>
              <a:t>İnsan </a:t>
            </a:r>
            <a:r>
              <a:rPr lang="tr-TR" sz="2400" b="1" dirty="0" smtClean="0"/>
              <a:t>Yetiştirmek</a:t>
            </a:r>
          </a:p>
          <a:p>
            <a:pPr marL="0" indent="0">
              <a:buNone/>
            </a:pPr>
            <a:r>
              <a:rPr lang="tr-TR" sz="2400" dirty="0" smtClean="0"/>
              <a:t>Prof. Dr. Melih Bulut</a:t>
            </a:r>
          </a:p>
          <a:p>
            <a:pPr marL="0" indent="0">
              <a:buNone/>
            </a:pPr>
            <a:endParaRPr lang="tr-TR" sz="2400" dirty="0"/>
          </a:p>
          <a:p>
            <a:pPr marL="0" indent="0">
              <a:buNone/>
            </a:pPr>
            <a:r>
              <a:rPr lang="tr-TR" sz="2400" dirty="0" smtClean="0"/>
              <a:t>(Eğitim Fakültesi – Bilim Topluluğu)</a:t>
            </a:r>
          </a:p>
          <a:p>
            <a:pPr marL="0" indent="0">
              <a:buNone/>
            </a:pPr>
            <a:endParaRPr lang="tr-TR" sz="2400" b="1" dirty="0"/>
          </a:p>
          <a:p>
            <a:pPr marL="0" indent="0">
              <a:buNone/>
            </a:pPr>
            <a:endParaRPr lang="tr-TR" sz="2200" dirty="0"/>
          </a:p>
        </p:txBody>
      </p:sp>
      <p:pic>
        <p:nvPicPr>
          <p:cNvPr id="9" name="Resim Yer Tutucusu 6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87" b="31387"/>
          <a:stretch>
            <a:fillRect/>
          </a:stretch>
        </p:blipFill>
        <p:spPr>
          <a:xfrm>
            <a:off x="7364749" y="96297"/>
            <a:ext cx="3962490" cy="1966723"/>
          </a:xfr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991" y="2331849"/>
            <a:ext cx="5753290" cy="2427592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3991" y="4915084"/>
            <a:ext cx="5963056" cy="2084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62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pic>
        <p:nvPicPr>
          <p:cNvPr id="8" name="Resim Yer Tutucusu 7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87" b="31387"/>
          <a:stretch>
            <a:fillRect/>
          </a:stretch>
        </p:blipFill>
        <p:spPr>
          <a:xfrm>
            <a:off x="7062282" y="1663431"/>
            <a:ext cx="4928478" cy="3476246"/>
          </a:xfr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264267" y="1663431"/>
            <a:ext cx="6558023" cy="2257426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tr-TR" b="1" dirty="0" smtClean="0"/>
              <a:t>Seminer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tr-TR" b="1" dirty="0" smtClean="0"/>
              <a:t>Türkiye </a:t>
            </a:r>
            <a:r>
              <a:rPr lang="tr-TR" b="1" dirty="0"/>
              <a:t>Yüzyılı Maarif Modelinin </a:t>
            </a:r>
            <a:r>
              <a:rPr lang="tr-TR" b="1" dirty="0" smtClean="0"/>
              <a:t>Tanıtımı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tr-TR" dirty="0" smtClean="0"/>
              <a:t>Doç. Dr. Ali Çetin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tr-TR" dirty="0"/>
              <a:t>(Eğitim Fakültesi – Bilim Topluluğu)</a:t>
            </a:r>
          </a:p>
          <a:p>
            <a:pPr marL="0" indent="0">
              <a:lnSpc>
                <a:spcPct val="110000"/>
              </a:lnSpc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21692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pic>
        <p:nvPicPr>
          <p:cNvPr id="8" name="Resim Yer Tutucusu 7"/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" t="135" r="818" b="135"/>
          <a:stretch/>
        </p:blipFill>
        <p:spPr>
          <a:xfrm>
            <a:off x="5575720" y="1186774"/>
            <a:ext cx="6310324" cy="4116746"/>
          </a:xfr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69908" y="2171230"/>
            <a:ext cx="5112211" cy="1233451"/>
          </a:xfrm>
        </p:spPr>
        <p:txBody>
          <a:bodyPr/>
          <a:lstStyle/>
          <a:p>
            <a:pPr marL="0" indent="0">
              <a:buNone/>
            </a:pPr>
            <a:r>
              <a:rPr lang="tr-TR" b="1" dirty="0"/>
              <a:t>PDR </a:t>
            </a:r>
            <a:r>
              <a:rPr lang="tr-TR" b="1" dirty="0" smtClean="0"/>
              <a:t>Psikolojik </a:t>
            </a:r>
            <a:r>
              <a:rPr lang="tr-TR" b="1" dirty="0"/>
              <a:t>Destek Programı</a:t>
            </a:r>
          </a:p>
          <a:p>
            <a:r>
              <a:rPr lang="tr-TR" sz="2000" dirty="0" smtClean="0"/>
              <a:t>Üniversite geneli 33 </a:t>
            </a:r>
            <a:r>
              <a:rPr lang="tr-TR" sz="2000" dirty="0"/>
              <a:t>öğrenciye </a:t>
            </a:r>
            <a:r>
              <a:rPr lang="tr-TR" sz="2000" dirty="0" smtClean="0"/>
              <a:t>danışmanlık</a:t>
            </a: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val="398416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0E187-D73A-D0A9-3E8C-D4C72A4E3D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b="1" dirty="0"/>
              <a:t>Afet Farkındalık </a:t>
            </a:r>
            <a:r>
              <a:rPr lang="tr-TR" b="1" dirty="0" smtClean="0"/>
              <a:t>Eğitimi</a:t>
            </a:r>
            <a:endParaRPr lang="tr-TR" b="1" dirty="0"/>
          </a:p>
        </p:txBody>
      </p:sp>
      <p:pic>
        <p:nvPicPr>
          <p:cNvPr id="7" name="Resim Yer Tutucusu 6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58" b="32458"/>
          <a:stretch>
            <a:fillRect/>
          </a:stretch>
        </p:blipFill>
        <p:spPr>
          <a:xfrm>
            <a:off x="7396222" y="980501"/>
            <a:ext cx="4548187" cy="2257425"/>
          </a:xfrm>
        </p:spPr>
      </p:pic>
      <p:pic>
        <p:nvPicPr>
          <p:cNvPr id="8" name="Resim Yer Tutucusu 7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87" b="31387"/>
          <a:stretch>
            <a:fillRect/>
          </a:stretch>
        </p:blipFill>
        <p:spPr/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262647" y="3718829"/>
            <a:ext cx="7133575" cy="22574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 smtClean="0"/>
              <a:t>Sevgi Evlerinde Kalan Çocuklarımızın Ziyareti</a:t>
            </a:r>
            <a:endParaRPr lang="tr-TR" b="1" dirty="0"/>
          </a:p>
          <a:p>
            <a:r>
              <a:rPr lang="tr-TR" sz="2200" dirty="0" smtClean="0"/>
              <a:t>Çeşitli Etkinlikler</a:t>
            </a:r>
          </a:p>
          <a:p>
            <a:r>
              <a:rPr lang="tr-TR" sz="2200" dirty="0" smtClean="0"/>
              <a:t>Sinema gösterimi</a:t>
            </a:r>
            <a:endParaRPr lang="tr-TR" sz="2200" dirty="0"/>
          </a:p>
        </p:txBody>
      </p:sp>
    </p:spTree>
    <p:extLst>
      <p:ext uri="{BB962C8B-B14F-4D97-AF65-F5344CB8AC3E}">
        <p14:creationId xmlns:p14="http://schemas.microsoft.com/office/powerpoint/2010/main" val="387956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0E187-D73A-D0A9-3E8C-D4C72A4E3D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b="1" dirty="0" smtClean="0"/>
              <a:t>Oryantasyon Programları </a:t>
            </a:r>
          </a:p>
          <a:p>
            <a:endParaRPr lang="tr-TR" b="1" dirty="0"/>
          </a:p>
          <a:p>
            <a:r>
              <a:rPr lang="tr-TR" sz="2400" dirty="0" smtClean="0"/>
              <a:t>Rehberlik </a:t>
            </a:r>
            <a:r>
              <a:rPr lang="tr-TR" sz="2400" dirty="0"/>
              <a:t>ve Psikolojik Danışmanlık Anabilim Dalı Oryantasyon Programı</a:t>
            </a:r>
          </a:p>
        </p:txBody>
      </p:sp>
      <p:pic>
        <p:nvPicPr>
          <p:cNvPr id="7" name="Resim Yer Tutucusu 6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8" name="Resim Yer Tutucusu 7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" r="4668"/>
          <a:stretch>
            <a:fillRect/>
          </a:stretch>
        </p:blipFill>
        <p:spPr/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>
            <a:normAutofit/>
          </a:bodyPr>
          <a:lstStyle/>
          <a:p>
            <a:endParaRPr lang="tr-TR" sz="2000" b="1" dirty="0" smtClean="0"/>
          </a:p>
          <a:p>
            <a:r>
              <a:rPr lang="tr-TR" sz="2400" dirty="0" smtClean="0"/>
              <a:t>Matematik </a:t>
            </a:r>
            <a:r>
              <a:rPr lang="tr-TR" sz="2400" dirty="0"/>
              <a:t>ve Fen Bilimleri Eğitimi Bölümü Oryantasyon Programı</a:t>
            </a:r>
          </a:p>
        </p:txBody>
      </p:sp>
    </p:spTree>
    <p:extLst>
      <p:ext uri="{BB962C8B-B14F-4D97-AF65-F5344CB8AC3E}">
        <p14:creationId xmlns:p14="http://schemas.microsoft.com/office/powerpoint/2010/main" val="139039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0E187-D73A-D0A9-3E8C-D4C72A4E3D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400" dirty="0"/>
              <a:t>İngiliz Dili Eğitimi Anabilim Dalı Oryantasyon Programı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>
            <a:normAutofit/>
          </a:bodyPr>
          <a:lstStyle/>
          <a:p>
            <a:r>
              <a:rPr lang="tr-TR" sz="2400" dirty="0"/>
              <a:t>Türkçe ve Sosyal Bilimler Eğitimi Bölümü Oryantasyon Programı</a:t>
            </a:r>
          </a:p>
        </p:txBody>
      </p:sp>
      <p:pic>
        <p:nvPicPr>
          <p:cNvPr id="5" name="Resim Yer Tutucusu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10" name="Resim Yer Tutucusu 9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1079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0E187-D73A-D0A9-3E8C-D4C72A4E3D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919" y="1972622"/>
            <a:ext cx="6558023" cy="22574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400" dirty="0" smtClean="0"/>
              <a:t>İngilizce Konuşma Becerileri Eğitimleri:</a:t>
            </a:r>
          </a:p>
          <a:p>
            <a:pPr marL="0" indent="0">
              <a:buNone/>
            </a:pPr>
            <a:r>
              <a:rPr lang="tr-TR" sz="2400" b="1" dirty="0"/>
              <a:t>"</a:t>
            </a:r>
            <a:r>
              <a:rPr lang="tr-TR" sz="2400" b="1" dirty="0" err="1"/>
              <a:t>Speaking</a:t>
            </a:r>
            <a:r>
              <a:rPr lang="tr-TR" sz="2400" b="1" dirty="0"/>
              <a:t> Club</a:t>
            </a:r>
            <a:r>
              <a:rPr lang="tr-TR" sz="2400" b="1" dirty="0" smtClean="0"/>
              <a:t>"</a:t>
            </a:r>
            <a:endParaRPr lang="tr-TR" sz="2400" dirty="0"/>
          </a:p>
          <a:p>
            <a:pPr marL="0" indent="0">
              <a:buNone/>
            </a:pPr>
            <a:endParaRPr lang="tr-TR" sz="2400" b="1" dirty="0" smtClean="0"/>
          </a:p>
          <a:p>
            <a:r>
              <a:rPr lang="tr-TR" sz="2000" dirty="0" smtClean="0"/>
              <a:t>Eğitim Fakültesi Yabancı Diller Eğitimi Bölümü</a:t>
            </a:r>
          </a:p>
          <a:p>
            <a:r>
              <a:rPr lang="tr-TR" sz="2000" dirty="0" smtClean="0"/>
              <a:t>Dil</a:t>
            </a:r>
            <a:r>
              <a:rPr lang="tr-TR" sz="2000" dirty="0"/>
              <a:t>, Kültür ve Sanat </a:t>
            </a:r>
            <a:r>
              <a:rPr lang="tr-TR" sz="2000" dirty="0" smtClean="0"/>
              <a:t>Topluluğu</a:t>
            </a:r>
            <a:endParaRPr lang="tr-TR" sz="2000" dirty="0"/>
          </a:p>
        </p:txBody>
      </p:sp>
      <p:pic>
        <p:nvPicPr>
          <p:cNvPr id="7" name="Resim Yer Tutucusu 6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58" b="32458"/>
          <a:stretch>
            <a:fillRect/>
          </a:stretch>
        </p:blipFill>
        <p:spPr>
          <a:xfrm>
            <a:off x="7510666" y="2215914"/>
            <a:ext cx="4548187" cy="2257425"/>
          </a:xfrm>
        </p:spPr>
      </p:pic>
    </p:spTree>
    <p:extLst>
      <p:ext uri="{BB962C8B-B14F-4D97-AF65-F5344CB8AC3E}">
        <p14:creationId xmlns:p14="http://schemas.microsoft.com/office/powerpoint/2010/main" val="351561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84827" y="1142877"/>
            <a:ext cx="7088416" cy="483337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tr-TR" sz="3500" b="1" dirty="0"/>
              <a:t>Siirt Öğretmen </a:t>
            </a:r>
            <a:r>
              <a:rPr lang="tr-TR" sz="3500" b="1" dirty="0" smtClean="0"/>
              <a:t>Akademileri</a:t>
            </a:r>
          </a:p>
          <a:p>
            <a:pPr marL="0" indent="0">
              <a:buNone/>
            </a:pPr>
            <a:endParaRPr lang="tr-TR" b="1" dirty="0"/>
          </a:p>
          <a:p>
            <a:pPr marL="0" indent="0">
              <a:buNone/>
            </a:pPr>
            <a:r>
              <a:rPr lang="tr-TR" sz="2200" dirty="0" smtClean="0"/>
              <a:t>İl Milli Eğitim Müdürlüğü ile İşbirliği ve Destek.</a:t>
            </a:r>
          </a:p>
          <a:p>
            <a:pPr marL="0" indent="0">
              <a:buNone/>
            </a:pPr>
            <a:endParaRPr lang="tr-TR" sz="2200" dirty="0"/>
          </a:p>
          <a:p>
            <a:r>
              <a:rPr lang="tr-TR" sz="2000" dirty="0"/>
              <a:t>Şehir ve Kültür Akademisi</a:t>
            </a:r>
          </a:p>
          <a:p>
            <a:pPr lvl="1"/>
            <a:r>
              <a:rPr lang="tr-TR" sz="1600" b="1" dirty="0"/>
              <a:t>Prof. Dr. Hasan Basri MEMDUHOĞLU: </a:t>
            </a:r>
            <a:r>
              <a:rPr lang="tr-TR" sz="1600" dirty="0"/>
              <a:t>Şehir ve </a:t>
            </a:r>
            <a:r>
              <a:rPr lang="tr-TR" sz="1600" dirty="0" smtClean="0"/>
              <a:t>Eğitim</a:t>
            </a:r>
          </a:p>
          <a:p>
            <a:pPr lvl="1"/>
            <a:endParaRPr lang="tr-TR" sz="1600" dirty="0"/>
          </a:p>
          <a:p>
            <a:r>
              <a:rPr lang="tr-TR" sz="2000" dirty="0"/>
              <a:t>Biyografi Akademisi</a:t>
            </a:r>
          </a:p>
          <a:p>
            <a:pPr lvl="1"/>
            <a:r>
              <a:rPr lang="tr-TR" sz="1600" b="1" dirty="0"/>
              <a:t>Prof. Dr. Hasan Basri MEMDUHOĞLU: </a:t>
            </a:r>
            <a:r>
              <a:rPr lang="tr-TR" sz="1600" dirty="0"/>
              <a:t>İsmail Fakirullah Hz. ve İbrahim Hakkı Hz. Örneğinde İlim, İrfan ve Hikmet</a:t>
            </a:r>
          </a:p>
          <a:p>
            <a:pPr lvl="1"/>
            <a:r>
              <a:rPr lang="tr-TR" sz="1600" b="1" dirty="0"/>
              <a:t>Doç. Dr. Yusuf YILDIRIM: </a:t>
            </a:r>
            <a:r>
              <a:rPr lang="tr-TR" sz="1600" dirty="0"/>
              <a:t>Şehre Değer Katan Şahsiyet Olarak Veysel Karani Hz</a:t>
            </a:r>
            <a:r>
              <a:rPr lang="tr-TR" sz="1600" dirty="0" smtClean="0"/>
              <a:t>.</a:t>
            </a:r>
          </a:p>
          <a:p>
            <a:pPr lvl="1"/>
            <a:endParaRPr lang="tr-TR" sz="1600" dirty="0"/>
          </a:p>
          <a:p>
            <a:r>
              <a:rPr lang="tr-TR" sz="2000" dirty="0"/>
              <a:t>Edebiyat Akademisi</a:t>
            </a:r>
          </a:p>
          <a:p>
            <a:pPr lvl="1"/>
            <a:r>
              <a:rPr lang="tr-TR" sz="1600" b="1" dirty="0"/>
              <a:t>Prof. Dr. Erhan AKIN: </a:t>
            </a:r>
            <a:r>
              <a:rPr lang="tr-TR" sz="1600" dirty="0"/>
              <a:t>Edebiyat Eğitiminde İyi Örnekler</a:t>
            </a:r>
          </a:p>
          <a:p>
            <a:pPr lvl="1"/>
            <a:r>
              <a:rPr lang="tr-TR" sz="1600" b="1" dirty="0"/>
              <a:t>Doç. Dr. Mehmet Halil SAĞLAM: </a:t>
            </a:r>
            <a:r>
              <a:rPr lang="tr-TR" sz="1600" dirty="0"/>
              <a:t>Roman Üzerinden Hayatı Okumak</a:t>
            </a:r>
          </a:p>
          <a:p>
            <a:pPr lvl="1"/>
            <a:r>
              <a:rPr lang="tr-TR" sz="1600" b="1" dirty="0"/>
              <a:t>Doç. Dr. Uğur DEMLİKOĞLU: </a:t>
            </a:r>
            <a:r>
              <a:rPr lang="tr-TR" sz="1600" dirty="0"/>
              <a:t>Şehir ve Mekanlar</a:t>
            </a:r>
          </a:p>
          <a:p>
            <a:pPr lvl="1"/>
            <a:r>
              <a:rPr lang="tr-TR" sz="1600" b="1" dirty="0"/>
              <a:t>Dr. Öğr. Üyesi Kerim TUZCU: </a:t>
            </a:r>
            <a:r>
              <a:rPr lang="tr-TR" sz="1600" dirty="0"/>
              <a:t>Edebiyat Öğretmeninin Besleneceği </a:t>
            </a:r>
            <a:r>
              <a:rPr lang="tr-TR" sz="1600" dirty="0" smtClean="0"/>
              <a:t>Kaynakları</a:t>
            </a:r>
            <a:endParaRPr lang="tr-TR" sz="1600" dirty="0"/>
          </a:p>
        </p:txBody>
      </p:sp>
      <p:pic>
        <p:nvPicPr>
          <p:cNvPr id="9" name="Resim Yer Tutucusu 8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4" name="Resim Yer Tutucusu 3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41" b="944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7938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228601" y="1142878"/>
            <a:ext cx="7044642" cy="25759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b="1" dirty="0"/>
              <a:t>Siirt Öğretmen </a:t>
            </a:r>
            <a:r>
              <a:rPr lang="tr-TR" b="1" dirty="0" smtClean="0"/>
              <a:t>Akademileri</a:t>
            </a:r>
            <a:endParaRPr lang="tr-TR" b="1" dirty="0"/>
          </a:p>
          <a:p>
            <a:r>
              <a:rPr lang="tr-TR" sz="2000" dirty="0" smtClean="0"/>
              <a:t>Şehir </a:t>
            </a:r>
            <a:r>
              <a:rPr lang="tr-TR" sz="2000" dirty="0"/>
              <a:t>ve Kültür Akademisi</a:t>
            </a:r>
          </a:p>
          <a:p>
            <a:pPr marL="457200" lvl="1" indent="0">
              <a:buNone/>
            </a:pPr>
            <a:r>
              <a:rPr lang="tr-TR" sz="1600" b="1" dirty="0"/>
              <a:t>Prof. Dr. Hasan Basri </a:t>
            </a:r>
            <a:r>
              <a:rPr lang="tr-TR" sz="1600" b="1" dirty="0" smtClean="0"/>
              <a:t>MEMDUHOĞLU</a:t>
            </a:r>
          </a:p>
          <a:p>
            <a:pPr marL="457200" lvl="1" indent="0">
              <a:buNone/>
            </a:pPr>
            <a:r>
              <a:rPr lang="tr-TR" sz="1600" dirty="0" smtClean="0"/>
              <a:t>Şehir </a:t>
            </a:r>
            <a:r>
              <a:rPr lang="tr-TR" sz="1600" dirty="0"/>
              <a:t>ve </a:t>
            </a:r>
            <a:r>
              <a:rPr lang="tr-TR" sz="1600" dirty="0" smtClean="0"/>
              <a:t>Eğitim</a:t>
            </a:r>
          </a:p>
          <a:p>
            <a:pPr lvl="1"/>
            <a:endParaRPr lang="tr-TR" sz="1600" dirty="0"/>
          </a:p>
          <a:p>
            <a:r>
              <a:rPr lang="tr-TR" sz="2000" dirty="0"/>
              <a:t>Biyografi Akademisi</a:t>
            </a:r>
          </a:p>
          <a:p>
            <a:pPr marL="457200" lvl="1" indent="0">
              <a:buNone/>
            </a:pPr>
            <a:r>
              <a:rPr lang="tr-TR" sz="1600" b="1" dirty="0"/>
              <a:t>Prof. Dr. Hasan Basri </a:t>
            </a:r>
            <a:r>
              <a:rPr lang="tr-TR" sz="1600" b="1" dirty="0" smtClean="0"/>
              <a:t>MEMDUHOĞLU</a:t>
            </a:r>
          </a:p>
          <a:p>
            <a:pPr marL="457200" lvl="1" indent="0">
              <a:buNone/>
            </a:pPr>
            <a:r>
              <a:rPr lang="tr-TR" sz="1600" dirty="0" smtClean="0"/>
              <a:t>İsmail </a:t>
            </a:r>
            <a:r>
              <a:rPr lang="tr-TR" sz="1600" dirty="0"/>
              <a:t>Fakirullah Hz. ve İbrahim Hakkı Hz. Örneğinde İlim, İrfan ve Hikmet</a:t>
            </a:r>
          </a:p>
        </p:txBody>
      </p:sp>
      <p:pic>
        <p:nvPicPr>
          <p:cNvPr id="8" name="Resim Yer Tutucusu 7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>
          <a:xfrm>
            <a:off x="7451725" y="1143000"/>
            <a:ext cx="4548188" cy="2257425"/>
          </a:xfr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35" y="3654536"/>
            <a:ext cx="2967642" cy="2381028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158" y="3576467"/>
            <a:ext cx="3396962" cy="2394803"/>
          </a:xfrm>
          <a:prstGeom prst="rect">
            <a:avLst/>
          </a:prstGeom>
        </p:spPr>
      </p:pic>
      <p:pic>
        <p:nvPicPr>
          <p:cNvPr id="5" name="Resim Yer Tutucusu 4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6411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283465" y="1142878"/>
            <a:ext cx="6989778" cy="16368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Siirt Öğretmen </a:t>
            </a:r>
            <a:r>
              <a:rPr lang="tr-TR" b="1" dirty="0" smtClean="0"/>
              <a:t>Akademileri</a:t>
            </a:r>
            <a:endParaRPr lang="tr-TR" b="1" dirty="0"/>
          </a:p>
          <a:p>
            <a:r>
              <a:rPr lang="tr-TR" sz="2000" dirty="0" smtClean="0"/>
              <a:t>Edebiyat </a:t>
            </a:r>
            <a:r>
              <a:rPr lang="tr-TR" sz="2000" dirty="0"/>
              <a:t>Akademisi</a:t>
            </a:r>
          </a:p>
          <a:p>
            <a:pPr lvl="1"/>
            <a:r>
              <a:rPr lang="tr-TR" sz="1600" b="1" dirty="0"/>
              <a:t>Prof. Dr. Erhan AKIN: </a:t>
            </a:r>
            <a:r>
              <a:rPr lang="tr-TR" sz="1600" dirty="0"/>
              <a:t>Edebiyat Eğitiminde İyi Örnekler</a:t>
            </a:r>
          </a:p>
        </p:txBody>
      </p:sp>
      <p:pic>
        <p:nvPicPr>
          <p:cNvPr id="5" name="Resim Yer Tutucusu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7" name="Resim Yer Tutucusu 6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64" y="3692542"/>
            <a:ext cx="3044951" cy="2283713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559" y="3692542"/>
            <a:ext cx="3044951" cy="228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22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356617" y="1142878"/>
            <a:ext cx="6916626" cy="18289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Siirt </a:t>
            </a:r>
            <a:r>
              <a:rPr lang="tr-TR" sz="3000" b="1" dirty="0"/>
              <a:t>Öğretmen</a:t>
            </a:r>
            <a:r>
              <a:rPr lang="tr-TR" b="1" dirty="0"/>
              <a:t> </a:t>
            </a:r>
            <a:r>
              <a:rPr lang="tr-TR" b="1" dirty="0" smtClean="0"/>
              <a:t>Akademileri </a:t>
            </a:r>
          </a:p>
          <a:p>
            <a:pPr marL="0" indent="0">
              <a:buNone/>
            </a:pPr>
            <a:r>
              <a:rPr lang="tr-TR" sz="2000" dirty="0" smtClean="0"/>
              <a:t>Biyografi </a:t>
            </a:r>
            <a:r>
              <a:rPr lang="tr-TR" sz="2000" dirty="0"/>
              <a:t>Akademisi</a:t>
            </a:r>
          </a:p>
          <a:p>
            <a:pPr lvl="1"/>
            <a:r>
              <a:rPr lang="tr-TR" sz="1600" b="1" dirty="0"/>
              <a:t>Doç. Dr. Yusuf YILDIRIM: </a:t>
            </a:r>
            <a:r>
              <a:rPr lang="tr-TR" sz="1600" dirty="0" smtClean="0"/>
              <a:t>Şehre </a:t>
            </a:r>
            <a:r>
              <a:rPr lang="tr-TR" sz="1600" dirty="0"/>
              <a:t>Değer Katan Şahsiyet Olarak Veysel Karani Hz.</a:t>
            </a:r>
          </a:p>
        </p:txBody>
      </p:sp>
      <p:pic>
        <p:nvPicPr>
          <p:cNvPr id="5" name="Resim Yer Tutucusu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7" name="Resim Yer Tutucusu 6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16" y="3555382"/>
            <a:ext cx="3227831" cy="2420873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111" y="3570169"/>
            <a:ext cx="3208115" cy="2406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301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438913" y="1142878"/>
            <a:ext cx="6834330" cy="1691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Siirt </a:t>
            </a:r>
            <a:r>
              <a:rPr lang="tr-TR" sz="3000" b="1" dirty="0"/>
              <a:t>Öğretmen</a:t>
            </a:r>
            <a:r>
              <a:rPr lang="tr-TR" b="1" dirty="0"/>
              <a:t> </a:t>
            </a:r>
            <a:r>
              <a:rPr lang="tr-TR" b="1" dirty="0" smtClean="0"/>
              <a:t>Akademileri</a:t>
            </a:r>
            <a:endParaRPr lang="tr-TR" b="1" dirty="0"/>
          </a:p>
          <a:p>
            <a:r>
              <a:rPr lang="tr-TR" sz="2000" dirty="0" smtClean="0"/>
              <a:t>Edebiyat </a:t>
            </a:r>
            <a:r>
              <a:rPr lang="tr-TR" sz="2000" dirty="0"/>
              <a:t>Akademisi</a:t>
            </a:r>
          </a:p>
          <a:p>
            <a:pPr lvl="1"/>
            <a:r>
              <a:rPr lang="tr-TR" sz="1600" b="1" dirty="0"/>
              <a:t>Doç. Dr. Uğur DEMLİKOĞLU: </a:t>
            </a:r>
            <a:r>
              <a:rPr lang="tr-TR" sz="1600" dirty="0"/>
              <a:t>Şehir ve Mekanlar</a:t>
            </a:r>
          </a:p>
        </p:txBody>
      </p:sp>
      <p:pic>
        <p:nvPicPr>
          <p:cNvPr id="5" name="Resim Yer Tutucusu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7" name="Resim Yer Tutucusu 6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334" y="2736589"/>
            <a:ext cx="3239666" cy="3239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85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329185" y="1142878"/>
            <a:ext cx="6944058" cy="20392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Siirt Öğretmen </a:t>
            </a:r>
            <a:r>
              <a:rPr lang="tr-TR" b="1" dirty="0" smtClean="0"/>
              <a:t>Akademileri</a:t>
            </a:r>
          </a:p>
          <a:p>
            <a:r>
              <a:rPr lang="tr-TR" sz="2000" dirty="0" smtClean="0"/>
              <a:t>Edebiyat Akademisi</a:t>
            </a:r>
          </a:p>
          <a:p>
            <a:pPr lvl="1"/>
            <a:r>
              <a:rPr lang="tr-TR" sz="1600" b="1" dirty="0" smtClean="0"/>
              <a:t>Doç</a:t>
            </a:r>
            <a:r>
              <a:rPr lang="tr-TR" sz="1600" b="1" dirty="0"/>
              <a:t>. Dr. Mehmet Halil SAĞLAM: </a:t>
            </a:r>
            <a:r>
              <a:rPr lang="tr-TR" sz="1600" dirty="0"/>
              <a:t>Roman Üzerinden Hayatı Okumak</a:t>
            </a:r>
          </a:p>
          <a:p>
            <a:endParaRPr lang="tr-TR" sz="2000" dirty="0"/>
          </a:p>
        </p:txBody>
      </p:sp>
      <p:pic>
        <p:nvPicPr>
          <p:cNvPr id="10" name="Resim Yer Tutucusu 9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93" b="17793"/>
          <a:stretch>
            <a:fillRect/>
          </a:stretch>
        </p:blipFill>
        <p:spPr/>
      </p:pic>
      <p:pic>
        <p:nvPicPr>
          <p:cNvPr id="11" name="Resim Yer Tutucusu 10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48" b="18248"/>
          <a:stretch>
            <a:fillRect/>
          </a:stretch>
        </p:blipFill>
        <p:spPr/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345" y="3005407"/>
            <a:ext cx="3952895" cy="297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40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347473" y="1142879"/>
            <a:ext cx="6925770" cy="198437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b="1" dirty="0"/>
              <a:t>Siirt Öğretmen </a:t>
            </a:r>
            <a:r>
              <a:rPr lang="tr-TR" b="1" dirty="0" smtClean="0"/>
              <a:t>Akademileri</a:t>
            </a:r>
            <a:endParaRPr lang="tr-TR" b="1" dirty="0"/>
          </a:p>
          <a:p>
            <a:r>
              <a:rPr lang="tr-TR" sz="2000" dirty="0" smtClean="0"/>
              <a:t>Edebiyat </a:t>
            </a:r>
            <a:r>
              <a:rPr lang="tr-TR" sz="2000" dirty="0"/>
              <a:t>Akademisi</a:t>
            </a:r>
          </a:p>
          <a:p>
            <a:pPr lvl="1"/>
            <a:r>
              <a:rPr lang="tr-TR" sz="1600" b="1" dirty="0"/>
              <a:t>Dr. Öğr. Üyesi Kerim TUZCU: </a:t>
            </a:r>
            <a:r>
              <a:rPr lang="tr-TR" sz="1600" dirty="0"/>
              <a:t>Edebiyat Öğretmeninin Besleneceği Kaynakları</a:t>
            </a:r>
          </a:p>
          <a:p>
            <a:endParaRPr lang="tr-TR" sz="2000" dirty="0"/>
          </a:p>
        </p:txBody>
      </p:sp>
      <p:pic>
        <p:nvPicPr>
          <p:cNvPr id="5" name="Resim Yer Tutucusu 4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7" name="Resim Yer Tutucusu 6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1" b="16911"/>
          <a:stretch>
            <a:fillRect/>
          </a:stretch>
        </p:blipFill>
        <p:spPr/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392" y="2860437"/>
            <a:ext cx="4154424" cy="311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232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228601" y="1142878"/>
            <a:ext cx="7044642" cy="17100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b="1" dirty="0" smtClean="0"/>
              <a:t>İftarda Öğrencilerle Buluşalım </a:t>
            </a:r>
          </a:p>
          <a:p>
            <a:pPr marL="0" indent="0">
              <a:buNone/>
            </a:pPr>
            <a:endParaRPr lang="tr-TR" b="1" dirty="0" smtClean="0"/>
          </a:p>
          <a:p>
            <a:pPr marL="0" indent="0">
              <a:buNone/>
            </a:pPr>
            <a:r>
              <a:rPr lang="tr-TR" sz="1800" dirty="0" smtClean="0"/>
              <a:t>Marmara </a:t>
            </a:r>
            <a:r>
              <a:rPr lang="tr-TR" sz="1800" dirty="0"/>
              <a:t>Anadolu Lisesi </a:t>
            </a:r>
            <a:r>
              <a:rPr lang="tr-TR" sz="1800" dirty="0" smtClean="0"/>
              <a:t>Pansiyonu: </a:t>
            </a:r>
          </a:p>
          <a:p>
            <a:pPr marL="0" indent="0">
              <a:buNone/>
            </a:pPr>
            <a:r>
              <a:rPr lang="tr-TR" sz="1800" dirty="0" smtClean="0"/>
              <a:t>Prof</a:t>
            </a:r>
            <a:r>
              <a:rPr lang="tr-TR" sz="1800" dirty="0"/>
              <a:t>. Dr. Hasan Basri </a:t>
            </a:r>
            <a:r>
              <a:rPr lang="tr-TR" sz="1800" dirty="0" smtClean="0"/>
              <a:t>MEMDUHOĞLU</a:t>
            </a:r>
            <a:endParaRPr lang="tr-TR" sz="1800" dirty="0"/>
          </a:p>
        </p:txBody>
      </p:sp>
      <p:pic>
        <p:nvPicPr>
          <p:cNvPr id="10" name="Resim Yer Tutucusu 9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" r="4668"/>
          <a:stretch>
            <a:fillRect/>
          </a:stretch>
        </p:blipFill>
        <p:spPr/>
      </p:pic>
      <p:pic>
        <p:nvPicPr>
          <p:cNvPr id="11" name="Resim Yer Tutucusu 10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8" r="4668"/>
          <a:stretch>
            <a:fillRect/>
          </a:stretch>
        </p:blipFill>
        <p:spPr/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17" y="3119509"/>
            <a:ext cx="3312157" cy="1490471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922" y="4103187"/>
            <a:ext cx="3308246" cy="1488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51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228601" y="1142878"/>
            <a:ext cx="7044642" cy="17100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b="1" dirty="0" smtClean="0"/>
              <a:t>İftarda </a:t>
            </a:r>
            <a:r>
              <a:rPr lang="tr-TR" b="1" dirty="0"/>
              <a:t>Öğrencilerle </a:t>
            </a:r>
            <a:r>
              <a:rPr lang="tr-TR" b="1" dirty="0" smtClean="0"/>
              <a:t>Buluşalım</a:t>
            </a:r>
            <a:endParaRPr lang="tr-TR" b="1" dirty="0"/>
          </a:p>
          <a:p>
            <a:pPr marL="0" indent="0">
              <a:buNone/>
            </a:pPr>
            <a:endParaRPr lang="tr-TR" b="1" dirty="0" smtClean="0"/>
          </a:p>
          <a:p>
            <a:pPr marL="0" indent="0">
              <a:buNone/>
            </a:pPr>
            <a:r>
              <a:rPr lang="tr-TR" sz="1900" dirty="0" err="1" smtClean="0"/>
              <a:t>Abdulhâkim</a:t>
            </a:r>
            <a:r>
              <a:rPr lang="tr-TR" sz="1900" dirty="0" smtClean="0"/>
              <a:t> </a:t>
            </a:r>
            <a:r>
              <a:rPr lang="tr-TR" sz="1900" dirty="0"/>
              <a:t>Ayten Anadolu İmam Hatip </a:t>
            </a:r>
            <a:r>
              <a:rPr lang="tr-TR" sz="1900" dirty="0" smtClean="0"/>
              <a:t>Lisesi Pansiyonu</a:t>
            </a:r>
          </a:p>
          <a:p>
            <a:pPr marL="0" indent="0">
              <a:buNone/>
            </a:pPr>
            <a:r>
              <a:rPr lang="tr-TR" sz="1900" dirty="0" smtClean="0"/>
              <a:t>Doç. Dr. Yusuf YILDIRIM - Dr. Öğr. Üyesi Tayfun AKIN</a:t>
            </a:r>
            <a:endParaRPr lang="tr-TR" sz="1900" dirty="0"/>
          </a:p>
        </p:txBody>
      </p:sp>
      <p:pic>
        <p:nvPicPr>
          <p:cNvPr id="5" name="Resim Yer Tutucusu 4"/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75" b="13075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Resim Yer Tutucusu 6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39" b="21139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718830"/>
            <a:ext cx="3227831" cy="21938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544" y="3718829"/>
            <a:ext cx="3677634" cy="21938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481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228601" y="1142878"/>
            <a:ext cx="7044642" cy="17100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tr-TR" b="1" dirty="0" smtClean="0"/>
              <a:t>İftarda </a:t>
            </a:r>
            <a:r>
              <a:rPr lang="tr-TR" b="1" dirty="0"/>
              <a:t>Öğrencilerle Buluşalım</a:t>
            </a:r>
            <a:r>
              <a:rPr lang="tr-TR" b="1" dirty="0" smtClean="0"/>
              <a:t>: </a:t>
            </a:r>
          </a:p>
          <a:p>
            <a:pPr marL="0" indent="0">
              <a:buNone/>
            </a:pPr>
            <a:endParaRPr lang="tr-TR" b="1" dirty="0"/>
          </a:p>
          <a:p>
            <a:pPr marL="0" indent="0">
              <a:buNone/>
            </a:pPr>
            <a:r>
              <a:rPr lang="tr-TR" sz="1800" dirty="0" smtClean="0"/>
              <a:t>Güzel Sanatlar Lisesi Pansiyonu</a:t>
            </a:r>
          </a:p>
          <a:p>
            <a:pPr marL="0" indent="0">
              <a:buNone/>
            </a:pPr>
            <a:r>
              <a:rPr lang="tr-TR" sz="1800" dirty="0" smtClean="0"/>
              <a:t>Doç. Dr. Rasim TÖSTEN</a:t>
            </a:r>
            <a:endParaRPr lang="tr-TR" sz="1800" dirty="0"/>
          </a:p>
        </p:txBody>
      </p:sp>
      <p:pic>
        <p:nvPicPr>
          <p:cNvPr id="17" name="Resim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024" y="2852928"/>
            <a:ext cx="3879914" cy="3249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Resim Yer Tutucusu 9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26" b="15626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Resim Yer Tutucusu 11"/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69" b="19169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18" y="3204460"/>
            <a:ext cx="3836090" cy="2771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9490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4E16D-E2D4-D174-2915-9F97B8F09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2"/>
          <a:srcRect t="12528" b="15828"/>
          <a:stretch/>
        </p:blipFill>
        <p:spPr>
          <a:xfrm>
            <a:off x="7111151" y="1801248"/>
            <a:ext cx="4753774" cy="2107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Unvan 1">
            <a:extLst>
              <a:ext uri="{FF2B5EF4-FFF2-40B4-BE49-F238E27FC236}">
                <a16:creationId xmlns:a16="http://schemas.microsoft.com/office/drawing/2014/main" id="{A5391475-44DA-6E4B-86BA-AEE0DE143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MEKAN DÜZENLEMELERİ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4174172-B5C0-2404-C7AD-A97999AFB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740" y="1388962"/>
            <a:ext cx="4608941" cy="4194419"/>
          </a:xfrm>
        </p:spPr>
        <p:txBody>
          <a:bodyPr/>
          <a:lstStyle/>
          <a:p>
            <a:r>
              <a:rPr lang="tr-TR" dirty="0" smtClean="0"/>
              <a:t>RPD Görüşme ofisi</a:t>
            </a:r>
          </a:p>
          <a:p>
            <a:r>
              <a:rPr lang="tr-TR" dirty="0" smtClean="0"/>
              <a:t>Bilgisayarlı Çalışma Salonu</a:t>
            </a:r>
          </a:p>
          <a:p>
            <a:r>
              <a:rPr lang="tr-TR" dirty="0" smtClean="0"/>
              <a:t>Drama Salonu</a:t>
            </a:r>
          </a:p>
          <a:p>
            <a:r>
              <a:rPr lang="tr-TR" dirty="0" smtClean="0"/>
              <a:t>Etkinlik Sınıfı</a:t>
            </a:r>
          </a:p>
          <a:p>
            <a:r>
              <a:rPr lang="tr-TR" dirty="0" smtClean="0"/>
              <a:t>Konferans Salonu</a:t>
            </a:r>
          </a:p>
          <a:p>
            <a:r>
              <a:rPr lang="tr-TR" dirty="0" smtClean="0"/>
              <a:t>Sınav Salonları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9681" y="962525"/>
            <a:ext cx="3716675" cy="1609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9624" y="2905710"/>
            <a:ext cx="3281362" cy="2343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03844D63-D0DA-4EF1-ABFC-3970FA6FA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3288" y="4020312"/>
            <a:ext cx="3307194" cy="21534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DB15CB30-BA4E-4E90-9713-A648F3DD6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755" y="3726990"/>
            <a:ext cx="3200335" cy="22686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9751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4E16D-E2D4-D174-2915-9F97B8F09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5391475-44DA-6E4B-86BA-AEE0DE143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DEVAM EDEN UYGULAMALAR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4174172-B5C0-2404-C7AD-A97999AFB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8962"/>
            <a:ext cx="10674927" cy="4194419"/>
          </a:xfrm>
        </p:spPr>
        <p:txBody>
          <a:bodyPr/>
          <a:lstStyle/>
          <a:p>
            <a:r>
              <a:rPr lang="tr-TR" dirty="0" smtClean="0"/>
              <a:t>Öğrenci Merkezli Ders Programı</a:t>
            </a:r>
          </a:p>
          <a:p>
            <a:r>
              <a:rPr lang="tr-TR" dirty="0" smtClean="0"/>
              <a:t>Aktif Danışmanlık Sistemi</a:t>
            </a:r>
          </a:p>
          <a:p>
            <a:r>
              <a:rPr lang="tr-TR" dirty="0" smtClean="0"/>
              <a:t>Merkezi Sınav Sistemi</a:t>
            </a:r>
          </a:p>
          <a:p>
            <a:r>
              <a:rPr lang="tr-TR" dirty="0" smtClean="0"/>
              <a:t>Çift </a:t>
            </a:r>
            <a:r>
              <a:rPr lang="tr-TR" dirty="0" err="1" smtClean="0"/>
              <a:t>Anadal</a:t>
            </a:r>
            <a:r>
              <a:rPr lang="tr-TR" dirty="0" smtClean="0"/>
              <a:t> Programları</a:t>
            </a:r>
            <a:endParaRPr lang="tr-TR" dirty="0"/>
          </a:p>
        </p:txBody>
      </p:sp>
      <p:grpSp>
        <p:nvGrpSpPr>
          <p:cNvPr id="10" name="Grup 9"/>
          <p:cNvGrpSpPr/>
          <p:nvPr/>
        </p:nvGrpSpPr>
        <p:grpSpPr>
          <a:xfrm>
            <a:off x="7420512" y="1176118"/>
            <a:ext cx="4711103" cy="4590476"/>
            <a:chOff x="8034424" y="1977181"/>
            <a:chExt cx="4322664" cy="4576968"/>
          </a:xfrm>
        </p:grpSpPr>
        <p:grpSp>
          <p:nvGrpSpPr>
            <p:cNvPr id="11" name="Grup 10"/>
            <p:cNvGrpSpPr/>
            <p:nvPr/>
          </p:nvGrpSpPr>
          <p:grpSpPr>
            <a:xfrm>
              <a:off x="8034424" y="1977181"/>
              <a:ext cx="3413348" cy="4127053"/>
              <a:chOff x="6894993" y="964287"/>
              <a:chExt cx="3413348" cy="4127053"/>
            </a:xfrm>
          </p:grpSpPr>
          <p:sp>
            <p:nvSpPr>
              <p:cNvPr id="16" name="Oval 15"/>
              <p:cNvSpPr/>
              <p:nvPr/>
            </p:nvSpPr>
            <p:spPr>
              <a:xfrm>
                <a:off x="7860127" y="964287"/>
                <a:ext cx="1392650" cy="1402494"/>
              </a:xfrm>
              <a:prstGeom prst="ellipse">
                <a:avLst/>
              </a:prstGeom>
              <a:solidFill>
                <a:schemeClr val="accent4">
                  <a:alpha val="50000"/>
                </a:schemeClr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tr-TR" sz="1400" dirty="0"/>
                  <a:t>Hemşirelik</a:t>
                </a:r>
              </a:p>
            </p:txBody>
          </p:sp>
          <p:grpSp>
            <p:nvGrpSpPr>
              <p:cNvPr id="17" name="Grup 16"/>
              <p:cNvGrpSpPr/>
              <p:nvPr/>
            </p:nvGrpSpPr>
            <p:grpSpPr>
              <a:xfrm>
                <a:off x="6894993" y="1986928"/>
                <a:ext cx="3413348" cy="3104412"/>
                <a:chOff x="7050284" y="2117557"/>
                <a:chExt cx="3413348" cy="3104412"/>
              </a:xfrm>
            </p:grpSpPr>
            <p:sp>
              <p:nvSpPr>
                <p:cNvPr id="18" name="Oval 17"/>
                <p:cNvSpPr/>
                <p:nvPr/>
              </p:nvSpPr>
              <p:spPr>
                <a:xfrm>
                  <a:off x="9070260" y="2369573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dk1">
                    <a:shade val="50000"/>
                  </a:schemeClr>
                </a:lnRef>
                <a:fillRef idx="1">
                  <a:schemeClr val="dk1"/>
                </a:fillRef>
                <a:effectRef idx="0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dirty="0"/>
                    <a:t>Türkçe</a:t>
                  </a:r>
                </a:p>
              </p:txBody>
            </p:sp>
            <p:sp>
              <p:nvSpPr>
                <p:cNvPr id="19" name="Oval 18"/>
                <p:cNvSpPr/>
                <p:nvPr/>
              </p:nvSpPr>
              <p:spPr>
                <a:xfrm>
                  <a:off x="8825051" y="3211448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dirty="0"/>
                    <a:t>Sosyal Bilgiler</a:t>
                  </a:r>
                </a:p>
              </p:txBody>
            </p:sp>
            <p:sp>
              <p:nvSpPr>
                <p:cNvPr id="20" name="Oval 19"/>
                <p:cNvSpPr/>
                <p:nvPr/>
              </p:nvSpPr>
              <p:spPr>
                <a:xfrm>
                  <a:off x="7883156" y="3782635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accent3">
                    <a:shade val="50000"/>
                  </a:schemeClr>
                </a:lnRef>
                <a:fillRef idx="1">
                  <a:schemeClr val="accent3"/>
                </a:fillRef>
                <a:effectRef idx="0">
                  <a:schemeClr val="accent3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dirty="0"/>
                    <a:t>Sınıf</a:t>
                  </a:r>
                </a:p>
              </p:txBody>
            </p:sp>
            <p:sp>
              <p:nvSpPr>
                <p:cNvPr id="21" name="Oval 20"/>
                <p:cNvSpPr/>
                <p:nvPr/>
              </p:nvSpPr>
              <p:spPr>
                <a:xfrm>
                  <a:off x="7050284" y="3211448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sz="1400" dirty="0"/>
                    <a:t>Matematik</a:t>
                  </a:r>
                </a:p>
              </p:txBody>
            </p:sp>
            <p:sp>
              <p:nvSpPr>
                <p:cNvPr id="22" name="Oval 21"/>
                <p:cNvSpPr/>
                <p:nvPr/>
              </p:nvSpPr>
              <p:spPr>
                <a:xfrm>
                  <a:off x="8077200" y="2117557"/>
                  <a:ext cx="1393372" cy="1439334"/>
                </a:xfrm>
                <a:prstGeom prst="ellipse">
                  <a:avLst/>
                </a:prstGeom>
              </p:spPr>
              <p:style>
                <a:lnRef idx="2">
                  <a:schemeClr val="accent4">
                    <a:shade val="50000"/>
                  </a:schemeClr>
                </a:lnRef>
                <a:fillRef idx="1">
                  <a:schemeClr val="accent4"/>
                </a:fillRef>
                <a:effectRef idx="0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tr-TR" dirty="0"/>
                    <a:t>Fen bilgisi</a:t>
                  </a:r>
                </a:p>
              </p:txBody>
            </p:sp>
          </p:grpSp>
        </p:grpSp>
        <p:sp>
          <p:nvSpPr>
            <p:cNvPr id="12" name="Oval 11"/>
            <p:cNvSpPr/>
            <p:nvPr/>
          </p:nvSpPr>
          <p:spPr>
            <a:xfrm>
              <a:off x="10964438" y="4450408"/>
              <a:ext cx="1392650" cy="1402494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400" dirty="0"/>
                <a:t>Coğrafya</a:t>
              </a:r>
            </a:p>
          </p:txBody>
        </p:sp>
        <p:sp>
          <p:nvSpPr>
            <p:cNvPr id="13" name="Oval 12"/>
            <p:cNvSpPr/>
            <p:nvPr/>
          </p:nvSpPr>
          <p:spPr>
            <a:xfrm>
              <a:off x="8048547" y="3141144"/>
              <a:ext cx="1393372" cy="1439334"/>
            </a:xfrm>
            <a:prstGeom prst="ellips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200" dirty="0"/>
                <a:t>Rehberlik ve Psikolojik Danışmanlık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10301096" y="5151655"/>
              <a:ext cx="1392650" cy="1402494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400" dirty="0"/>
                <a:t>Tarih</a:t>
              </a:r>
            </a:p>
          </p:txBody>
        </p:sp>
        <p:sp>
          <p:nvSpPr>
            <p:cNvPr id="15" name="Oval 14"/>
            <p:cNvSpPr/>
            <p:nvPr/>
          </p:nvSpPr>
          <p:spPr>
            <a:xfrm>
              <a:off x="10534321" y="2146034"/>
              <a:ext cx="1393372" cy="1439334"/>
            </a:xfrm>
            <a:prstGeom prst="ellipse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tr-TR" sz="1600" dirty="0"/>
                <a:t>Türk Dili ve Edebiyatı</a:t>
              </a:r>
            </a:p>
          </p:txBody>
        </p:sp>
      </p:grpSp>
      <p:graphicFrame>
        <p:nvGraphicFramePr>
          <p:cNvPr id="7" name="Tablo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692747"/>
              </p:ext>
            </p:extLst>
          </p:nvPr>
        </p:nvGraphicFramePr>
        <p:xfrm>
          <a:off x="506872" y="3334175"/>
          <a:ext cx="5428299" cy="2719153"/>
        </p:xfrm>
        <a:graphic>
          <a:graphicData uri="http://schemas.openxmlformats.org/drawingml/2006/table">
            <a:tbl>
              <a:tblPr firstRow="1" firstCol="1" bandRow="1">
                <a:tableStyleId>{7DF18680-E054-41AD-8BC1-D1AEF772440D}</a:tableStyleId>
              </a:tblPr>
              <a:tblGrid>
                <a:gridCol w="3499169">
                  <a:extLst>
                    <a:ext uri="{9D8B030D-6E8A-4147-A177-3AD203B41FA5}">
                      <a16:colId xmlns:a16="http://schemas.microsoft.com/office/drawing/2014/main" val="3164891712"/>
                    </a:ext>
                  </a:extLst>
                </a:gridCol>
                <a:gridCol w="1929130">
                  <a:extLst>
                    <a:ext uri="{9D8B030D-6E8A-4147-A177-3AD203B41FA5}">
                      <a16:colId xmlns:a16="http://schemas.microsoft.com/office/drawing/2014/main" val="2087165914"/>
                    </a:ext>
                  </a:extLst>
                </a:gridCol>
              </a:tblGrid>
              <a:tr h="2939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>
                          <a:effectLst/>
                        </a:rPr>
                        <a:t>Program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effectLst/>
                        </a:rPr>
                        <a:t>ÇAP Öğrenci Sayısı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3442046"/>
                  </a:ext>
                </a:extLst>
              </a:tr>
              <a:tr h="2694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Sınıf Öğretmenliği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25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2133484"/>
                  </a:ext>
                </a:extLst>
              </a:tr>
              <a:tr h="2694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Rehberlik ve Psikolojik Danışmanlığı 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14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8267327"/>
                  </a:ext>
                </a:extLst>
              </a:tr>
              <a:tr h="2694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Fen Bilgisi Öğretmenliği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2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92346735"/>
                  </a:ext>
                </a:extLst>
              </a:tr>
              <a:tr h="2694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İlköğretim Matematik Öğretmenliği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12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57821956"/>
                  </a:ext>
                </a:extLst>
              </a:tr>
              <a:tr h="2694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Sosyal Bilgiler Öğretmenliği 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1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35316084"/>
                  </a:ext>
                </a:extLst>
              </a:tr>
              <a:tr h="2694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Türkçe Öğretmenliği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18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85214698"/>
                  </a:ext>
                </a:extLst>
              </a:tr>
              <a:tr h="2694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İngilizce Öğretmenliği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0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39625408"/>
                  </a:ext>
                </a:extLst>
              </a:tr>
              <a:tr h="2694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Bilgisayar ve Öğretim Teknolojileri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dirty="0">
                          <a:effectLst/>
                        </a:rPr>
                        <a:t>0</a:t>
                      </a:r>
                      <a:endParaRPr lang="tr-T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80260588"/>
                  </a:ext>
                </a:extLst>
              </a:tr>
              <a:tr h="269464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b="1" dirty="0">
                          <a:effectLst/>
                        </a:rPr>
                        <a:t>Toplam</a:t>
                      </a:r>
                      <a:endParaRPr lang="tr-TR" sz="15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500" b="1" dirty="0">
                          <a:effectLst/>
                        </a:rPr>
                        <a:t>72</a:t>
                      </a:r>
                      <a:endParaRPr lang="tr-TR" sz="15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269911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835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4E16D-E2D4-D174-2915-9F97B8F09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5391475-44DA-6E4B-86BA-AEE0DE143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DERS DEĞERLENDİRME</a:t>
            </a:r>
            <a:endParaRPr lang="tr-TR" dirty="0"/>
          </a:p>
        </p:txBody>
      </p:sp>
      <p:graphicFrame>
        <p:nvGraphicFramePr>
          <p:cNvPr id="4" name="İçerik Yer Tutucusu 3"/>
          <p:cNvGraphicFramePr>
            <a:graphicFrameLocks noGrp="1"/>
          </p:cNvGraphicFramePr>
          <p:nvPr>
            <p:ph idx="1"/>
            <p:extLst/>
          </p:nvPr>
        </p:nvGraphicFramePr>
        <p:xfrm>
          <a:off x="141878" y="1065684"/>
          <a:ext cx="7620794" cy="49314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16846">
                  <a:extLst>
                    <a:ext uri="{9D8B030D-6E8A-4147-A177-3AD203B41FA5}">
                      <a16:colId xmlns:a16="http://schemas.microsoft.com/office/drawing/2014/main" val="1084346119"/>
                    </a:ext>
                  </a:extLst>
                </a:gridCol>
                <a:gridCol w="757013">
                  <a:extLst>
                    <a:ext uri="{9D8B030D-6E8A-4147-A177-3AD203B41FA5}">
                      <a16:colId xmlns:a16="http://schemas.microsoft.com/office/drawing/2014/main" val="2590485203"/>
                    </a:ext>
                  </a:extLst>
                </a:gridCol>
                <a:gridCol w="890894">
                  <a:extLst>
                    <a:ext uri="{9D8B030D-6E8A-4147-A177-3AD203B41FA5}">
                      <a16:colId xmlns:a16="http://schemas.microsoft.com/office/drawing/2014/main" val="2666719158"/>
                    </a:ext>
                  </a:extLst>
                </a:gridCol>
                <a:gridCol w="757013">
                  <a:extLst>
                    <a:ext uri="{9D8B030D-6E8A-4147-A177-3AD203B41FA5}">
                      <a16:colId xmlns:a16="http://schemas.microsoft.com/office/drawing/2014/main" val="986811689"/>
                    </a:ext>
                  </a:extLst>
                </a:gridCol>
                <a:gridCol w="890894">
                  <a:extLst>
                    <a:ext uri="{9D8B030D-6E8A-4147-A177-3AD203B41FA5}">
                      <a16:colId xmlns:a16="http://schemas.microsoft.com/office/drawing/2014/main" val="4062594412"/>
                    </a:ext>
                  </a:extLst>
                </a:gridCol>
                <a:gridCol w="708134">
                  <a:extLst>
                    <a:ext uri="{9D8B030D-6E8A-4147-A177-3AD203B41FA5}">
                      <a16:colId xmlns:a16="http://schemas.microsoft.com/office/drawing/2014/main" val="453954955"/>
                    </a:ext>
                  </a:extLst>
                </a:gridCol>
              </a:tblGrid>
              <a:tr h="627502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</a:rPr>
                        <a:t>Öğrenme-öğretme süreci değerlendirme kıstası</a:t>
                      </a:r>
                      <a:endParaRPr lang="tr-TR" sz="1000" b="1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</a:rPr>
                        <a:t>2017 Güz</a:t>
                      </a:r>
                      <a:endParaRPr lang="tr-TR" sz="1000" b="1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</a:rPr>
                        <a:t>2018 Bahar</a:t>
                      </a:r>
                      <a:endParaRPr lang="tr-TR" sz="1000" b="1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</a:rPr>
                        <a:t>2018 Güz</a:t>
                      </a:r>
                      <a:endParaRPr lang="tr-TR" sz="1000" b="1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</a:rPr>
                        <a:t>2022 Bahar</a:t>
                      </a:r>
                      <a:endParaRPr lang="tr-TR" sz="1000" b="1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>
                          <a:effectLst/>
                        </a:rPr>
                        <a:t>2023 Yılı</a:t>
                      </a:r>
                      <a:endParaRPr lang="tr-TR" sz="1000" b="1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extLst>
                  <a:ext uri="{0D108BD9-81ED-4DB2-BD59-A6C34878D82A}">
                    <a16:rowId xmlns:a16="http://schemas.microsoft.com/office/drawing/2014/main" val="3869736338"/>
                  </a:ext>
                </a:extLst>
              </a:tr>
              <a:tr h="418501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Dönem başında, dersin kazanımları hakkında bilgi verilmiş, temel ve yardımcı kaynaklar önerilmiştir.</a:t>
                      </a:r>
                      <a:endParaRPr lang="tr-TR" sz="10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65.5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69.5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69.9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73.7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72,9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extLst>
                  <a:ext uri="{0D108BD9-81ED-4DB2-BD59-A6C34878D82A}">
                    <a16:rowId xmlns:a16="http://schemas.microsoft.com/office/drawing/2014/main" val="4234447296"/>
                  </a:ext>
                </a:extLst>
              </a:tr>
              <a:tr h="394660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Ders her hafta zamanında başlamış ve süresi içinde düzenli olarak işlenmiştir.</a:t>
                      </a:r>
                      <a:endParaRPr lang="tr-TR" sz="10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70.3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71.7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72.0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74.6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74,15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extLst>
                  <a:ext uri="{0D108BD9-81ED-4DB2-BD59-A6C34878D82A}">
                    <a16:rowId xmlns:a16="http://schemas.microsoft.com/office/drawing/2014/main" val="1025776077"/>
                  </a:ext>
                </a:extLst>
              </a:tr>
              <a:tr h="371444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Öğretim elemanı derse hazırlıklı ve konuya hâkim şekilde gelmiştir.</a:t>
                      </a:r>
                      <a:endParaRPr lang="tr-TR" sz="10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70.0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71.8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72.0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75.1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74,8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extLst>
                  <a:ext uri="{0D108BD9-81ED-4DB2-BD59-A6C34878D82A}">
                    <a16:rowId xmlns:a16="http://schemas.microsoft.com/office/drawing/2014/main" val="2549324160"/>
                  </a:ext>
                </a:extLst>
              </a:tr>
              <a:tr h="359836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Ders; konuya uygun yöntem, tekniklerle ve somut örneklerle etkili ve verimli işlenmiştir.</a:t>
                      </a:r>
                      <a:endParaRPr lang="tr-TR" sz="10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67.1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70.3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70.5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73.6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73,75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extLst>
                  <a:ext uri="{0D108BD9-81ED-4DB2-BD59-A6C34878D82A}">
                    <a16:rowId xmlns:a16="http://schemas.microsoft.com/office/drawing/2014/main" val="3748674075"/>
                  </a:ext>
                </a:extLst>
              </a:tr>
              <a:tr h="345221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Derste gerekli kaynak, araç, gereç ve materyalden yararlanılmıştır.</a:t>
                      </a:r>
                      <a:endParaRPr lang="tr-TR" sz="10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64.5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68.6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68.8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72.8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73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extLst>
                  <a:ext uri="{0D108BD9-81ED-4DB2-BD59-A6C34878D82A}">
                    <a16:rowId xmlns:a16="http://schemas.microsoft.com/office/drawing/2014/main" val="3991597643"/>
                  </a:ext>
                </a:extLst>
              </a:tr>
              <a:tr h="345221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Derste öğrencilerin dikkat ve ilgileri canlı tutulmuş, derse katılmaları sağlanmıştır.</a:t>
                      </a:r>
                      <a:endParaRPr lang="tr-TR" sz="10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67.0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70.1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70.2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72.9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73,35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extLst>
                  <a:ext uri="{0D108BD9-81ED-4DB2-BD59-A6C34878D82A}">
                    <a16:rowId xmlns:a16="http://schemas.microsoft.com/office/drawing/2014/main" val="2357154227"/>
                  </a:ext>
                </a:extLst>
              </a:tr>
              <a:tr h="418884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Öğrenciler bilgi ve düşüncelerini rahatlıkla ifade edebilmişlerdir.</a:t>
                      </a:r>
                      <a:endParaRPr lang="tr-TR" sz="10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70.3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72.8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72.3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74.8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74,4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extLst>
                  <a:ext uri="{0D108BD9-81ED-4DB2-BD59-A6C34878D82A}">
                    <a16:rowId xmlns:a16="http://schemas.microsoft.com/office/drawing/2014/main" val="2147043573"/>
                  </a:ext>
                </a:extLst>
              </a:tr>
              <a:tr h="418884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Derste öğrencilere değer verilmiş, saygıya dayalı olumlu iletişim kurulmuştur.</a:t>
                      </a:r>
                      <a:endParaRPr lang="tr-TR" sz="10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71.7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73.5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73.2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75.7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74,85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extLst>
                  <a:ext uri="{0D108BD9-81ED-4DB2-BD59-A6C34878D82A}">
                    <a16:rowId xmlns:a16="http://schemas.microsoft.com/office/drawing/2014/main" val="3749890395"/>
                  </a:ext>
                </a:extLst>
              </a:tr>
              <a:tr h="418884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Vize ve Final sınavı soruları ders içeriğine uygun hazırlanmıştır.</a:t>
                      </a:r>
                      <a:endParaRPr lang="tr-TR" sz="10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71.3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73.1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73.1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75.3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74,65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extLst>
                  <a:ext uri="{0D108BD9-81ED-4DB2-BD59-A6C34878D82A}">
                    <a16:rowId xmlns:a16="http://schemas.microsoft.com/office/drawing/2014/main" val="168201310"/>
                  </a:ext>
                </a:extLst>
              </a:tr>
              <a:tr h="522208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Bu derste edindiğim bilgi ve becerilerin, gelecekte mesleki uygulamalarımı zenginleştireceğini düşünüyorum</a:t>
                      </a:r>
                      <a:endParaRPr lang="tr-TR" sz="10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70.6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effectLst/>
                        </a:rPr>
                        <a:t>72.6</a:t>
                      </a:r>
                      <a:endParaRPr lang="tr-TR" sz="90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72.8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74.8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effectLst/>
                        </a:rPr>
                        <a:t>74,4</a:t>
                      </a:r>
                      <a:endParaRPr lang="tr-TR" sz="9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extLst>
                  <a:ext uri="{0D108BD9-81ED-4DB2-BD59-A6C34878D82A}">
                    <a16:rowId xmlns:a16="http://schemas.microsoft.com/office/drawing/2014/main" val="3700249449"/>
                  </a:ext>
                </a:extLst>
              </a:tr>
              <a:tr h="290191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effectLst/>
                        </a:rPr>
                        <a:t>Genel Ortalama</a:t>
                      </a:r>
                      <a:endParaRPr lang="tr-TR" sz="10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</a:rPr>
                        <a:t>68.9</a:t>
                      </a:r>
                      <a:endParaRPr lang="tr-TR" sz="16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</a:rPr>
                        <a:t>71.4</a:t>
                      </a:r>
                      <a:endParaRPr lang="tr-TR" sz="16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</a:rPr>
                        <a:t>71.5</a:t>
                      </a:r>
                      <a:endParaRPr lang="tr-TR" sz="16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dirty="0">
                          <a:effectLst/>
                        </a:rPr>
                        <a:t>74.3</a:t>
                      </a:r>
                      <a:endParaRPr lang="tr-TR" sz="1600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r-TR" sz="1600" b="1" dirty="0">
                          <a:effectLst/>
                        </a:rPr>
                        <a:t>74,05</a:t>
                      </a:r>
                      <a:endParaRPr lang="tr-TR" sz="1600" b="1" dirty="0">
                        <a:solidFill>
                          <a:srgbClr val="21212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50976" marR="50976" marT="0" marB="0" anchor="ctr"/>
                </a:tc>
                <a:extLst>
                  <a:ext uri="{0D108BD9-81ED-4DB2-BD59-A6C34878D82A}">
                    <a16:rowId xmlns:a16="http://schemas.microsoft.com/office/drawing/2014/main" val="810570608"/>
                  </a:ext>
                </a:extLst>
              </a:tr>
            </a:tbl>
          </a:graphicData>
        </a:graphic>
      </p:graphicFrame>
      <p:pic>
        <p:nvPicPr>
          <p:cNvPr id="5" name="Resi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863" y="1065684"/>
            <a:ext cx="3305263" cy="235951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863" y="3616826"/>
            <a:ext cx="3305264" cy="2380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65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0B1CF-25CE-2144-7684-831CB414E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ETKİNLİKLERİMİZ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81AE92B-CE42-C7F7-006F-3712D3D89624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184827" y="1296366"/>
            <a:ext cx="7118181" cy="1766874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tr-TR" b="1" dirty="0" smtClean="0"/>
              <a:t>Öğrencilere Burs: Eğitim </a:t>
            </a:r>
            <a:r>
              <a:rPr lang="tr-TR" b="1" dirty="0"/>
              <a:t>Fakültesi Destek Fonu </a:t>
            </a:r>
            <a:endParaRPr lang="tr-TR" b="1" dirty="0" smtClean="0"/>
          </a:p>
          <a:p>
            <a:pPr marL="0" indent="0">
              <a:lnSpc>
                <a:spcPct val="100000"/>
              </a:lnSpc>
              <a:buNone/>
            </a:pPr>
            <a:endParaRPr lang="tr-TR" sz="2000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tr-TR" sz="2000" dirty="0" smtClean="0"/>
              <a:t>Akademik </a:t>
            </a:r>
            <a:r>
              <a:rPr lang="tr-TR" sz="2000" dirty="0"/>
              <a:t>ve idari personel katkılarıyla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tr-TR" sz="2000" dirty="0" smtClean="0"/>
              <a:t>"Siirt Üniversitesi Eğitim Kültür ve Geliştirme Vakfı" üzerinden</a:t>
            </a:r>
          </a:p>
        </p:txBody>
      </p:sp>
      <p:pic>
        <p:nvPicPr>
          <p:cNvPr id="10" name="Resi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008" y="1115568"/>
            <a:ext cx="4593250" cy="4782312"/>
          </a:xfrm>
          <a:prstGeom prst="rect">
            <a:avLst/>
          </a:prstGeom>
        </p:spPr>
      </p:pic>
      <p:graphicFrame>
        <p:nvGraphicFramePr>
          <p:cNvPr id="11" name="Tablo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31815"/>
              </p:ext>
            </p:extLst>
          </p:nvPr>
        </p:nvGraphicFramePr>
        <p:xfrm>
          <a:off x="394349" y="3408967"/>
          <a:ext cx="6335528" cy="172760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{5A111915-BE36-4E01-A7E5-04B1672EAD32}</a:tableStyleId>
              </a:tblPr>
              <a:tblGrid>
                <a:gridCol w="2905832">
                  <a:extLst>
                    <a:ext uri="{9D8B030D-6E8A-4147-A177-3AD203B41FA5}">
                      <a16:colId xmlns:a16="http://schemas.microsoft.com/office/drawing/2014/main" val="2106119527"/>
                    </a:ext>
                  </a:extLst>
                </a:gridCol>
                <a:gridCol w="857424">
                  <a:extLst>
                    <a:ext uri="{9D8B030D-6E8A-4147-A177-3AD203B41FA5}">
                      <a16:colId xmlns:a16="http://schemas.microsoft.com/office/drawing/2014/main" val="2395657979"/>
                    </a:ext>
                  </a:extLst>
                </a:gridCol>
                <a:gridCol w="857424">
                  <a:extLst>
                    <a:ext uri="{9D8B030D-6E8A-4147-A177-3AD203B41FA5}">
                      <a16:colId xmlns:a16="http://schemas.microsoft.com/office/drawing/2014/main" val="1135170334"/>
                    </a:ext>
                  </a:extLst>
                </a:gridCol>
                <a:gridCol w="857424">
                  <a:extLst>
                    <a:ext uri="{9D8B030D-6E8A-4147-A177-3AD203B41FA5}">
                      <a16:colId xmlns:a16="http://schemas.microsoft.com/office/drawing/2014/main" val="231004241"/>
                    </a:ext>
                  </a:extLst>
                </a:gridCol>
                <a:gridCol w="857424">
                  <a:extLst>
                    <a:ext uri="{9D8B030D-6E8A-4147-A177-3AD203B41FA5}">
                      <a16:colId xmlns:a16="http://schemas.microsoft.com/office/drawing/2014/main" val="797244735"/>
                    </a:ext>
                  </a:extLst>
                </a:gridCol>
              </a:tblGrid>
              <a:tr h="293107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400" dirty="0" smtClean="0">
                          <a:effectLst/>
                        </a:rPr>
                        <a:t>BURS VERİLEN ÖĞRENCİ SAYILARI</a:t>
                      </a:r>
                      <a:r>
                        <a:rPr lang="tr-TR" sz="1400" baseline="0" dirty="0" smtClean="0">
                          <a:effectLst/>
                        </a:rPr>
                        <a:t> VE BURS MİKTARI</a:t>
                      </a:r>
                      <a:endParaRPr lang="tr-T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094047"/>
                  </a:ext>
                </a:extLst>
              </a:tr>
              <a:tr h="2931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effectLst/>
                        </a:rPr>
                        <a:t>Yıllar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effectLst/>
                        </a:rPr>
                        <a:t>2021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effectLst/>
                        </a:rPr>
                        <a:t>2022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>
                          <a:effectLst/>
                        </a:rPr>
                        <a:t>2023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2024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19452521"/>
                  </a:ext>
                </a:extLst>
              </a:tr>
              <a:tr h="4799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 smtClean="0">
                          <a:effectLst/>
                        </a:rPr>
                        <a:t>Öğrenci Sayıları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27</a:t>
                      </a:r>
                      <a:endParaRPr lang="tr-TR" sz="18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35</a:t>
                      </a:r>
                      <a:endParaRPr lang="tr-TR" sz="18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41</a:t>
                      </a:r>
                      <a:endParaRPr lang="tr-TR" sz="18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0" dirty="0" smtClean="0"/>
                        <a:t>46</a:t>
                      </a:r>
                      <a:endParaRPr lang="tr-TR" sz="1800" b="0" dirty="0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62621192"/>
                  </a:ext>
                </a:extLst>
              </a:tr>
              <a:tr h="6040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Burs Miktarı</a:t>
                      </a:r>
                      <a:endParaRPr lang="tr-T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 TL</a:t>
                      </a:r>
                      <a:endParaRPr lang="tr-TR" sz="1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300 TL</a:t>
                      </a:r>
                      <a:endParaRPr lang="tr-TR" sz="1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500 TL</a:t>
                      </a:r>
                      <a:endParaRPr lang="tr-TR" sz="1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750 TL</a:t>
                      </a:r>
                      <a:endParaRPr lang="tr-TR" sz="1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03300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643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/>
              <a:t>GELECEĞE YÖNELİK HEDEFLER ve YENİLİKLER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388962"/>
            <a:ext cx="10674927" cy="4440338"/>
          </a:xfrm>
        </p:spPr>
        <p:txBody>
          <a:bodyPr>
            <a:normAutofit/>
          </a:bodyPr>
          <a:lstStyle/>
          <a:p>
            <a:r>
              <a:rPr lang="tr-TR" sz="3000" dirty="0" smtClean="0"/>
              <a:t>Üniversitemizin Stratejik Planıyla Uyumlu Hedeflerimiz </a:t>
            </a:r>
            <a:endParaRPr lang="tr-TR" sz="3000" dirty="0"/>
          </a:p>
          <a:p>
            <a:pPr marL="457200" lvl="1" indent="0">
              <a:buNone/>
            </a:pPr>
            <a:r>
              <a:rPr lang="tr-TR" b="1" dirty="0"/>
              <a:t>1. Hedef: Akreditasyon</a:t>
            </a:r>
          </a:p>
          <a:p>
            <a:pPr lvl="1"/>
            <a:r>
              <a:rPr lang="tr-TR" dirty="0"/>
              <a:t>2025 </a:t>
            </a:r>
            <a:r>
              <a:rPr lang="tr-TR" dirty="0" smtClean="0"/>
              <a:t>3 program </a:t>
            </a:r>
          </a:p>
          <a:p>
            <a:pPr lvl="1"/>
            <a:r>
              <a:rPr lang="tr-TR" dirty="0" smtClean="0"/>
              <a:t>2026 </a:t>
            </a:r>
            <a:r>
              <a:rPr lang="tr-TR" dirty="0"/>
              <a:t>2 programın </a:t>
            </a:r>
            <a:endParaRPr lang="tr-TR" dirty="0" smtClean="0"/>
          </a:p>
          <a:p>
            <a:pPr lvl="1"/>
            <a:r>
              <a:rPr lang="tr-TR" dirty="0" smtClean="0"/>
              <a:t>2027 </a:t>
            </a:r>
            <a:r>
              <a:rPr lang="tr-TR" dirty="0"/>
              <a:t>2 </a:t>
            </a:r>
            <a:r>
              <a:rPr lang="tr-TR" dirty="0" smtClean="0"/>
              <a:t>program </a:t>
            </a:r>
          </a:p>
          <a:p>
            <a:pPr marL="457200" lvl="1" indent="0">
              <a:buNone/>
            </a:pPr>
            <a:endParaRPr lang="tr-TR" dirty="0"/>
          </a:p>
          <a:p>
            <a:pPr marL="457200" lvl="1" indent="0">
              <a:buNone/>
            </a:pPr>
            <a:r>
              <a:rPr lang="tr-TR" b="1" dirty="0"/>
              <a:t>2. Hedef: Öğrenci Sayısı</a:t>
            </a:r>
          </a:p>
          <a:p>
            <a:pPr lvl="1"/>
            <a:r>
              <a:rPr lang="tr-TR" dirty="0" smtClean="0"/>
              <a:t>2025 Okul </a:t>
            </a:r>
            <a:r>
              <a:rPr lang="tr-TR" dirty="0"/>
              <a:t>Öncesi Öğretmenliği </a:t>
            </a:r>
            <a:endParaRPr lang="tr-TR" dirty="0" smtClean="0"/>
          </a:p>
          <a:p>
            <a:pPr lvl="1"/>
            <a:r>
              <a:rPr lang="tr-TR" dirty="0" smtClean="0"/>
              <a:t>2026 Özel </a:t>
            </a:r>
            <a:r>
              <a:rPr lang="tr-TR" dirty="0"/>
              <a:t>Eğitim </a:t>
            </a:r>
            <a:r>
              <a:rPr lang="tr-TR" dirty="0" smtClean="0"/>
              <a:t>Öğretmenliği</a:t>
            </a:r>
            <a:endParaRPr lang="tr-TR" dirty="0"/>
          </a:p>
          <a:p>
            <a:pPr lvl="1"/>
            <a:r>
              <a:rPr lang="tr-TR" dirty="0" smtClean="0"/>
              <a:t>2027 mevcut </a:t>
            </a:r>
            <a:r>
              <a:rPr lang="tr-TR" dirty="0"/>
              <a:t>öğrenci </a:t>
            </a:r>
            <a:r>
              <a:rPr lang="tr-TR" dirty="0" smtClean="0"/>
              <a:t>sayısında </a:t>
            </a:r>
            <a:r>
              <a:rPr lang="tr-TR" dirty="0"/>
              <a:t>% 10 </a:t>
            </a:r>
            <a:r>
              <a:rPr lang="tr-TR" dirty="0" smtClean="0"/>
              <a:t>artış</a:t>
            </a:r>
            <a:endParaRPr lang="tr-TR" dirty="0"/>
          </a:p>
          <a:p>
            <a:pPr marL="0" indent="0">
              <a:buNone/>
            </a:pP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4565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4E16D-E2D4-D174-2915-9F97B8F09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A5391475-44DA-6E4B-86BA-AEE0DE143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TALEPLER</a:t>
            </a:r>
            <a:endParaRPr lang="tr-TR" dirty="0"/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D4174172-B5C0-2404-C7AD-A97999AFB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3843" y="1296366"/>
            <a:ext cx="10674927" cy="4194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2000" u="sng" dirty="0" smtClean="0"/>
              <a:t>Kısa Vadeli:</a:t>
            </a:r>
          </a:p>
          <a:p>
            <a:r>
              <a:rPr lang="tr-TR" sz="2000" dirty="0" smtClean="0"/>
              <a:t>Acil derslik ve ofis ihtiyacı</a:t>
            </a:r>
          </a:p>
          <a:p>
            <a:r>
              <a:rPr lang="tr-TR" sz="2000" dirty="0"/>
              <a:t>Arş</a:t>
            </a:r>
            <a:r>
              <a:rPr lang="tr-TR" sz="2000" dirty="0" smtClean="0"/>
              <a:t>. Gör ihtiyacı</a:t>
            </a:r>
          </a:p>
          <a:p>
            <a:r>
              <a:rPr lang="tr-TR" sz="2000" dirty="0" smtClean="0"/>
              <a:t>Tam </a:t>
            </a:r>
            <a:r>
              <a:rPr lang="tr-TR" sz="2000" dirty="0"/>
              <a:t>donanımlı PDR danışmanlık </a:t>
            </a:r>
            <a:r>
              <a:rPr lang="tr-TR" sz="2000" dirty="0" smtClean="0"/>
              <a:t>kabinleri</a:t>
            </a:r>
          </a:p>
          <a:p>
            <a:r>
              <a:rPr lang="tr-TR" sz="2000" dirty="0"/>
              <a:t>Bilgisayar -  yazıcı </a:t>
            </a:r>
            <a:r>
              <a:rPr lang="tr-TR" sz="2000" dirty="0" smtClean="0"/>
              <a:t>ihtiyacı</a:t>
            </a:r>
          </a:p>
          <a:p>
            <a:r>
              <a:rPr lang="tr-TR" sz="2000" dirty="0" smtClean="0"/>
              <a:t>Mekan tamiratları</a:t>
            </a:r>
          </a:p>
          <a:p>
            <a:endParaRPr lang="tr-TR" sz="2000" dirty="0"/>
          </a:p>
          <a:p>
            <a:pPr marL="0" indent="0">
              <a:buNone/>
            </a:pPr>
            <a:r>
              <a:rPr lang="tr-TR" sz="2000" u="sng" dirty="0" smtClean="0"/>
              <a:t>Orta/ Uzun Vadeli:</a:t>
            </a:r>
            <a:endParaRPr lang="tr-TR" sz="2000" u="sng" dirty="0"/>
          </a:p>
          <a:p>
            <a:r>
              <a:rPr lang="tr-TR" sz="2000" dirty="0"/>
              <a:t>Ek Bina </a:t>
            </a:r>
            <a:r>
              <a:rPr lang="tr-TR" sz="2000" dirty="0" smtClean="0"/>
              <a:t>ihtiyacı</a:t>
            </a:r>
          </a:p>
          <a:p>
            <a:r>
              <a:rPr lang="tr-TR" sz="2000" dirty="0" smtClean="0"/>
              <a:t>Çatı</a:t>
            </a:r>
          </a:p>
        </p:txBody>
      </p:sp>
    </p:spTree>
    <p:extLst>
      <p:ext uri="{BB962C8B-B14F-4D97-AF65-F5344CB8AC3E}">
        <p14:creationId xmlns:p14="http://schemas.microsoft.com/office/powerpoint/2010/main" val="269059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18279" y="1435881"/>
            <a:ext cx="10515600" cy="4351338"/>
          </a:xfrm>
        </p:spPr>
        <p:txBody>
          <a:bodyPr/>
          <a:lstStyle/>
          <a:p>
            <a:endParaRPr lang="tr-TR" dirty="0"/>
          </a:p>
          <a:p>
            <a:endParaRPr lang="tr-TR" dirty="0"/>
          </a:p>
        </p:txBody>
      </p:sp>
      <p:sp>
        <p:nvSpPr>
          <p:cNvPr id="5" name="Dikdörtgen 4"/>
          <p:cNvSpPr/>
          <p:nvPr/>
        </p:nvSpPr>
        <p:spPr>
          <a:xfrm>
            <a:off x="1659891" y="616773"/>
            <a:ext cx="27510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TEHDİTLERİMİZ</a:t>
            </a:r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54"/>
            <a:ext cx="12172011" cy="685800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42598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-siu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-siu" id="{8B592569-D05A-4D16-9830-B18E17FE7CD1}" vid="{8AFA709D-6815-4F30-BDCD-E4420CC669B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Tema-siu</Template>
  <TotalTime>5229</TotalTime>
  <Words>1780</Words>
  <Application>Microsoft Office PowerPoint</Application>
  <PresentationFormat>Geniş ekran</PresentationFormat>
  <Paragraphs>576</Paragraphs>
  <Slides>64</Slides>
  <Notes>4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64</vt:i4>
      </vt:variant>
    </vt:vector>
  </HeadingPairs>
  <TitlesOfParts>
    <vt:vector size="72" baseType="lpstr">
      <vt:lpstr>Arial</vt:lpstr>
      <vt:lpstr>Calibri</vt:lpstr>
      <vt:lpstr>Calibri Light</vt:lpstr>
      <vt:lpstr>Symbol</vt:lpstr>
      <vt:lpstr>Times New Roman</vt:lpstr>
      <vt:lpstr>Wingdings</vt:lpstr>
      <vt:lpstr>Tema-siu</vt:lpstr>
      <vt:lpstr>Office Teması</vt:lpstr>
      <vt:lpstr>PowerPoint Sunusu</vt:lpstr>
      <vt:lpstr>Misyon</vt:lpstr>
      <vt:lpstr>Vizyon</vt:lpstr>
      <vt:lpstr>PowerPoint Sunusu</vt:lpstr>
      <vt:lpstr>İDARİ PERSONELİMİZ</vt:lpstr>
      <vt:lpstr>BÖLÜMLER /Anabilim Dalları</vt:lpstr>
      <vt:lpstr>BÖLÜMLER /Programlar</vt:lpstr>
      <vt:lpstr>BÖLÜMLER /Programlar</vt:lpstr>
      <vt:lpstr>AKADEMİK KADRO VE ÖĞRENCİ SAYILARI</vt:lpstr>
      <vt:lpstr>EĞİTİM BİLİMLERİ BÖLÜMÜ</vt:lpstr>
      <vt:lpstr>MATEMATİK VE FEN BİLİMLERİ EĞİTİMİ BÖLÜMÜ</vt:lpstr>
      <vt:lpstr>TEMEL EĞİTİM BÖLÜMÜ</vt:lpstr>
      <vt:lpstr>TÜRKÇE VE SOSYAL BİLİMLER EĞİTİMİ BÖLÜMÜ</vt:lpstr>
      <vt:lpstr>YABANCI DİLLER EĞİTİMİ BÖLÜMÜ</vt:lpstr>
      <vt:lpstr>LİSANSÜSTÜ PROGRAMLAR</vt:lpstr>
      <vt:lpstr>LİSANSÜSTÜ PROGRAMLAR</vt:lpstr>
      <vt:lpstr>KURUM İÇİ YÜKSELMELER</vt:lpstr>
      <vt:lpstr>ULUSLARARASI İŞBİRLİKLERİMİZ</vt:lpstr>
      <vt:lpstr>ÖNEMLİ BAŞARILAR</vt:lpstr>
      <vt:lpstr>ÖNEMLİ BAŞARILAR</vt:lpstr>
      <vt:lpstr>ÖNEMLİ BAŞARILAR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FAALİYETLER</vt:lpstr>
      <vt:lpstr>BİLİMSEL FALİYETLER</vt:lpstr>
      <vt:lpstr>BİLİMSEL FALİYETLER</vt:lpstr>
      <vt:lpstr>BİLİMSEL FALİYETLER</vt:lpstr>
      <vt:lpstr>ETKİNLİKLERİMİZ</vt:lpstr>
      <vt:lpstr>ETKİNLİKLERİMİZ</vt:lpstr>
      <vt:lpstr>ETKİNLİKLERİMİZ</vt:lpstr>
      <vt:lpstr>ETKİNLİKLERİMİZ</vt:lpstr>
      <vt:lpstr>ETKİNLİKLERİMİZ /Akreditasyon</vt:lpstr>
      <vt:lpstr>ETKİNLİKLERİMİZ /Akreditasyon Başvuruları </vt:lpstr>
      <vt:lpstr>ETKİNLİKLERİMİZ /Akreditasyon Başvuruları 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ETKİNLİKLERİMİZ</vt:lpstr>
      <vt:lpstr>MEKAN DÜZENLEMELERİ</vt:lpstr>
      <vt:lpstr>DEVAM EDEN UYGULAMALAR</vt:lpstr>
      <vt:lpstr>DERS DEĞERLENDİRME</vt:lpstr>
      <vt:lpstr>ETKİNLİKLERİMİZ</vt:lpstr>
      <vt:lpstr>GELECEĞE YÖNELİK HEDEFLER ve YENİLİKLER</vt:lpstr>
      <vt:lpstr>TALEPLER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Bilgisayar</dc:creator>
  <cp:lastModifiedBy>Bilgisayar</cp:lastModifiedBy>
  <cp:revision>390</cp:revision>
  <dcterms:created xsi:type="dcterms:W3CDTF">2022-12-08T06:33:03Z</dcterms:created>
  <dcterms:modified xsi:type="dcterms:W3CDTF">2025-04-29T13:48:08Z</dcterms:modified>
</cp:coreProperties>
</file>