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2.xml" ContentType="application/vnd.ms-office.chartcolorstyle+xml"/>
  <Override PartName="/ppt/charts/style2.xml" ContentType="application/vnd.ms-office.chartstyle+xml"/>
  <Override PartName="/ppt/charts/colors1.xml" ContentType="application/vnd.ms-office.chartcolorstyle+xml"/>
  <Override PartName="/ppt/charts/style1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charts/colors6.xml" ContentType="application/vnd.ms-office.chartcolorstyle+xml"/>
  <Override PartName="/ppt/charts/style6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5" r:id="rId4"/>
    <p:sldId id="381" r:id="rId5"/>
    <p:sldId id="390" r:id="rId6"/>
    <p:sldId id="507" r:id="rId7"/>
    <p:sldId id="398" r:id="rId8"/>
    <p:sldId id="399" r:id="rId9"/>
    <p:sldId id="400" r:id="rId10"/>
    <p:sldId id="401" r:id="rId11"/>
    <p:sldId id="402" r:id="rId12"/>
    <p:sldId id="403" r:id="rId13"/>
    <p:sldId id="504" r:id="rId14"/>
    <p:sldId id="404" r:id="rId15"/>
    <p:sldId id="405" r:id="rId16"/>
    <p:sldId id="407" r:id="rId17"/>
    <p:sldId id="409" r:id="rId18"/>
    <p:sldId id="518" r:id="rId19"/>
    <p:sldId id="408" r:id="rId20"/>
    <p:sldId id="410" r:id="rId21"/>
    <p:sldId id="467" r:id="rId22"/>
    <p:sldId id="468" r:id="rId23"/>
    <p:sldId id="469" r:id="rId24"/>
    <p:sldId id="470" r:id="rId25"/>
    <p:sldId id="411" r:id="rId26"/>
    <p:sldId id="412" r:id="rId27"/>
    <p:sldId id="486" r:id="rId28"/>
    <p:sldId id="414" r:id="rId29"/>
    <p:sldId id="519" r:id="rId30"/>
    <p:sldId id="416" r:id="rId31"/>
    <p:sldId id="471" r:id="rId32"/>
    <p:sldId id="413" r:id="rId33"/>
    <p:sldId id="473" r:id="rId34"/>
    <p:sldId id="424" r:id="rId35"/>
    <p:sldId id="531" r:id="rId36"/>
    <p:sldId id="524" r:id="rId37"/>
    <p:sldId id="478" r:id="rId38"/>
    <p:sldId id="476" r:id="rId39"/>
    <p:sldId id="479" r:id="rId40"/>
    <p:sldId id="514" r:id="rId41"/>
    <p:sldId id="522" r:id="rId42"/>
    <p:sldId id="481" r:id="rId43"/>
    <p:sldId id="515" r:id="rId44"/>
    <p:sldId id="417" r:id="rId45"/>
    <p:sldId id="517" r:id="rId46"/>
    <p:sldId id="505" r:id="rId47"/>
    <p:sldId id="526" r:id="rId48"/>
    <p:sldId id="532" r:id="rId49"/>
    <p:sldId id="527" r:id="rId50"/>
    <p:sldId id="483" r:id="rId51"/>
    <p:sldId id="523" r:id="rId52"/>
    <p:sldId id="528" r:id="rId53"/>
    <p:sldId id="421" r:id="rId54"/>
    <p:sldId id="422" r:id="rId55"/>
    <p:sldId id="503" r:id="rId56"/>
    <p:sldId id="423" r:id="rId57"/>
    <p:sldId id="512" r:id="rId58"/>
    <p:sldId id="501" r:id="rId59"/>
    <p:sldId id="472" r:id="rId60"/>
    <p:sldId id="474" r:id="rId61"/>
    <p:sldId id="475" r:id="rId62"/>
    <p:sldId id="477" r:id="rId63"/>
    <p:sldId id="529" r:id="rId64"/>
    <p:sldId id="425" r:id="rId65"/>
    <p:sldId id="415" r:id="rId66"/>
    <p:sldId id="511" r:id="rId67"/>
    <p:sldId id="426" r:id="rId68"/>
    <p:sldId id="427" r:id="rId69"/>
    <p:sldId id="487" r:id="rId70"/>
    <p:sldId id="508" r:id="rId71"/>
    <p:sldId id="510" r:id="rId72"/>
    <p:sldId id="428" r:id="rId73"/>
    <p:sldId id="429" r:id="rId74"/>
    <p:sldId id="533" r:id="rId75"/>
    <p:sldId id="530" r:id="rId76"/>
    <p:sldId id="499" r:id="rId77"/>
    <p:sldId id="502" r:id="rId78"/>
    <p:sldId id="488" r:id="rId79"/>
    <p:sldId id="489" r:id="rId80"/>
    <p:sldId id="490" r:id="rId81"/>
    <p:sldId id="513" r:id="rId82"/>
    <p:sldId id="492" r:id="rId83"/>
    <p:sldId id="495" r:id="rId84"/>
    <p:sldId id="496" r:id="rId85"/>
    <p:sldId id="430" r:id="rId86"/>
    <p:sldId id="497" r:id="rId87"/>
    <p:sldId id="394" r:id="rId88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8" autoAdjust="0"/>
    <p:restoredTop sz="94660"/>
  </p:normalViewPr>
  <p:slideViewPr>
    <p:cSldViewPr snapToGrid="0">
      <p:cViewPr>
        <p:scale>
          <a:sx n="66" d="100"/>
          <a:sy n="66" d="100"/>
        </p:scale>
        <p:origin x="-1205" y="-4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56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viewProps" Target="viewProp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Kitap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Kitap1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Kitap1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Kitap1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oleObject" Target="Kitap1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oleObject" Target="Kitap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F77-424F-858C-C7DD4807609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F77-424F-858C-C7DD4807609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F77-424F-858C-C7DD4807609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F77-424F-858C-C7DD4807609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F77-424F-858C-C7DD4807609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F77-424F-858C-C7DD48076093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F77-424F-858C-C7DD48076093}"/>
              </c:ext>
            </c:extLst>
          </c:dPt>
          <c:dLbls>
            <c:dLbl>
              <c:idx val="6"/>
              <c:layout>
                <c:manualLayout>
                  <c:x val="0.21666951006124235"/>
                  <c:y val="8.091608340624090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CF77-424F-858C-C7DD480760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Sayfa2!$B$5:$H$5</c:f>
              <c:strCache>
                <c:ptCount val="7"/>
                <c:pt idx="0">
                  <c:v>BÖTE</c:v>
                </c:pt>
                <c:pt idx="1">
                  <c:v>Fen Eğt.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Sos. Bil.</c:v>
                </c:pt>
                <c:pt idx="5">
                  <c:v>Türkçe Eğt.</c:v>
                </c:pt>
                <c:pt idx="6">
                  <c:v>Pedagojik Formasyon</c:v>
                </c:pt>
              </c:strCache>
            </c:strRef>
          </c:cat>
          <c:val>
            <c:numRef>
              <c:f>Sayfa2!$B$6:$H$6</c:f>
              <c:numCache>
                <c:formatCode>General</c:formatCode>
                <c:ptCount val="7"/>
                <c:pt idx="0">
                  <c:v>165</c:v>
                </c:pt>
                <c:pt idx="1">
                  <c:v>240</c:v>
                </c:pt>
                <c:pt idx="2">
                  <c:v>319</c:v>
                </c:pt>
                <c:pt idx="3">
                  <c:v>461</c:v>
                </c:pt>
                <c:pt idx="4">
                  <c:v>397</c:v>
                </c:pt>
                <c:pt idx="5">
                  <c:v>289</c:v>
                </c:pt>
                <c:pt idx="6">
                  <c:v>710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CF77-424F-858C-C7DD4807609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Sayfa1!$B$6</c:f>
              <c:strCache>
                <c:ptCount val="1"/>
                <c:pt idx="0">
                  <c:v>1. Sınıf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Sayfa1!$C$5:$H$5</c:f>
              <c:strCache>
                <c:ptCount val="6"/>
                <c:pt idx="0">
                  <c:v>BÖTE</c:v>
                </c:pt>
                <c:pt idx="1">
                  <c:v>Fen Eğt.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Sos. Bil.</c:v>
                </c:pt>
                <c:pt idx="5">
                  <c:v>Türkçe Eğt.</c:v>
                </c:pt>
              </c:strCache>
            </c:strRef>
          </c:cat>
          <c:val>
            <c:numRef>
              <c:f>Sayfa1!$C$6:$H$6</c:f>
              <c:numCache>
                <c:formatCode>General</c:formatCode>
                <c:ptCount val="6"/>
                <c:pt idx="0">
                  <c:v>3</c:v>
                </c:pt>
                <c:pt idx="1">
                  <c:v>28</c:v>
                </c:pt>
                <c:pt idx="2">
                  <c:v>63</c:v>
                </c:pt>
                <c:pt idx="3">
                  <c:v>110</c:v>
                </c:pt>
                <c:pt idx="4">
                  <c:v>109</c:v>
                </c:pt>
                <c:pt idx="5">
                  <c:v>48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C50-4E2C-82C1-5BE19435F915}"/>
            </c:ext>
          </c:extLst>
        </c:ser>
        <c:ser>
          <c:idx val="1"/>
          <c:order val="1"/>
          <c:tx>
            <c:strRef>
              <c:f>Sayfa1!$B$7</c:f>
              <c:strCache>
                <c:ptCount val="1"/>
                <c:pt idx="0">
                  <c:v>2. Sınıf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Sayfa1!$C$5:$H$5</c:f>
              <c:strCache>
                <c:ptCount val="6"/>
                <c:pt idx="0">
                  <c:v>BÖTE</c:v>
                </c:pt>
                <c:pt idx="1">
                  <c:v>Fen Eğt.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Sos. Bil.</c:v>
                </c:pt>
                <c:pt idx="5">
                  <c:v>Türkçe Eğt.</c:v>
                </c:pt>
              </c:strCache>
            </c:strRef>
          </c:cat>
          <c:val>
            <c:numRef>
              <c:f>Sayfa1!$C$7:$H$7</c:f>
              <c:numCache>
                <c:formatCode>General</c:formatCode>
                <c:ptCount val="6"/>
                <c:pt idx="0">
                  <c:v>23</c:v>
                </c:pt>
                <c:pt idx="1">
                  <c:v>25</c:v>
                </c:pt>
                <c:pt idx="2">
                  <c:v>59</c:v>
                </c:pt>
                <c:pt idx="3">
                  <c:v>112</c:v>
                </c:pt>
                <c:pt idx="4">
                  <c:v>92</c:v>
                </c:pt>
                <c:pt idx="5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C50-4E2C-82C1-5BE19435F915}"/>
            </c:ext>
          </c:extLst>
        </c:ser>
        <c:ser>
          <c:idx val="2"/>
          <c:order val="2"/>
          <c:tx>
            <c:strRef>
              <c:f>Sayfa1!$B$8</c:f>
              <c:strCache>
                <c:ptCount val="1"/>
                <c:pt idx="0">
                  <c:v>3. Sınıf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Sayfa1!$C$5:$H$5</c:f>
              <c:strCache>
                <c:ptCount val="6"/>
                <c:pt idx="0">
                  <c:v>BÖTE</c:v>
                </c:pt>
                <c:pt idx="1">
                  <c:v>Fen Eğt.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Sos. Bil.</c:v>
                </c:pt>
                <c:pt idx="5">
                  <c:v>Türkçe Eğt.</c:v>
                </c:pt>
              </c:strCache>
            </c:strRef>
          </c:cat>
          <c:val>
            <c:numRef>
              <c:f>Sayfa1!$C$8:$H$8</c:f>
              <c:numCache>
                <c:formatCode>General</c:formatCode>
                <c:ptCount val="6"/>
                <c:pt idx="0">
                  <c:v>56</c:v>
                </c:pt>
                <c:pt idx="1">
                  <c:v>82</c:v>
                </c:pt>
                <c:pt idx="2">
                  <c:v>60</c:v>
                </c:pt>
                <c:pt idx="3">
                  <c:v>106</c:v>
                </c:pt>
                <c:pt idx="4">
                  <c:v>92</c:v>
                </c:pt>
                <c:pt idx="5">
                  <c:v>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C50-4E2C-82C1-5BE19435F915}"/>
            </c:ext>
          </c:extLst>
        </c:ser>
        <c:ser>
          <c:idx val="3"/>
          <c:order val="3"/>
          <c:tx>
            <c:strRef>
              <c:f>Sayfa1!$B$9</c:f>
              <c:strCache>
                <c:ptCount val="1"/>
                <c:pt idx="0">
                  <c:v>4. Sınıf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Sayfa1!$C$5:$H$5</c:f>
              <c:strCache>
                <c:ptCount val="6"/>
                <c:pt idx="0">
                  <c:v>BÖTE</c:v>
                </c:pt>
                <c:pt idx="1">
                  <c:v>Fen Eğt.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Sos. Bil.</c:v>
                </c:pt>
                <c:pt idx="5">
                  <c:v>Türkçe Eğt.</c:v>
                </c:pt>
              </c:strCache>
            </c:strRef>
          </c:cat>
          <c:val>
            <c:numRef>
              <c:f>Sayfa1!$C$9:$H$9</c:f>
              <c:numCache>
                <c:formatCode>General</c:formatCode>
                <c:ptCount val="6"/>
                <c:pt idx="0">
                  <c:v>83</c:v>
                </c:pt>
                <c:pt idx="1">
                  <c:v>105</c:v>
                </c:pt>
                <c:pt idx="2">
                  <c:v>137</c:v>
                </c:pt>
                <c:pt idx="3">
                  <c:v>133</c:v>
                </c:pt>
                <c:pt idx="4">
                  <c:v>104</c:v>
                </c:pt>
                <c:pt idx="5">
                  <c:v>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C50-4E2C-82C1-5BE19435F9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085952"/>
        <c:axId val="65744256"/>
      </c:barChart>
      <c:catAx>
        <c:axId val="57085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tr-TR"/>
          </a:p>
        </c:txPr>
        <c:crossAx val="65744256"/>
        <c:crosses val="autoZero"/>
        <c:auto val="1"/>
        <c:lblAlgn val="ctr"/>
        <c:lblOffset val="100"/>
        <c:noMultiLvlLbl val="0"/>
      </c:catAx>
      <c:valAx>
        <c:axId val="65744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tr-TR"/>
          </a:p>
        </c:txPr>
        <c:crossAx val="5708595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aseline="0">
          <a:latin typeface="Calibri" panose="020F0502020204030204" pitchFamily="34" charset="0"/>
        </a:defRPr>
      </a:pPr>
      <a:endParaRPr lang="tr-T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Sayfa3!$A$6:$B$6</c:f>
              <c:strCache>
                <c:ptCount val="2"/>
                <c:pt idx="0">
                  <c:v>Siirt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470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9449-4D1B-8313-FE094D8658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Sayfa3!$C$5:$D$5</c:f>
              <c:numCache>
                <c:formatCode>General</c:formatCode>
                <c:ptCount val="2"/>
                <c:pt idx="0">
                  <c:v>2018</c:v>
                </c:pt>
                <c:pt idx="1">
                  <c:v>2019</c:v>
                </c:pt>
              </c:numCache>
            </c:numRef>
          </c:cat>
          <c:val>
            <c:numRef>
              <c:f>Sayfa3!$C$6:$D$6</c:f>
              <c:numCache>
                <c:formatCode>General</c:formatCode>
                <c:ptCount val="2"/>
                <c:pt idx="0">
                  <c:v>400</c:v>
                </c:pt>
                <c:pt idx="1">
                  <c:v>500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449-4D1B-8313-FE094D865876}"/>
            </c:ext>
          </c:extLst>
        </c:ser>
        <c:ser>
          <c:idx val="1"/>
          <c:order val="1"/>
          <c:tx>
            <c:strRef>
              <c:f>Sayfa3!$A$7:$B$7</c:f>
              <c:strCache>
                <c:ptCount val="2"/>
                <c:pt idx="0">
                  <c:v>Batman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590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9449-4D1B-8313-FE094D8658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Sayfa3!$C$5:$D$5</c:f>
              <c:numCache>
                <c:formatCode>General</c:formatCode>
                <c:ptCount val="2"/>
                <c:pt idx="0">
                  <c:v>2018</c:v>
                </c:pt>
                <c:pt idx="1">
                  <c:v>2019</c:v>
                </c:pt>
              </c:numCache>
            </c:numRef>
          </c:cat>
          <c:val>
            <c:numRef>
              <c:f>Sayfa3!$C$7:$D$7</c:f>
              <c:numCache>
                <c:formatCode>General</c:formatCode>
                <c:ptCount val="2"/>
                <c:pt idx="0">
                  <c:v>310</c:v>
                </c:pt>
                <c:pt idx="1">
                  <c:v>570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449-4D1B-8313-FE094D86587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7210368"/>
        <c:axId val="65750144"/>
      </c:barChart>
      <c:catAx>
        <c:axId val="57210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65750144"/>
        <c:crosses val="autoZero"/>
        <c:auto val="1"/>
        <c:lblAlgn val="ctr"/>
        <c:lblOffset val="100"/>
        <c:noMultiLvlLbl val="0"/>
      </c:catAx>
      <c:valAx>
        <c:axId val="65750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57210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400"/>
      </a:pPr>
      <a:endParaRPr lang="tr-T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Sayfa1!$A$4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Sayfa1!$B$3:$F$3</c:f>
              <c:strCache>
                <c:ptCount val="5"/>
                <c:pt idx="0">
                  <c:v>Profesör</c:v>
                </c:pt>
                <c:pt idx="1">
                  <c:v>Doçent</c:v>
                </c:pt>
                <c:pt idx="2">
                  <c:v>Dr. Öğr. Üyesi</c:v>
                </c:pt>
                <c:pt idx="3">
                  <c:v>Öğr. Gör.</c:v>
                </c:pt>
                <c:pt idx="4">
                  <c:v>Arş. Gör</c:v>
                </c:pt>
              </c:strCache>
            </c:strRef>
          </c:cat>
          <c:val>
            <c:numRef>
              <c:f>Sayfa1!$B$4:$F$4</c:f>
              <c:numCache>
                <c:formatCode>General</c:formatCode>
                <c:ptCount val="5"/>
                <c:pt idx="0">
                  <c:v>2</c:v>
                </c:pt>
                <c:pt idx="1">
                  <c:v>7</c:v>
                </c:pt>
                <c:pt idx="2">
                  <c:v>35</c:v>
                </c:pt>
                <c:pt idx="3">
                  <c:v>15</c:v>
                </c:pt>
                <c:pt idx="4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3C2-43F3-82AA-6C7E5153066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7211904"/>
        <c:axId val="65752448"/>
      </c:barChart>
      <c:catAx>
        <c:axId val="5721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65752448"/>
        <c:crosses val="autoZero"/>
        <c:auto val="1"/>
        <c:lblAlgn val="ctr"/>
        <c:lblOffset val="100"/>
        <c:noMultiLvlLbl val="0"/>
      </c:catAx>
      <c:valAx>
        <c:axId val="65752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57211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/>
      </a:pPr>
      <a:endParaRPr lang="tr-T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/>
              <a:t>Arş. Gör.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1.1111111111111112E-2"/>
          <c:y val="0.20303258967629051"/>
          <c:w val="0.93888888888888888"/>
          <c:h val="0.65017716535433068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Sayfa2!$A$1:$A$2</c:f>
              <c:strCache>
                <c:ptCount val="2"/>
                <c:pt idx="0">
                  <c:v>Doktora</c:v>
                </c:pt>
                <c:pt idx="1">
                  <c:v>Yüksek Lisans</c:v>
                </c:pt>
              </c:strCache>
            </c:strRef>
          </c:cat>
          <c:val>
            <c:numRef>
              <c:f>Sayfa2!$B$1:$B$2</c:f>
              <c:numCache>
                <c:formatCode>General</c:formatCode>
                <c:ptCount val="2"/>
                <c:pt idx="0">
                  <c:v>15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635-4088-B2A0-55B6B100E9B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56471552"/>
        <c:axId val="65754176"/>
      </c:barChart>
      <c:catAx>
        <c:axId val="56471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65754176"/>
        <c:crosses val="autoZero"/>
        <c:auto val="1"/>
        <c:lblAlgn val="ctr"/>
        <c:lblOffset val="100"/>
        <c:noMultiLvlLbl val="0"/>
      </c:catAx>
      <c:valAx>
        <c:axId val="6575417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6471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r>
              <a:rPr lang="tr-TR"/>
              <a:t>Arş. Gör.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3.0555555555555555E-2"/>
          <c:y val="0.19432888597258677"/>
          <c:w val="0.93888888888888888"/>
          <c:h val="0.6727693934091572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Sayfa2!$A$5:$A$7</c:f>
              <c:strCache>
                <c:ptCount val="3"/>
                <c:pt idx="0">
                  <c:v>33A</c:v>
                </c:pt>
                <c:pt idx="1">
                  <c:v>50D</c:v>
                </c:pt>
                <c:pt idx="2">
                  <c:v>Dr. Arş. Gör.</c:v>
                </c:pt>
              </c:strCache>
            </c:strRef>
          </c:cat>
          <c:val>
            <c:numRef>
              <c:f>Sayfa2!$B$5:$B$7</c:f>
              <c:numCache>
                <c:formatCode>General</c:formatCode>
                <c:ptCount val="3"/>
                <c:pt idx="0">
                  <c:v>15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036-409A-9BAB-2D4A6EDE8C3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56472064"/>
        <c:axId val="65755904"/>
      </c:barChart>
      <c:catAx>
        <c:axId val="56472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tr-TR"/>
          </a:p>
        </c:txPr>
        <c:crossAx val="65755904"/>
        <c:crosses val="autoZero"/>
        <c:auto val="1"/>
        <c:lblAlgn val="ctr"/>
        <c:lblOffset val="100"/>
        <c:noMultiLvlLbl val="0"/>
      </c:catAx>
      <c:valAx>
        <c:axId val="657559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6472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spPr/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3.emf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6.jp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jp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g"/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jp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g"/><Relationship Id="rId2" Type="http://schemas.openxmlformats.org/officeDocument/2006/relationships/image" Target="../media/image121.jp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EĞİTİM FAKÜLTESİ</a:t>
            </a:r>
            <a:endParaRPr lang="tr-TR" sz="4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1233130" y="5854284"/>
            <a:ext cx="9725739" cy="655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tr-TR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“Eğitim Dostu Fakülte, Öğrenci Merkezli Eğitim”</a:t>
            </a:r>
            <a:endParaRPr lang="tr-TR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901016" y="493255"/>
            <a:ext cx="38635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4000" b="1" dirty="0" smtClean="0"/>
              <a:t>ÖĞRENCİLERİMİZ</a:t>
            </a:r>
            <a:endParaRPr lang="tr-TR" sz="4000" b="1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22C46865-C1D9-4475-9C6B-47E1B23DD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694" y="3846899"/>
            <a:ext cx="6768752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1405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Öğrenci Sayımızın Yıllara Göre Değişimi</a:t>
            </a:r>
            <a:endParaRPr lang="tr-TR" sz="2400" b="1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44583"/>
              </p:ext>
            </p:extLst>
          </p:nvPr>
        </p:nvGraphicFramePr>
        <p:xfrm>
          <a:off x="1313792" y="1064005"/>
          <a:ext cx="9753600" cy="4917814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430727">
                  <a:extLst>
                    <a:ext uri="{9D8B030D-6E8A-4147-A177-3AD203B41FA5}">
                      <a16:colId xmlns:a16="http://schemas.microsoft.com/office/drawing/2014/main" xmlns="" val="1372459792"/>
                    </a:ext>
                  </a:extLst>
                </a:gridCol>
                <a:gridCol w="667673">
                  <a:extLst>
                    <a:ext uri="{9D8B030D-6E8A-4147-A177-3AD203B41FA5}">
                      <a16:colId xmlns:a16="http://schemas.microsoft.com/office/drawing/2014/main" xmlns="" val="1925248393"/>
                    </a:ext>
                  </a:extLst>
                </a:gridCol>
                <a:gridCol w="676294">
                  <a:extLst>
                    <a:ext uri="{9D8B030D-6E8A-4147-A177-3AD203B41FA5}">
                      <a16:colId xmlns:a16="http://schemas.microsoft.com/office/drawing/2014/main" xmlns="" val="4273080126"/>
                    </a:ext>
                  </a:extLst>
                </a:gridCol>
                <a:gridCol w="634230">
                  <a:extLst>
                    <a:ext uri="{9D8B030D-6E8A-4147-A177-3AD203B41FA5}">
                      <a16:colId xmlns:a16="http://schemas.microsoft.com/office/drawing/2014/main" xmlns="" val="555933157"/>
                    </a:ext>
                  </a:extLst>
                </a:gridCol>
                <a:gridCol w="704964">
                  <a:extLst>
                    <a:ext uri="{9D8B030D-6E8A-4147-A177-3AD203B41FA5}">
                      <a16:colId xmlns:a16="http://schemas.microsoft.com/office/drawing/2014/main" xmlns="" val="56273373"/>
                    </a:ext>
                  </a:extLst>
                </a:gridCol>
                <a:gridCol w="704964">
                  <a:extLst>
                    <a:ext uri="{9D8B030D-6E8A-4147-A177-3AD203B41FA5}">
                      <a16:colId xmlns:a16="http://schemas.microsoft.com/office/drawing/2014/main" xmlns="" val="2954528890"/>
                    </a:ext>
                  </a:extLst>
                </a:gridCol>
                <a:gridCol w="704964">
                  <a:extLst>
                    <a:ext uri="{9D8B030D-6E8A-4147-A177-3AD203B41FA5}">
                      <a16:colId xmlns:a16="http://schemas.microsoft.com/office/drawing/2014/main" xmlns="" val="855340957"/>
                    </a:ext>
                  </a:extLst>
                </a:gridCol>
                <a:gridCol w="704964">
                  <a:extLst>
                    <a:ext uri="{9D8B030D-6E8A-4147-A177-3AD203B41FA5}">
                      <a16:colId xmlns:a16="http://schemas.microsoft.com/office/drawing/2014/main" xmlns="" val="252026863"/>
                    </a:ext>
                  </a:extLst>
                </a:gridCol>
                <a:gridCol w="704964">
                  <a:extLst>
                    <a:ext uri="{9D8B030D-6E8A-4147-A177-3AD203B41FA5}">
                      <a16:colId xmlns:a16="http://schemas.microsoft.com/office/drawing/2014/main" xmlns="" val="726026561"/>
                    </a:ext>
                  </a:extLst>
                </a:gridCol>
                <a:gridCol w="704964">
                  <a:extLst>
                    <a:ext uri="{9D8B030D-6E8A-4147-A177-3AD203B41FA5}">
                      <a16:colId xmlns:a16="http://schemas.microsoft.com/office/drawing/2014/main" xmlns="" val="919522411"/>
                    </a:ext>
                  </a:extLst>
                </a:gridCol>
                <a:gridCol w="704964">
                  <a:extLst>
                    <a:ext uri="{9D8B030D-6E8A-4147-A177-3AD203B41FA5}">
                      <a16:colId xmlns:a16="http://schemas.microsoft.com/office/drawing/2014/main" xmlns="" val="1614817548"/>
                    </a:ext>
                  </a:extLst>
                </a:gridCol>
                <a:gridCol w="704964">
                  <a:extLst>
                    <a:ext uri="{9D8B030D-6E8A-4147-A177-3AD203B41FA5}">
                      <a16:colId xmlns:a16="http://schemas.microsoft.com/office/drawing/2014/main" xmlns="" val="1952887840"/>
                    </a:ext>
                  </a:extLst>
                </a:gridCol>
                <a:gridCol w="704964">
                  <a:extLst>
                    <a:ext uri="{9D8B030D-6E8A-4147-A177-3AD203B41FA5}">
                      <a16:colId xmlns:a16="http://schemas.microsoft.com/office/drawing/2014/main" xmlns="" val="3054999734"/>
                    </a:ext>
                  </a:extLst>
                </a:gridCol>
              </a:tblGrid>
              <a:tr h="5938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2018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0940380"/>
                  </a:ext>
                </a:extLst>
              </a:tr>
              <a:tr h="8445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Sosyal Bilimler </a:t>
                      </a: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ve </a:t>
                      </a:r>
                      <a:r>
                        <a:rPr lang="tr-TR" sz="1400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Türkçe 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Eğitimi </a:t>
                      </a:r>
                      <a:endParaRPr lang="tr-TR" sz="1400" dirty="0" smtClean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Bölümü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183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177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248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436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529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660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657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651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651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641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686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xmlns="" val="1757176903"/>
                  </a:ext>
                </a:extLst>
              </a:tr>
              <a:tr h="59934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Matematik ve </a:t>
                      </a: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Fen  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Eğitimi Bölümü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503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482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547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646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785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703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625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599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546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559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xmlns="" val="899041460"/>
                  </a:ext>
                </a:extLst>
              </a:tr>
              <a:tr h="5308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TEMEL Eğitim </a:t>
                      </a:r>
                      <a:endParaRPr lang="tr-TR" sz="1400" dirty="0" smtClean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Bölümü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831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817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625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649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724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648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581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426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446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454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458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461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xmlns="" val="3190198588"/>
                  </a:ext>
                </a:extLst>
              </a:tr>
              <a:tr h="6094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BÖTE</a:t>
                      </a:r>
                      <a:r>
                        <a:rPr lang="tr-TR" sz="1400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Bölümü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72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122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174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233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258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296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273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286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215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165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xmlns="" val="2370704277"/>
                  </a:ext>
                </a:extLst>
              </a:tr>
              <a:tr h="5308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Fakülte Lisans </a:t>
                      </a:r>
                      <a:endParaRPr lang="tr-TR" sz="1400" dirty="0" smtClean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1517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1506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1491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1762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2119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2113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2164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2004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2029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1970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1860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1871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xmlns="" val="343763111"/>
                  </a:ext>
                </a:extLst>
              </a:tr>
              <a:tr h="6662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Pedagojik </a:t>
                      </a:r>
                      <a:endParaRPr lang="tr-TR" sz="1400" dirty="0" smtClean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Formasyon 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199</a:t>
                      </a: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1926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650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656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765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710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xmlns="" val="3368832876"/>
                  </a:ext>
                </a:extLst>
              </a:tr>
              <a:tr h="5308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FAKÜLTE TOPLAMI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1517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1506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1491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1762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2119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2113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2363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3930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2679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2626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2625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2581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xmlns="" val="35509828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279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472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ÖĞRENCİ SAYIMIZ</a:t>
            </a:r>
            <a:endParaRPr lang="tr-TR" sz="2400" b="1" dirty="0"/>
          </a:p>
        </p:txBody>
      </p:sp>
      <p:graphicFrame>
        <p:nvGraphicFramePr>
          <p:cNvPr id="4" name="Grafik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092742"/>
              </p:ext>
            </p:extLst>
          </p:nvPr>
        </p:nvGraphicFramePr>
        <p:xfrm>
          <a:off x="3237285" y="725909"/>
          <a:ext cx="6493153" cy="4802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777977"/>
              </p:ext>
            </p:extLst>
          </p:nvPr>
        </p:nvGraphicFramePr>
        <p:xfrm>
          <a:off x="2360140" y="4911990"/>
          <a:ext cx="9583615" cy="933450"/>
        </p:xfrm>
        <a:graphic>
          <a:graphicData uri="http://schemas.openxmlformats.org/drawingml/2006/table">
            <a:tbl>
              <a:tblPr>
                <a:tableStyleId>{18603FDC-E32A-4AB5-989C-0864C3EAD2B8}</a:tableStyleId>
              </a:tblPr>
              <a:tblGrid>
                <a:gridCol w="1197951">
                  <a:extLst>
                    <a:ext uri="{9D8B030D-6E8A-4147-A177-3AD203B41FA5}">
                      <a16:colId xmlns:a16="http://schemas.microsoft.com/office/drawing/2014/main" xmlns="" val="2332399103"/>
                    </a:ext>
                  </a:extLst>
                </a:gridCol>
                <a:gridCol w="1197951">
                  <a:extLst>
                    <a:ext uri="{9D8B030D-6E8A-4147-A177-3AD203B41FA5}">
                      <a16:colId xmlns:a16="http://schemas.microsoft.com/office/drawing/2014/main" xmlns="" val="2015476739"/>
                    </a:ext>
                  </a:extLst>
                </a:gridCol>
                <a:gridCol w="1197951">
                  <a:extLst>
                    <a:ext uri="{9D8B030D-6E8A-4147-A177-3AD203B41FA5}">
                      <a16:colId xmlns:a16="http://schemas.microsoft.com/office/drawing/2014/main" xmlns="" val="2918924676"/>
                    </a:ext>
                  </a:extLst>
                </a:gridCol>
                <a:gridCol w="1197951">
                  <a:extLst>
                    <a:ext uri="{9D8B030D-6E8A-4147-A177-3AD203B41FA5}">
                      <a16:colId xmlns:a16="http://schemas.microsoft.com/office/drawing/2014/main" xmlns="" val="1979179003"/>
                    </a:ext>
                  </a:extLst>
                </a:gridCol>
                <a:gridCol w="1197951">
                  <a:extLst>
                    <a:ext uri="{9D8B030D-6E8A-4147-A177-3AD203B41FA5}">
                      <a16:colId xmlns:a16="http://schemas.microsoft.com/office/drawing/2014/main" xmlns="" val="2648784692"/>
                    </a:ext>
                  </a:extLst>
                </a:gridCol>
                <a:gridCol w="899199">
                  <a:extLst>
                    <a:ext uri="{9D8B030D-6E8A-4147-A177-3AD203B41FA5}">
                      <a16:colId xmlns:a16="http://schemas.microsoft.com/office/drawing/2014/main" xmlns="" val="210751998"/>
                    </a:ext>
                  </a:extLst>
                </a:gridCol>
                <a:gridCol w="1437544">
                  <a:extLst>
                    <a:ext uri="{9D8B030D-6E8A-4147-A177-3AD203B41FA5}">
                      <a16:colId xmlns:a16="http://schemas.microsoft.com/office/drawing/2014/main" xmlns="" val="3482969143"/>
                    </a:ext>
                  </a:extLst>
                </a:gridCol>
                <a:gridCol w="1257117">
                  <a:extLst>
                    <a:ext uri="{9D8B030D-6E8A-4147-A177-3AD203B41FA5}">
                      <a16:colId xmlns:a16="http://schemas.microsoft.com/office/drawing/2014/main" xmlns="" val="12923965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BÖTE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Fen </a:t>
                      </a:r>
                      <a:r>
                        <a:rPr lang="tr-TR" sz="2000" u="none" strike="noStrike" dirty="0" err="1">
                          <a:effectLst/>
                        </a:rPr>
                        <a:t>Eğt</a:t>
                      </a:r>
                      <a:r>
                        <a:rPr lang="tr-TR" sz="2000" u="none" strike="noStrike" dirty="0">
                          <a:effectLst/>
                        </a:rPr>
                        <a:t>.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Mat. </a:t>
                      </a:r>
                      <a:r>
                        <a:rPr lang="tr-TR" sz="2000" u="none" strike="noStrike" dirty="0" err="1">
                          <a:effectLst/>
                        </a:rPr>
                        <a:t>Eğt</a:t>
                      </a:r>
                      <a:r>
                        <a:rPr lang="tr-TR" sz="2000" u="none" strike="noStrike" dirty="0">
                          <a:effectLst/>
                        </a:rPr>
                        <a:t>.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Sınıf </a:t>
                      </a:r>
                      <a:r>
                        <a:rPr lang="tr-TR" sz="2000" u="none" strike="noStrike" dirty="0" err="1">
                          <a:effectLst/>
                        </a:rPr>
                        <a:t>Eğt</a:t>
                      </a:r>
                      <a:r>
                        <a:rPr lang="tr-TR" sz="2000" u="none" strike="noStrike" dirty="0">
                          <a:effectLst/>
                        </a:rPr>
                        <a:t>.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Sos. Bil.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Türkçe </a:t>
                      </a:r>
                      <a:r>
                        <a:rPr lang="tr-TR" sz="2000" u="none" strike="noStrike" dirty="0" err="1">
                          <a:effectLst/>
                        </a:rPr>
                        <a:t>Eğt</a:t>
                      </a:r>
                      <a:r>
                        <a:rPr lang="tr-TR" sz="2000" u="none" strike="noStrike" dirty="0">
                          <a:effectLst/>
                        </a:rPr>
                        <a:t>.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Pedagojik Formasyon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Toplam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50779525"/>
                  </a:ext>
                </a:extLst>
              </a:tr>
              <a:tr h="30499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>
                          <a:effectLst/>
                        </a:rPr>
                        <a:t>165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>
                          <a:effectLst/>
                        </a:rPr>
                        <a:t>240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>
                          <a:effectLst/>
                        </a:rPr>
                        <a:t>319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>
                          <a:effectLst/>
                        </a:rPr>
                        <a:t>461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>
                          <a:effectLst/>
                        </a:rPr>
                        <a:t>397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>
                          <a:effectLst/>
                        </a:rPr>
                        <a:t>289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710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2581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04809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951892" y="597876"/>
            <a:ext cx="2856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 smtClean="0"/>
              <a:t>ÖĞRENCİ SAYIMIZ</a:t>
            </a:r>
            <a:endParaRPr lang="tr-TR" sz="2800" b="1" dirty="0"/>
          </a:p>
        </p:txBody>
      </p:sp>
      <p:graphicFrame>
        <p:nvGraphicFramePr>
          <p:cNvPr id="3" name="Grafi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988778"/>
              </p:ext>
            </p:extLst>
          </p:nvPr>
        </p:nvGraphicFramePr>
        <p:xfrm>
          <a:off x="1951892" y="1059541"/>
          <a:ext cx="8145857" cy="4873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6503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Formasyon Öğrenci Sayımız</a:t>
            </a:r>
            <a:endParaRPr lang="tr-TR" sz="2400" b="1" dirty="0"/>
          </a:p>
        </p:txBody>
      </p:sp>
      <p:graphicFrame>
        <p:nvGraphicFramePr>
          <p:cNvPr id="6" name="Grafik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5785631"/>
              </p:ext>
            </p:extLst>
          </p:nvPr>
        </p:nvGraphicFramePr>
        <p:xfrm>
          <a:off x="2082800" y="1295400"/>
          <a:ext cx="7874000" cy="4381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9075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004588" y="505279"/>
            <a:ext cx="48411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4000" b="1" dirty="0" smtClean="0"/>
              <a:t>AKADEMİK PERSONEL</a:t>
            </a:r>
            <a:endParaRPr lang="tr-TR" sz="4000" b="1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8B9ED2C4-9F09-4F0D-ADF4-E728F2B7F9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626" y="1059541"/>
            <a:ext cx="3930836" cy="488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2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68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2018 AKADEMİK PERSONEL SAYISI</a:t>
            </a:r>
            <a:endParaRPr lang="tr-TR" sz="2400" b="1" dirty="0"/>
          </a:p>
        </p:txBody>
      </p:sp>
      <p:graphicFrame>
        <p:nvGraphicFramePr>
          <p:cNvPr id="4" name="Grafik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501375"/>
              </p:ext>
            </p:extLst>
          </p:nvPr>
        </p:nvGraphicFramePr>
        <p:xfrm>
          <a:off x="165100" y="1059541"/>
          <a:ext cx="7624662" cy="4264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ik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4773851"/>
              </p:ext>
            </p:extLst>
          </p:nvPr>
        </p:nvGraphicFramePr>
        <p:xfrm>
          <a:off x="8090704" y="4340506"/>
          <a:ext cx="4101296" cy="2517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ik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7697248"/>
              </p:ext>
            </p:extLst>
          </p:nvPr>
        </p:nvGraphicFramePr>
        <p:xfrm>
          <a:off x="8102278" y="0"/>
          <a:ext cx="4089722" cy="2488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94542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322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FAKÜLTE KOMİSYONLARI</a:t>
            </a:r>
            <a:endParaRPr lang="tr-TR" sz="2400" b="1" dirty="0"/>
          </a:p>
        </p:txBody>
      </p:sp>
      <p:cxnSp>
        <p:nvCxnSpPr>
          <p:cNvPr id="4" name="Dirsek Bağlayıcısı 3"/>
          <p:cNvCxnSpPr/>
          <p:nvPr/>
        </p:nvCxnSpPr>
        <p:spPr>
          <a:xfrm>
            <a:off x="5080576" y="1118205"/>
            <a:ext cx="890806" cy="419610"/>
          </a:xfrm>
          <a:prstGeom prst="bentConnector3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etin kutusu 5"/>
          <p:cNvSpPr txBox="1"/>
          <p:nvPr/>
        </p:nvSpPr>
        <p:spPr>
          <a:xfrm>
            <a:off x="0" y="1121685"/>
            <a:ext cx="4536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Dr. </a:t>
            </a:r>
            <a:r>
              <a:rPr lang="tr-TR" sz="2400" b="1" dirty="0" err="1" smtClean="0"/>
              <a:t>Öğr</a:t>
            </a:r>
            <a:r>
              <a:rPr lang="tr-TR" sz="2400" b="1" dirty="0" smtClean="0"/>
              <a:t>. Üyesi Ali ÇETİN (</a:t>
            </a:r>
            <a:r>
              <a:rPr lang="tr-TR" sz="2400" b="1" dirty="0" err="1" smtClean="0"/>
              <a:t>Dkn</a:t>
            </a:r>
            <a:r>
              <a:rPr lang="tr-TR" sz="2400" b="1" dirty="0" smtClean="0"/>
              <a:t>. Yrd.)</a:t>
            </a:r>
          </a:p>
        </p:txBody>
      </p:sp>
      <p:sp>
        <p:nvSpPr>
          <p:cNvPr id="7" name="Metin kutusu 6"/>
          <p:cNvSpPr txBox="1"/>
          <p:nvPr/>
        </p:nvSpPr>
        <p:spPr>
          <a:xfrm>
            <a:off x="5971382" y="1078596"/>
            <a:ext cx="5060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Doç. Dr. Cevdet EPÇAÇAN (</a:t>
            </a:r>
            <a:r>
              <a:rPr lang="tr-TR" sz="2400" b="1" dirty="0" err="1" smtClean="0"/>
              <a:t>Dkn</a:t>
            </a:r>
            <a:r>
              <a:rPr lang="tr-TR" sz="2400" b="1" dirty="0" smtClean="0"/>
              <a:t>. Yrd.)</a:t>
            </a:r>
          </a:p>
        </p:txBody>
      </p:sp>
      <p:sp>
        <p:nvSpPr>
          <p:cNvPr id="8" name="Metin kutusu 7"/>
          <p:cNvSpPr txBox="1"/>
          <p:nvPr/>
        </p:nvSpPr>
        <p:spPr>
          <a:xfrm>
            <a:off x="88084" y="1606583"/>
            <a:ext cx="572966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Ders Programı: Dr. </a:t>
            </a:r>
            <a:r>
              <a:rPr lang="tr-TR" dirty="0" err="1" smtClean="0"/>
              <a:t>Öğr</a:t>
            </a:r>
            <a:r>
              <a:rPr lang="tr-TR" dirty="0" smtClean="0"/>
              <a:t>. Üyesi Adem İnce</a:t>
            </a:r>
          </a:p>
          <a:p>
            <a:r>
              <a:rPr lang="tr-TR" dirty="0" smtClean="0"/>
              <a:t>	          Arş. Gör. Tayfun Akın</a:t>
            </a:r>
          </a:p>
          <a:p>
            <a:r>
              <a:rPr lang="tr-TR" dirty="0" smtClean="0"/>
              <a:t>	          Arş. Gör. Mehmet Özdemir</a:t>
            </a:r>
          </a:p>
          <a:p>
            <a:endParaRPr lang="tr-TR" dirty="0"/>
          </a:p>
          <a:p>
            <a:r>
              <a:rPr lang="tr-TR" dirty="0" smtClean="0"/>
              <a:t>Ders Değerlendirme: </a:t>
            </a:r>
            <a:r>
              <a:rPr lang="tr-TR" dirty="0"/>
              <a:t>Dr. </a:t>
            </a:r>
            <a:r>
              <a:rPr lang="tr-TR" dirty="0" err="1"/>
              <a:t>Öğr</a:t>
            </a:r>
            <a:r>
              <a:rPr lang="tr-TR" dirty="0"/>
              <a:t>. Üyesi</a:t>
            </a:r>
            <a:r>
              <a:rPr lang="tr-TR" dirty="0" smtClean="0"/>
              <a:t> Sungur Gürel</a:t>
            </a:r>
          </a:p>
          <a:p>
            <a:endParaRPr lang="tr-TR" dirty="0"/>
          </a:p>
          <a:p>
            <a:r>
              <a:rPr lang="tr-TR" dirty="0" smtClean="0"/>
              <a:t>Sınav Programı: </a:t>
            </a:r>
            <a:r>
              <a:rPr lang="tr-TR" dirty="0"/>
              <a:t>Dr. </a:t>
            </a:r>
            <a:r>
              <a:rPr lang="tr-TR" dirty="0" err="1"/>
              <a:t>Öğr</a:t>
            </a:r>
            <a:r>
              <a:rPr lang="tr-TR" dirty="0"/>
              <a:t>. Üyesi</a:t>
            </a:r>
            <a:r>
              <a:rPr lang="tr-TR" dirty="0" smtClean="0"/>
              <a:t> Yakup Güneş</a:t>
            </a:r>
          </a:p>
          <a:p>
            <a:r>
              <a:rPr lang="tr-TR" dirty="0" smtClean="0"/>
              <a:t>                             Dr</a:t>
            </a:r>
            <a:r>
              <a:rPr lang="tr-TR" dirty="0"/>
              <a:t>. </a:t>
            </a:r>
            <a:r>
              <a:rPr lang="tr-TR" dirty="0" err="1"/>
              <a:t>Öğr</a:t>
            </a:r>
            <a:r>
              <a:rPr lang="tr-TR" dirty="0"/>
              <a:t>. Üyesi </a:t>
            </a:r>
            <a:r>
              <a:rPr lang="tr-TR" dirty="0" smtClean="0"/>
              <a:t>Mehmet Ramazanoğlu</a:t>
            </a:r>
          </a:p>
          <a:p>
            <a:endParaRPr lang="tr-TR" dirty="0" smtClean="0"/>
          </a:p>
          <a:p>
            <a:r>
              <a:rPr lang="tr-TR" dirty="0" smtClean="0"/>
              <a:t>Sosyal Medya Ekibi: Dr. Arş. Gör. Barış Mercimek</a:t>
            </a:r>
          </a:p>
          <a:p>
            <a:r>
              <a:rPr lang="tr-TR" dirty="0"/>
              <a:t>	</a:t>
            </a:r>
            <a:r>
              <a:rPr lang="tr-TR" dirty="0" smtClean="0"/>
              <a:t>	 Arş. Gör. Tayfun Akın</a:t>
            </a:r>
            <a:endParaRPr lang="tr-TR" dirty="0"/>
          </a:p>
        </p:txBody>
      </p:sp>
      <p:sp>
        <p:nvSpPr>
          <p:cNvPr id="9" name="Metin kutusu 8"/>
          <p:cNvSpPr txBox="1"/>
          <p:nvPr/>
        </p:nvSpPr>
        <p:spPr>
          <a:xfrm>
            <a:off x="5971382" y="1362236"/>
            <a:ext cx="626715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Öğretmenlik Uygulaması: Dr. </a:t>
            </a:r>
            <a:r>
              <a:rPr lang="tr-TR" dirty="0" err="1" smtClean="0"/>
              <a:t>Öğr</a:t>
            </a:r>
            <a:r>
              <a:rPr lang="tr-TR" dirty="0" smtClean="0"/>
              <a:t>. Üyesi İlyas Karadeniz</a:t>
            </a:r>
          </a:p>
          <a:p>
            <a:r>
              <a:rPr lang="tr-TR" dirty="0" smtClean="0"/>
              <a:t>	                            Arş. Gör. Hakan Çetin</a:t>
            </a:r>
          </a:p>
          <a:p>
            <a:endParaRPr lang="tr-TR" dirty="0"/>
          </a:p>
          <a:p>
            <a:r>
              <a:rPr lang="tr-TR" dirty="0" smtClean="0"/>
              <a:t>Pedagojik Formasyon: </a:t>
            </a:r>
            <a:r>
              <a:rPr lang="tr-TR" dirty="0"/>
              <a:t>Dr. </a:t>
            </a:r>
            <a:r>
              <a:rPr lang="tr-TR" dirty="0" err="1"/>
              <a:t>Öğr</a:t>
            </a:r>
            <a:r>
              <a:rPr lang="tr-TR" dirty="0"/>
              <a:t>. Üyesi Adem </a:t>
            </a:r>
            <a:r>
              <a:rPr lang="tr-TR" dirty="0" smtClean="0"/>
              <a:t>İnce</a:t>
            </a:r>
          </a:p>
          <a:p>
            <a:r>
              <a:rPr lang="tr-TR" dirty="0"/>
              <a:t>	</a:t>
            </a:r>
            <a:r>
              <a:rPr lang="tr-TR" dirty="0" smtClean="0"/>
              <a:t>	     Arş. Gör. Mehmet Özdemir</a:t>
            </a:r>
          </a:p>
          <a:p>
            <a:r>
              <a:rPr lang="tr-TR" dirty="0" smtClean="0"/>
              <a:t>                                        Arş. Gör. İrem Akbulut</a:t>
            </a:r>
          </a:p>
          <a:p>
            <a:r>
              <a:rPr lang="tr-TR" dirty="0" smtClean="0"/>
              <a:t>		     Arş</a:t>
            </a:r>
            <a:r>
              <a:rPr lang="tr-TR" dirty="0"/>
              <a:t>. Gör. </a:t>
            </a:r>
            <a:r>
              <a:rPr lang="tr-TR" dirty="0" smtClean="0"/>
              <a:t>Nuri Türk</a:t>
            </a:r>
          </a:p>
          <a:p>
            <a:endParaRPr lang="tr-TR" dirty="0" smtClean="0"/>
          </a:p>
          <a:p>
            <a:r>
              <a:rPr lang="tr-TR" dirty="0" smtClean="0"/>
              <a:t>Kantin Denetleme Komisyonu</a:t>
            </a:r>
            <a:r>
              <a:rPr lang="tr-TR" dirty="0"/>
              <a:t>: </a:t>
            </a:r>
            <a:r>
              <a:rPr lang="tr-TR" dirty="0" smtClean="0"/>
              <a:t>Fakülte S. Mahmut Toprak</a:t>
            </a:r>
          </a:p>
          <a:p>
            <a:r>
              <a:rPr lang="tr-TR" dirty="0"/>
              <a:t>	</a:t>
            </a:r>
            <a:r>
              <a:rPr lang="tr-TR" dirty="0" smtClean="0"/>
              <a:t>		  Dr</a:t>
            </a:r>
            <a:r>
              <a:rPr lang="tr-TR" dirty="0"/>
              <a:t>. </a:t>
            </a:r>
            <a:r>
              <a:rPr lang="tr-TR" dirty="0" err="1"/>
              <a:t>Öğr</a:t>
            </a:r>
            <a:r>
              <a:rPr lang="tr-TR" dirty="0"/>
              <a:t>. Üyesi Aynur </a:t>
            </a:r>
            <a:r>
              <a:rPr lang="tr-TR" dirty="0" smtClean="0"/>
              <a:t>Aker</a:t>
            </a:r>
          </a:p>
          <a:p>
            <a:r>
              <a:rPr lang="tr-TR" dirty="0"/>
              <a:t>			  </a:t>
            </a:r>
            <a:r>
              <a:rPr lang="tr-TR" dirty="0" err="1"/>
              <a:t>Öğr</a:t>
            </a:r>
            <a:r>
              <a:rPr lang="tr-TR" dirty="0"/>
              <a:t>. Üyesi Malik </a:t>
            </a:r>
            <a:r>
              <a:rPr lang="tr-TR" dirty="0" smtClean="0"/>
              <a:t>Durmaz</a:t>
            </a:r>
          </a:p>
          <a:p>
            <a:endParaRPr lang="tr-TR" dirty="0" smtClean="0"/>
          </a:p>
          <a:p>
            <a:r>
              <a:rPr lang="tr-TR" dirty="0" smtClean="0"/>
              <a:t>Kalite </a:t>
            </a:r>
            <a:r>
              <a:rPr lang="tr-TR" dirty="0"/>
              <a:t>Komisyonu: </a:t>
            </a:r>
            <a:endParaRPr lang="tr-TR" dirty="0" smtClean="0"/>
          </a:p>
          <a:p>
            <a:r>
              <a:rPr lang="tr-TR" dirty="0" smtClean="0"/>
              <a:t>Dr. </a:t>
            </a:r>
            <a:r>
              <a:rPr lang="tr-TR" dirty="0" err="1" smtClean="0"/>
              <a:t>Öğr</a:t>
            </a:r>
            <a:r>
              <a:rPr lang="tr-TR" dirty="0" smtClean="0"/>
              <a:t>. Üyesi Ahmet </a:t>
            </a:r>
            <a:r>
              <a:rPr lang="tr-TR" dirty="0" err="1" smtClean="0"/>
              <a:t>Saylık</a:t>
            </a:r>
            <a:r>
              <a:rPr lang="tr-TR" dirty="0" smtClean="0"/>
              <a:t>	Dr. Arş. Gör. Mehmet Şahin Solak</a:t>
            </a:r>
          </a:p>
          <a:p>
            <a:r>
              <a:rPr lang="tr-TR" dirty="0" smtClean="0"/>
              <a:t>Arş</a:t>
            </a:r>
            <a:r>
              <a:rPr lang="tr-TR" dirty="0"/>
              <a:t>. Gör. İrem </a:t>
            </a:r>
            <a:r>
              <a:rPr lang="tr-TR" dirty="0" smtClean="0"/>
              <a:t>Akbulut	Arş</a:t>
            </a:r>
            <a:r>
              <a:rPr lang="tr-TR" dirty="0"/>
              <a:t>. Gör. Mehmet </a:t>
            </a:r>
            <a:r>
              <a:rPr lang="tr-TR" dirty="0" smtClean="0"/>
              <a:t>Özdemir</a:t>
            </a:r>
            <a:endParaRPr lang="tr-TR" dirty="0"/>
          </a:p>
          <a:p>
            <a:r>
              <a:rPr lang="tr-TR" dirty="0"/>
              <a:t>Arş. Gör. Azmi </a:t>
            </a:r>
            <a:r>
              <a:rPr lang="tr-TR" dirty="0" smtClean="0"/>
              <a:t>Türkan	Arş</a:t>
            </a:r>
            <a:r>
              <a:rPr lang="tr-TR" dirty="0"/>
              <a:t>. Gör. Can </a:t>
            </a:r>
            <a:r>
              <a:rPr lang="tr-TR" dirty="0" smtClean="0"/>
              <a:t>Uyanık</a:t>
            </a:r>
            <a:endParaRPr lang="tr-TR" dirty="0"/>
          </a:p>
          <a:p>
            <a:r>
              <a:rPr lang="tr-TR" dirty="0"/>
              <a:t>Arş. Gör. Furkan Özdemir	Fakülte </a:t>
            </a:r>
            <a:r>
              <a:rPr lang="tr-TR" dirty="0" smtClean="0"/>
              <a:t>S. Mahmut </a:t>
            </a:r>
            <a:r>
              <a:rPr lang="tr-TR" dirty="0"/>
              <a:t>Toprak</a:t>
            </a:r>
          </a:p>
          <a:p>
            <a:endParaRPr lang="tr-TR" dirty="0"/>
          </a:p>
          <a:p>
            <a:endParaRPr lang="tr-TR" dirty="0"/>
          </a:p>
        </p:txBody>
      </p:sp>
      <p:cxnSp>
        <p:nvCxnSpPr>
          <p:cNvPr id="14" name="Dirsek Bağlayıcısı 13"/>
          <p:cNvCxnSpPr/>
          <p:nvPr/>
        </p:nvCxnSpPr>
        <p:spPr>
          <a:xfrm rot="10800000" flipV="1">
            <a:off x="4445340" y="1121685"/>
            <a:ext cx="828808" cy="441063"/>
          </a:xfrm>
          <a:prstGeom prst="bentConnector3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455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283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İDARİ PERSONEL</a:t>
            </a:r>
            <a:endParaRPr lang="tr-TR" sz="2400" b="1" dirty="0"/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xmlns="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196025"/>
              </p:ext>
            </p:extLst>
          </p:nvPr>
        </p:nvGraphicFramePr>
        <p:xfrm>
          <a:off x="2407049" y="1131058"/>
          <a:ext cx="5439492" cy="4789340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2992854">
                  <a:extLst>
                    <a:ext uri="{9D8B030D-6E8A-4147-A177-3AD203B41FA5}">
                      <a16:colId xmlns:a16="http://schemas.microsoft.com/office/drawing/2014/main" xmlns="" val="653404013"/>
                    </a:ext>
                  </a:extLst>
                </a:gridCol>
                <a:gridCol w="11862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60390">
                  <a:extLst>
                    <a:ext uri="{9D8B030D-6E8A-4147-A177-3AD203B41FA5}">
                      <a16:colId xmlns:a16="http://schemas.microsoft.com/office/drawing/2014/main" xmlns="" val="1916147619"/>
                    </a:ext>
                  </a:extLst>
                </a:gridCol>
              </a:tblGrid>
              <a:tr h="4789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İdari Görev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2018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2578237416"/>
                  </a:ext>
                </a:extLst>
              </a:tr>
              <a:tr h="4789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Fakülte Sekreteri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348694634"/>
                  </a:ext>
                </a:extLst>
              </a:tr>
              <a:tr h="4789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Dekanlık Sekreterliği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098607097"/>
                  </a:ext>
                </a:extLst>
              </a:tr>
              <a:tr h="4789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Yazı </a:t>
                      </a: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İşleri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536003555"/>
                  </a:ext>
                </a:extLst>
              </a:tr>
              <a:tr h="4789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Bölüm Sekreterliği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2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032870927"/>
                  </a:ext>
                </a:extLst>
              </a:tr>
              <a:tr h="4789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Öğrenci İşleri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2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597424899"/>
                  </a:ext>
                </a:extLst>
              </a:tr>
              <a:tr h="4789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Fotokopi ve Baskı İşleri</a:t>
                      </a:r>
                      <a:endParaRPr lang="tr-TR" sz="2000" b="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789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Mutemetlik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447019336"/>
                  </a:ext>
                </a:extLst>
              </a:tr>
              <a:tr h="4789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Yardımcı Hizmet</a:t>
                      </a:r>
                      <a:endParaRPr lang="tr-TR" sz="2000" b="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3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3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789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TOPLAM</a:t>
                      </a:r>
                      <a:endParaRPr lang="tr-TR" sz="2000" b="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11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389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530626" y="470554"/>
            <a:ext cx="49389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4000" b="1" dirty="0" smtClean="0"/>
              <a:t>BİLİMSEL FAALİYETLER</a:t>
            </a:r>
            <a:endParaRPr lang="tr-TR" sz="4000" b="1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2885F0A0-D902-4AF6-A94B-95B6975401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491630"/>
            <a:ext cx="6639308" cy="420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14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6146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2017-2018 YAYINLAR VE BİLİMSEL FAALİYETLER</a:t>
            </a:r>
            <a:endParaRPr lang="tr-TR" sz="2400" b="1" dirty="0"/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xmlns="" id="{983836AF-2B44-433C-BCA2-353AE79F2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961262"/>
              </p:ext>
            </p:extLst>
          </p:nvPr>
        </p:nvGraphicFramePr>
        <p:xfrm>
          <a:off x="1266888" y="1239535"/>
          <a:ext cx="10078606" cy="4678034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022412">
                  <a:extLst>
                    <a:ext uri="{9D8B030D-6E8A-4147-A177-3AD203B41FA5}">
                      <a16:colId xmlns:a16="http://schemas.microsoft.com/office/drawing/2014/main" xmlns="" val="3416888682"/>
                    </a:ext>
                  </a:extLst>
                </a:gridCol>
                <a:gridCol w="654280">
                  <a:extLst>
                    <a:ext uri="{9D8B030D-6E8A-4147-A177-3AD203B41FA5}">
                      <a16:colId xmlns:a16="http://schemas.microsoft.com/office/drawing/2014/main" xmlns="" val="2589564388"/>
                    </a:ext>
                  </a:extLst>
                </a:gridCol>
                <a:gridCol w="522841">
                  <a:extLst>
                    <a:ext uri="{9D8B030D-6E8A-4147-A177-3AD203B41FA5}">
                      <a16:colId xmlns:a16="http://schemas.microsoft.com/office/drawing/2014/main" xmlns="" val="1424772161"/>
                    </a:ext>
                  </a:extLst>
                </a:gridCol>
                <a:gridCol w="549374">
                  <a:extLst>
                    <a:ext uri="{9D8B030D-6E8A-4147-A177-3AD203B41FA5}">
                      <a16:colId xmlns:a16="http://schemas.microsoft.com/office/drawing/2014/main" xmlns="" val="3153666"/>
                    </a:ext>
                  </a:extLst>
                </a:gridCol>
                <a:gridCol w="549374">
                  <a:extLst>
                    <a:ext uri="{9D8B030D-6E8A-4147-A177-3AD203B41FA5}">
                      <a16:colId xmlns:a16="http://schemas.microsoft.com/office/drawing/2014/main" xmlns="" val="262726944"/>
                    </a:ext>
                  </a:extLst>
                </a:gridCol>
                <a:gridCol w="549374">
                  <a:extLst>
                    <a:ext uri="{9D8B030D-6E8A-4147-A177-3AD203B41FA5}">
                      <a16:colId xmlns:a16="http://schemas.microsoft.com/office/drawing/2014/main" xmlns="" val="2169204917"/>
                    </a:ext>
                  </a:extLst>
                </a:gridCol>
                <a:gridCol w="557548">
                  <a:extLst>
                    <a:ext uri="{9D8B030D-6E8A-4147-A177-3AD203B41FA5}">
                      <a16:colId xmlns:a16="http://schemas.microsoft.com/office/drawing/2014/main" xmlns="" val="1291180006"/>
                    </a:ext>
                  </a:extLst>
                </a:gridCol>
                <a:gridCol w="627438">
                  <a:extLst>
                    <a:ext uri="{9D8B030D-6E8A-4147-A177-3AD203B41FA5}">
                      <a16:colId xmlns:a16="http://schemas.microsoft.com/office/drawing/2014/main" xmlns="" val="245950587"/>
                    </a:ext>
                  </a:extLst>
                </a:gridCol>
                <a:gridCol w="549374">
                  <a:extLst>
                    <a:ext uri="{9D8B030D-6E8A-4147-A177-3AD203B41FA5}">
                      <a16:colId xmlns:a16="http://schemas.microsoft.com/office/drawing/2014/main" xmlns="" val="128187289"/>
                    </a:ext>
                  </a:extLst>
                </a:gridCol>
                <a:gridCol w="549374">
                  <a:extLst>
                    <a:ext uri="{9D8B030D-6E8A-4147-A177-3AD203B41FA5}">
                      <a16:colId xmlns:a16="http://schemas.microsoft.com/office/drawing/2014/main" xmlns="" val="4269071652"/>
                    </a:ext>
                  </a:extLst>
                </a:gridCol>
                <a:gridCol w="697248">
                  <a:extLst>
                    <a:ext uri="{9D8B030D-6E8A-4147-A177-3AD203B41FA5}">
                      <a16:colId xmlns:a16="http://schemas.microsoft.com/office/drawing/2014/main" xmlns="" val="3837123159"/>
                    </a:ext>
                  </a:extLst>
                </a:gridCol>
                <a:gridCol w="697248">
                  <a:extLst>
                    <a:ext uri="{9D8B030D-6E8A-4147-A177-3AD203B41FA5}">
                      <a16:colId xmlns:a16="http://schemas.microsoft.com/office/drawing/2014/main" xmlns="" val="1691603165"/>
                    </a:ext>
                  </a:extLst>
                </a:gridCol>
                <a:gridCol w="628985">
                  <a:extLst>
                    <a:ext uri="{9D8B030D-6E8A-4147-A177-3AD203B41FA5}">
                      <a16:colId xmlns:a16="http://schemas.microsoft.com/office/drawing/2014/main" xmlns="" val="3217746456"/>
                    </a:ext>
                  </a:extLst>
                </a:gridCol>
                <a:gridCol w="923736">
                  <a:extLst>
                    <a:ext uri="{9D8B030D-6E8A-4147-A177-3AD203B41FA5}">
                      <a16:colId xmlns:a16="http://schemas.microsoft.com/office/drawing/2014/main" xmlns="" val="2212173005"/>
                    </a:ext>
                  </a:extLst>
                </a:gridCol>
              </a:tblGrid>
              <a:tr h="549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2018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98416401"/>
                  </a:ext>
                </a:extLst>
              </a:tr>
              <a:tr h="4522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Uluslararası Makale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30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45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51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363 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849567589"/>
                  </a:ext>
                </a:extLst>
              </a:tr>
              <a:tr h="4522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Makale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153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963580166"/>
                  </a:ext>
                </a:extLst>
              </a:tr>
              <a:tr h="7844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ve Uluslararası Bildiri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8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105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153</a:t>
                      </a:r>
                      <a:r>
                        <a:rPr lang="tr-TR" sz="24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577 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738657119"/>
                  </a:ext>
                </a:extLst>
              </a:tr>
              <a:tr h="4522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Kitap Yazarlığı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58032357"/>
                  </a:ext>
                </a:extLst>
              </a:tr>
              <a:tr h="6061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Kitapta Bölüm Yazarlığı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 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72351579"/>
                  </a:ext>
                </a:extLst>
              </a:tr>
              <a:tr h="13566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Projelerde Yürütücü ve/veya Araştırmacı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3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77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931175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483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2490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Fakülte Sıralaması</a:t>
            </a:r>
            <a:endParaRPr lang="tr-TR" sz="2400" b="1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997" y="0"/>
            <a:ext cx="6628759" cy="7530538"/>
          </a:xfrm>
          <a:prstGeom prst="rect">
            <a:avLst/>
          </a:prstGeom>
        </p:spPr>
      </p:pic>
      <p:sp>
        <p:nvSpPr>
          <p:cNvPr id="7" name="Yuvarlatılmış Dikdörtgen 6"/>
          <p:cNvSpPr/>
          <p:nvPr/>
        </p:nvSpPr>
        <p:spPr>
          <a:xfrm>
            <a:off x="5608450" y="3096613"/>
            <a:ext cx="5386373" cy="93980"/>
          </a:xfrm>
          <a:prstGeom prst="roundRect">
            <a:avLst/>
          </a:prstGeom>
          <a:solidFill>
            <a:schemeClr val="accent4">
              <a:lumMod val="20000"/>
              <a:lumOff val="80000"/>
              <a:alpha val="43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Metin kutusu 8"/>
          <p:cNvSpPr txBox="1"/>
          <p:nvPr/>
        </p:nvSpPr>
        <p:spPr>
          <a:xfrm>
            <a:off x="4588933" y="636614"/>
            <a:ext cx="704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b="1" dirty="0" smtClean="0"/>
              <a:t>2018</a:t>
            </a:r>
            <a:endParaRPr lang="tr-TR" sz="2000" b="1" dirty="0"/>
          </a:p>
        </p:txBody>
      </p:sp>
    </p:spTree>
    <p:extLst>
      <p:ext uri="{BB962C8B-B14F-4D97-AF65-F5344CB8AC3E}">
        <p14:creationId xmlns:p14="http://schemas.microsoft.com/office/powerpoint/2010/main" val="428611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0179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BÜTÇE</a:t>
            </a:r>
            <a:endParaRPr lang="tr-TR" sz="2400" b="1" dirty="0"/>
          </a:p>
        </p:txBody>
      </p:sp>
      <p:pic>
        <p:nvPicPr>
          <p:cNvPr id="4" name="Picture 6" descr="İlgili res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081" y="2342784"/>
            <a:ext cx="5050904" cy="260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35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653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2018 BÜTÇE DETAYI</a:t>
            </a:r>
            <a:endParaRPr lang="tr-TR" sz="2400" b="1" dirty="0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659576"/>
              </p:ext>
            </p:extLst>
          </p:nvPr>
        </p:nvGraphicFramePr>
        <p:xfrm>
          <a:off x="1421027" y="1260389"/>
          <a:ext cx="9687697" cy="4606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92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3154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8986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270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6186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Ödeme Kalemleri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Ayrılan Ödenek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Harcama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Kalan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828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Mal ve Hizmet Alım Giderleri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54.600,00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54.502,89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97,11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8828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Yolluk Ödemeleri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71.200,00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71.199,75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0,25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8828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Hizmet Alım Gideri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2.800,00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2.778,24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21,76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496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Dayanıklı Malzeme Alımı ve </a:t>
                      </a:r>
                      <a:endParaRPr lang="tr-TR" sz="20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Bakım Onarım Giderleri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4.300,00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4251,91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48,09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8617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TOPLAM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9.177.500,00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9.177.201,64 TL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>
                          <a:effectLst/>
                        </a:rPr>
                        <a:t>298,36 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611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421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YOLLUK KALEMİ BÜTÇE İHTİYACI</a:t>
            </a:r>
            <a:endParaRPr lang="tr-TR" sz="2400" b="1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5546775"/>
              </p:ext>
            </p:extLst>
          </p:nvPr>
        </p:nvGraphicFramePr>
        <p:xfrm>
          <a:off x="1309935" y="1231929"/>
          <a:ext cx="9255092" cy="40814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095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552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719295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itchFamily="34" charset="0"/>
                        </a:rPr>
                        <a:t>2018 </a:t>
                      </a:r>
                      <a:r>
                        <a:rPr lang="tr-TR" sz="2400" dirty="0">
                          <a:effectLst/>
                          <a:latin typeface="Calibri" pitchFamily="34" charset="0"/>
                        </a:rPr>
                        <a:t>YILINDAN KALAN BORÇLAR</a:t>
                      </a:r>
                      <a:endParaRPr lang="tr-TR" sz="2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43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itchFamily="34" charset="0"/>
                        </a:rPr>
                        <a:t>Ödenek Kalemleri</a:t>
                      </a:r>
                      <a:endParaRPr lang="tr-TR" sz="2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itchFamily="34" charset="0"/>
                        </a:rPr>
                        <a:t>TUTAR</a:t>
                      </a:r>
                      <a:endParaRPr lang="tr-TR" sz="240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826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itchFamily="34" charset="0"/>
                        </a:rPr>
                        <a:t>Yurtiçi Geçici Görev Yollukları</a:t>
                      </a:r>
                      <a:endParaRPr lang="tr-TR" sz="2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itchFamily="34" charset="0"/>
                        </a:rPr>
                        <a:t>14.630,00 TL</a:t>
                      </a:r>
                      <a:endParaRPr lang="tr-TR" sz="2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5826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itchFamily="34" charset="0"/>
                        </a:rPr>
                        <a:t>Yurtdışı Geçici Görev Yollukları</a:t>
                      </a:r>
                      <a:endParaRPr lang="tr-TR" sz="2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itchFamily="34" charset="0"/>
                        </a:rPr>
                        <a:t>6.000,00 </a:t>
                      </a:r>
                      <a:r>
                        <a:rPr lang="tr-TR" sz="2400" dirty="0">
                          <a:effectLst/>
                          <a:latin typeface="Calibri" pitchFamily="34" charset="0"/>
                        </a:rPr>
                        <a:t>TL</a:t>
                      </a:r>
                      <a:endParaRPr lang="tr-TR" sz="2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01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itchFamily="34" charset="0"/>
                        </a:rPr>
                        <a:t>YOLLUK KALEMİ TOPLAMI</a:t>
                      </a:r>
                      <a:endParaRPr lang="tr-TR" sz="2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itchFamily="34" charset="0"/>
                        </a:rPr>
                        <a:t>20.630,00 </a:t>
                      </a:r>
                      <a:r>
                        <a:rPr lang="tr-TR" sz="2400" b="1" dirty="0">
                          <a:effectLst/>
                          <a:latin typeface="Calibri" pitchFamily="34" charset="0"/>
                        </a:rPr>
                        <a:t>TL</a:t>
                      </a:r>
                      <a:endParaRPr lang="tr-TR" sz="2400" b="1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9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190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NELER YAPTIK? ETKİNLİK VE YENİLİKLER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989" y="1295312"/>
            <a:ext cx="3617096" cy="2473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r="11400000" algn="tl" rotWithShape="0">
              <a:srgbClr val="000000">
                <a:alpha val="33000"/>
              </a:srgbClr>
            </a:outerShdw>
            <a:reflection stA="71000" endPos="870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Dikdörtgen 1"/>
          <p:cNvSpPr/>
          <p:nvPr/>
        </p:nvSpPr>
        <p:spPr>
          <a:xfrm>
            <a:off x="1256270" y="1295312"/>
            <a:ext cx="6096000" cy="36488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Bilimsel Etkinlikler (Panel, Konferans, </a:t>
            </a:r>
            <a:r>
              <a:rPr lang="tr-TR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Çalıştay</a:t>
            </a: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tr-TR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Sosyal - Kültürel </a:t>
            </a: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Etkinlikler</a:t>
            </a:r>
            <a:endParaRPr lang="tr-TR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Sportif Etkinlikler</a:t>
            </a:r>
            <a:endParaRPr lang="tr-TR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Mekan Düzenlemeleri (Yeni yapılan alanlar, Fakültenin boyanması, dumansız hava </a:t>
            </a: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sahası)</a:t>
            </a:r>
            <a:endParaRPr lang="tr-TR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Yenilikler (sosyal medya hesapları, merkezi sınav, öğrenci merkezli ders seçimi, </a:t>
            </a:r>
            <a:r>
              <a:rPr lang="tr-TR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v.b</a:t>
            </a: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</a:t>
            </a:r>
            <a:endParaRPr lang="tr-T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04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548247" y="2336430"/>
            <a:ext cx="5855125" cy="1325563"/>
          </a:xfrm>
        </p:spPr>
        <p:txBody>
          <a:bodyPr>
            <a:normAutofit/>
          </a:bodyPr>
          <a:lstStyle/>
          <a:p>
            <a:r>
              <a:rPr lang="tr-TR" sz="6000" b="1" dirty="0" smtClean="0"/>
              <a:t>Bilimsel Etkinlikler</a:t>
            </a:r>
            <a:endParaRPr lang="tr-TR" sz="6000" b="1" dirty="0"/>
          </a:p>
        </p:txBody>
      </p:sp>
    </p:spTree>
    <p:extLst>
      <p:ext uri="{BB962C8B-B14F-4D97-AF65-F5344CB8AC3E}">
        <p14:creationId xmlns:p14="http://schemas.microsoft.com/office/powerpoint/2010/main" val="228010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7061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PANELLER                                     Eğitim Bölümleri Paneli</a:t>
            </a:r>
            <a:endParaRPr lang="tr-TR" sz="2400" b="1" dirty="0"/>
          </a:p>
        </p:txBody>
      </p:sp>
      <p:sp>
        <p:nvSpPr>
          <p:cNvPr id="4" name="Content Placeholder 4"/>
          <p:cNvSpPr>
            <a:spLocks noGrp="1"/>
          </p:cNvSpPr>
          <p:nvPr>
            <p:ph idx="10"/>
          </p:nvPr>
        </p:nvSpPr>
        <p:spPr>
          <a:xfrm>
            <a:off x="1314164" y="1059541"/>
            <a:ext cx="6912768" cy="576064"/>
          </a:xfrm>
        </p:spPr>
        <p:txBody>
          <a:bodyPr/>
          <a:lstStyle/>
          <a:p>
            <a:pPr marL="0" lvl="1" indent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Öğretmen Olmak: Hayaller Beklentiler, Gerçekler</a:t>
            </a:r>
            <a:endParaRPr lang="tr-TR" sz="24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890" y="1635605"/>
            <a:ext cx="2435511" cy="16236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889" y="3516671"/>
            <a:ext cx="2435511" cy="16236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068" y="2190050"/>
            <a:ext cx="3207687" cy="21384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423" y="1635605"/>
            <a:ext cx="2435511" cy="16236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422" y="3516671"/>
            <a:ext cx="2435511" cy="16236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069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70371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PANELLER                   </a:t>
            </a:r>
            <a:r>
              <a:rPr lang="tr-TR" sz="2400" b="1" dirty="0" err="1" smtClean="0"/>
              <a:t>Bilg</a:t>
            </a:r>
            <a:r>
              <a:rPr lang="tr-TR" sz="2400" b="1" dirty="0" smtClean="0"/>
              <a:t>. ve </a:t>
            </a:r>
            <a:r>
              <a:rPr lang="tr-TR" sz="2400" b="1" dirty="0" err="1" smtClean="0"/>
              <a:t>Öğrt</a:t>
            </a:r>
            <a:r>
              <a:rPr lang="tr-TR" sz="2400" b="1" dirty="0" smtClean="0"/>
              <a:t>. </a:t>
            </a:r>
            <a:r>
              <a:rPr lang="tr-TR" sz="2400" b="1" dirty="0" err="1" smtClean="0"/>
              <a:t>Tekn</a:t>
            </a:r>
            <a:r>
              <a:rPr lang="tr-TR" sz="2400" b="1" dirty="0" smtClean="0"/>
              <a:t>. Eğitimi Paneli</a:t>
            </a:r>
            <a:endParaRPr lang="tr-TR" sz="24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1356012" y="1099174"/>
            <a:ext cx="4896544" cy="576064"/>
          </a:xfrm>
        </p:spPr>
        <p:txBody>
          <a:bodyPr/>
          <a:lstStyle/>
          <a:p>
            <a:pPr marL="0" lvl="1" indent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tr-TR" sz="2400" b="1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Tekno</a:t>
            </a: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Yaşam, </a:t>
            </a:r>
            <a:r>
              <a:rPr lang="tr-TR" sz="2400" b="1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Tekno</a:t>
            </a: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Eğitim</a:t>
            </a:r>
            <a:endParaRPr lang="tr-TR" sz="24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227" y="2233818"/>
            <a:ext cx="3420744" cy="2279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926" y="2233246"/>
            <a:ext cx="2951412" cy="22804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012" y="2233144"/>
            <a:ext cx="3422554" cy="22811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8112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1449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PANELLER</a:t>
            </a:r>
            <a:endParaRPr lang="tr-TR" sz="2400" b="1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281" y="3754126"/>
            <a:ext cx="3121546" cy="2081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524" y="1586065"/>
            <a:ext cx="3903648" cy="2025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937" y="3805419"/>
            <a:ext cx="3044608" cy="2029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ontent Placeholder 4"/>
          <p:cNvSpPr>
            <a:spLocks noGrp="1"/>
          </p:cNvSpPr>
          <p:nvPr>
            <p:ph idx="10"/>
          </p:nvPr>
        </p:nvSpPr>
        <p:spPr>
          <a:xfrm>
            <a:off x="1473782" y="1141812"/>
            <a:ext cx="4896544" cy="576064"/>
          </a:xfrm>
        </p:spPr>
        <p:txBody>
          <a:bodyPr/>
          <a:lstStyle/>
          <a:p>
            <a:pPr marL="0" lvl="1" indent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Motivasyonu</a:t>
            </a:r>
            <a:endParaRPr lang="tr-TR" sz="24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81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7096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PANELLER     </a:t>
            </a:r>
            <a:r>
              <a:rPr lang="tr-TR" sz="2400" b="1" dirty="0" smtClean="0"/>
              <a:t> </a:t>
            </a:r>
            <a:r>
              <a:rPr lang="tr-TR" sz="2400" b="1" dirty="0"/>
              <a:t>Matematik ve Fen Bilimleri Eğitimi Paneli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92" y="2386207"/>
            <a:ext cx="4719057" cy="31475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670" y="1275606"/>
            <a:ext cx="5170109" cy="34484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Content Placeholder 4"/>
          <p:cNvSpPr>
            <a:spLocks noGrp="1"/>
          </p:cNvSpPr>
          <p:nvPr>
            <p:ph idx="10"/>
          </p:nvPr>
        </p:nvSpPr>
        <p:spPr>
          <a:xfrm>
            <a:off x="921136" y="1275606"/>
            <a:ext cx="7632848" cy="576064"/>
          </a:xfrm>
        </p:spPr>
        <p:txBody>
          <a:bodyPr/>
          <a:lstStyle/>
          <a:p>
            <a:pPr marL="0" lvl="1" indent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es-E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s-ES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Fen </a:t>
            </a:r>
            <a:r>
              <a:rPr lang="tr-TR" sz="2400" b="1" dirty="0">
                <a:latin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s-ES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e Matemat</a:t>
            </a:r>
            <a:r>
              <a:rPr lang="tr-TR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s-ES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kte Düşünce </a:t>
            </a:r>
            <a:r>
              <a:rPr lang="tr-TR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s-ES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e Düşler</a:t>
            </a:r>
            <a:r>
              <a:rPr lang="es-E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r>
              <a:rPr lang="es-ES" sz="2400" dirty="0" smtClean="0"/>
              <a:t> </a:t>
            </a: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93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1449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PANELLER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223706" y="1205984"/>
            <a:ext cx="48251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/>
              <a:t>Yurt </a:t>
            </a:r>
            <a:r>
              <a:rPr lang="tr-TR" sz="2400" b="1" dirty="0">
                <a:cs typeface="Calibri" panose="020F0502020204030204" pitchFamily="34" charset="0"/>
              </a:rPr>
              <a:t>Dışında</a:t>
            </a:r>
            <a:r>
              <a:rPr lang="tr-TR" sz="2400" b="1" dirty="0"/>
              <a:t> Burslu Eğitim ve Kariyer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327" y="1814092"/>
            <a:ext cx="5592229" cy="3939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130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1449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PANELLER</a:t>
            </a:r>
            <a:endParaRPr lang="tr-TR" sz="2400" b="1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92" y="2929507"/>
            <a:ext cx="5458558" cy="283254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1059541"/>
            <a:ext cx="4184737" cy="27898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ontent Placeholder 4"/>
          <p:cNvSpPr>
            <a:spLocks noGrp="1"/>
          </p:cNvSpPr>
          <p:nvPr>
            <p:ph idx="10"/>
          </p:nvPr>
        </p:nvSpPr>
        <p:spPr>
          <a:xfrm>
            <a:off x="1574354" y="1418460"/>
            <a:ext cx="5400600" cy="576064"/>
          </a:xfrm>
        </p:spPr>
        <p:txBody>
          <a:bodyPr/>
          <a:lstStyle/>
          <a:p>
            <a:pPr marL="0" lvl="1" indent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Deizm</a:t>
            </a:r>
            <a:endParaRPr lang="tr-TR" sz="24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87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7065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PANELLER </a:t>
            </a:r>
            <a:r>
              <a:rPr lang="tr-TR" sz="2400" b="1" dirty="0" smtClean="0"/>
              <a:t>          Türkçe </a:t>
            </a:r>
            <a:r>
              <a:rPr lang="tr-TR" sz="2400" b="1" dirty="0"/>
              <a:t>ve Sosyal Bilimler Eğitimi </a:t>
            </a:r>
            <a:r>
              <a:rPr lang="tr-TR" sz="2400" b="1" dirty="0" smtClean="0"/>
              <a:t>Paneli</a:t>
            </a:r>
            <a:endParaRPr lang="tr-TR" sz="2400" b="1" dirty="0"/>
          </a:p>
        </p:txBody>
      </p:sp>
      <p:sp>
        <p:nvSpPr>
          <p:cNvPr id="4" name="Content Placeholder 4"/>
          <p:cNvSpPr>
            <a:spLocks noGrp="1"/>
          </p:cNvSpPr>
          <p:nvPr>
            <p:ph idx="10"/>
          </p:nvPr>
        </p:nvSpPr>
        <p:spPr>
          <a:xfrm>
            <a:off x="1079054" y="1349524"/>
            <a:ext cx="7056784" cy="576064"/>
          </a:xfrm>
        </p:spPr>
        <p:txBody>
          <a:bodyPr/>
          <a:lstStyle/>
          <a:p>
            <a:pPr marL="0" lvl="1" indent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tr-TR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“Edebi ve Tarihi Yönleriyle Çanakkale Paneli”</a:t>
            </a:r>
            <a:endParaRPr lang="tr-TR" sz="2400" b="1" dirty="0">
              <a:latin typeface="Calibri" pitchFamily="34" charset="0"/>
              <a:ea typeface="Times New Roman" pitchFamily="18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268" y="2215571"/>
            <a:ext cx="4697206" cy="2642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340" y="3001090"/>
            <a:ext cx="4554860" cy="3034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6504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6899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PANELLER                                           </a:t>
            </a:r>
            <a:r>
              <a:rPr lang="tr-TR" sz="2400" b="1" dirty="0"/>
              <a:t>Temel Eğitim </a:t>
            </a:r>
            <a:r>
              <a:rPr lang="tr-TR" sz="2400" b="1" dirty="0" smtClean="0"/>
              <a:t>Paneli</a:t>
            </a:r>
            <a:endParaRPr lang="tr-TR" sz="2400" b="1" dirty="0"/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1148843" y="1317544"/>
            <a:ext cx="4896544" cy="576064"/>
          </a:xfrm>
          <a:prstGeom prst="rect">
            <a:avLst/>
          </a:prstGeom>
        </p:spPr>
        <p:txBody>
          <a:bodyPr lIns="396000" anchor="t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tabLst>
                <a:tab pos="914400" algn="l"/>
              </a:tabLst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tr-TR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Yaşam, Eğitim ve Tecrübe</a:t>
            </a: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endParaRPr lang="tr-TR" sz="2400" dirty="0">
              <a:latin typeface="Calibri" pitchFamily="34" charset="0"/>
              <a:ea typeface="Times New Roman" pitchFamily="18" charset="0"/>
              <a:cs typeface="Calibri" panose="020F0502020204030204" pitchFamily="34" charset="0"/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821" y="2151611"/>
            <a:ext cx="3858589" cy="2571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277" y="2533278"/>
            <a:ext cx="4434653" cy="2955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586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6339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Eğitimciler </a:t>
            </a:r>
            <a:r>
              <a:rPr lang="tr-TR" sz="2400" b="1" dirty="0" smtClean="0"/>
              <a:t>Buluşması </a:t>
            </a:r>
            <a:r>
              <a:rPr lang="tr-TR" sz="2400" b="1" dirty="0" smtClean="0"/>
              <a:t>/ </a:t>
            </a:r>
            <a:r>
              <a:rPr lang="tr-TR" sz="2400" b="1" dirty="0" smtClean="0"/>
              <a:t>Eğitim Sorunları </a:t>
            </a:r>
            <a:r>
              <a:rPr lang="tr-TR" sz="2400" b="1" dirty="0" err="1" smtClean="0"/>
              <a:t>Çalıştayı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854" y="3527606"/>
            <a:ext cx="3939692" cy="26264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374" y="1137974"/>
            <a:ext cx="3844025" cy="2561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631" y="1103084"/>
            <a:ext cx="3893959" cy="2595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146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181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Ö.T.M.T SERGİSİ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92" y="1059541"/>
            <a:ext cx="3155626" cy="2103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043" y="3331796"/>
            <a:ext cx="3155626" cy="2668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556" y="1560612"/>
            <a:ext cx="3929060" cy="3912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3770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815358" y="2150333"/>
            <a:ext cx="7351791" cy="1325563"/>
          </a:xfrm>
        </p:spPr>
        <p:txBody>
          <a:bodyPr>
            <a:normAutofit fontScale="90000"/>
          </a:bodyPr>
          <a:lstStyle/>
          <a:p>
            <a:r>
              <a:rPr lang="tr-TR" sz="6000" b="1" dirty="0" smtClean="0"/>
              <a:t>Sosyal - Kültürel </a:t>
            </a:r>
            <a:r>
              <a:rPr lang="tr-TR" sz="6000" b="1" dirty="0" smtClean="0"/>
              <a:t>Etkinlikler</a:t>
            </a:r>
            <a:endParaRPr lang="tr-TR" sz="6000" b="1" dirty="0"/>
          </a:p>
        </p:txBody>
      </p:sp>
    </p:spTree>
    <p:extLst>
      <p:ext uri="{BB962C8B-B14F-4D97-AF65-F5344CB8AC3E}">
        <p14:creationId xmlns:p14="http://schemas.microsoft.com/office/powerpoint/2010/main" val="106620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006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Kitap </a:t>
            </a:r>
            <a:r>
              <a:rPr lang="tr-TR" sz="2400" b="1" dirty="0" smtClean="0"/>
              <a:t>Tahlilleri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32" y="1216188"/>
            <a:ext cx="4882600" cy="462880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148" y="1131590"/>
            <a:ext cx="4025652" cy="479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80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5631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Kan Bağışı Etkinliği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886" y="1572021"/>
            <a:ext cx="4855674" cy="34162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780" y="2105421"/>
            <a:ext cx="4004320" cy="34162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36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967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ÇOCUK  ÜNİVERSİTESİ</a:t>
            </a:r>
            <a:endParaRPr lang="tr-TR" sz="2400" b="1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7147" y="1215483"/>
            <a:ext cx="2408967" cy="2113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1" y="3586914"/>
            <a:ext cx="2571275" cy="2344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387" y="2272219"/>
            <a:ext cx="2864718" cy="262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944" y="1266491"/>
            <a:ext cx="2434922" cy="2113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9216" y="3803907"/>
            <a:ext cx="2251632" cy="21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468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4167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Köy Okullarına Destek </a:t>
            </a:r>
            <a:r>
              <a:rPr lang="tr-TR" sz="2400" b="1" dirty="0" smtClean="0"/>
              <a:t>Etkinlikleri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454" y="1355997"/>
            <a:ext cx="4249864" cy="2833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676" y="2732757"/>
            <a:ext cx="4813734" cy="320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8243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143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Okul Ziyaretleri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862" y="1313786"/>
            <a:ext cx="2897378" cy="2544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266" y="1084359"/>
            <a:ext cx="3223998" cy="32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96" y="3731710"/>
            <a:ext cx="3727736" cy="2179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6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etin kutusu 6"/>
          <p:cNvSpPr txBox="1"/>
          <p:nvPr/>
        </p:nvSpPr>
        <p:spPr>
          <a:xfrm>
            <a:off x="1617304" y="2653112"/>
            <a:ext cx="3438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Fakülte yıllık uygulaması öğrenci personel koordinasyonuyla tamamlandı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476" y="1178354"/>
            <a:ext cx="3374658" cy="4796175"/>
          </a:xfrm>
          <a:prstGeom prst="rect">
            <a:avLst/>
          </a:prstGeom>
        </p:spPr>
      </p:pic>
      <p:sp>
        <p:nvSpPr>
          <p:cNvPr id="8" name="Metin kutusu 7"/>
          <p:cNvSpPr txBox="1"/>
          <p:nvPr/>
        </p:nvSpPr>
        <p:spPr>
          <a:xfrm>
            <a:off x="1951892" y="597876"/>
            <a:ext cx="7788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Yıllık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180300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672938" y="2461120"/>
            <a:ext cx="5855125" cy="1325563"/>
          </a:xfrm>
        </p:spPr>
        <p:txBody>
          <a:bodyPr>
            <a:normAutofit/>
          </a:bodyPr>
          <a:lstStyle/>
          <a:p>
            <a:r>
              <a:rPr lang="tr-TR" sz="6000" b="1" dirty="0" smtClean="0"/>
              <a:t>Sportif Etkinlikler</a:t>
            </a:r>
            <a:endParaRPr lang="tr-TR" sz="6000" b="1" dirty="0"/>
          </a:p>
        </p:txBody>
      </p:sp>
    </p:spTree>
    <p:extLst>
      <p:ext uri="{BB962C8B-B14F-4D97-AF65-F5344CB8AC3E}">
        <p14:creationId xmlns:p14="http://schemas.microsoft.com/office/powerpoint/2010/main" val="208657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109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Sportif Alanlar</a:t>
            </a:r>
            <a:endParaRPr lang="tr-TR" sz="2400" b="1" dirty="0"/>
          </a:p>
        </p:txBody>
      </p:sp>
      <p:sp>
        <p:nvSpPr>
          <p:cNvPr id="4" name="Metin kutusu 3"/>
          <p:cNvSpPr txBox="1"/>
          <p:nvPr/>
        </p:nvSpPr>
        <p:spPr>
          <a:xfrm>
            <a:off x="5451980" y="597875"/>
            <a:ext cx="1480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tr-TR"/>
            </a:defPPr>
            <a:lvl1pPr>
              <a:defRPr sz="2400" b="1"/>
            </a:lvl1pPr>
          </a:lstStyle>
          <a:p>
            <a:r>
              <a:rPr lang="tr-TR" sz="2800" dirty="0" smtClean="0"/>
              <a:t>Voleybol</a:t>
            </a:r>
            <a:endParaRPr lang="tr-TR" sz="2800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335" y="3435171"/>
            <a:ext cx="4947245" cy="32981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32525" y="643249"/>
            <a:ext cx="2992286" cy="39872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85" y="2636861"/>
            <a:ext cx="4655507" cy="34916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663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109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Sportif Alanlar</a:t>
            </a:r>
            <a:endParaRPr lang="tr-TR" sz="2400" b="1" dirty="0"/>
          </a:p>
        </p:txBody>
      </p:sp>
      <p:sp>
        <p:nvSpPr>
          <p:cNvPr id="4" name="Metin kutusu 3"/>
          <p:cNvSpPr txBox="1"/>
          <p:nvPr/>
        </p:nvSpPr>
        <p:spPr>
          <a:xfrm>
            <a:off x="6672912" y="597875"/>
            <a:ext cx="1647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tr-TR"/>
            </a:defPPr>
            <a:lvl1pPr>
              <a:defRPr sz="2400" b="1"/>
            </a:lvl1pPr>
          </a:lstStyle>
          <a:p>
            <a:r>
              <a:rPr lang="tr-TR" sz="2800" dirty="0" smtClean="0"/>
              <a:t>Basketbol</a:t>
            </a:r>
            <a:endParaRPr lang="tr-TR" sz="2800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7209" y="2586647"/>
            <a:ext cx="4406938" cy="330520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698" y="1333404"/>
            <a:ext cx="3738511" cy="280563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9540"/>
            <a:ext cx="3770074" cy="50267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35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109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Sportif Alanlar</a:t>
            </a:r>
            <a:endParaRPr lang="tr-TR" sz="2400" b="1" dirty="0"/>
          </a:p>
        </p:txBody>
      </p:sp>
      <p:sp>
        <p:nvSpPr>
          <p:cNvPr id="4" name="Metin kutusu 3"/>
          <p:cNvSpPr txBox="1"/>
          <p:nvPr/>
        </p:nvSpPr>
        <p:spPr>
          <a:xfrm>
            <a:off x="5966330" y="597876"/>
            <a:ext cx="1295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tr-TR"/>
            </a:defPPr>
            <a:lvl1pPr>
              <a:defRPr sz="2400" b="1"/>
            </a:lvl1pPr>
          </a:lstStyle>
          <a:p>
            <a:r>
              <a:rPr lang="tr-TR" sz="2800" dirty="0" smtClean="0"/>
              <a:t>Satranç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292" y="2374403"/>
            <a:ext cx="4929758" cy="33733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429" y="1440953"/>
            <a:ext cx="4497761" cy="33733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272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109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Sportif Alanlar</a:t>
            </a:r>
            <a:endParaRPr lang="tr-TR" sz="2400" b="1" dirty="0"/>
          </a:p>
        </p:txBody>
      </p:sp>
      <p:sp>
        <p:nvSpPr>
          <p:cNvPr id="4" name="Metin kutusu 3"/>
          <p:cNvSpPr txBox="1"/>
          <p:nvPr/>
        </p:nvSpPr>
        <p:spPr>
          <a:xfrm>
            <a:off x="5451980" y="597875"/>
            <a:ext cx="16712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tr-TR"/>
            </a:defPPr>
            <a:lvl1pPr>
              <a:defRPr sz="2400" b="1"/>
            </a:lvl1pPr>
          </a:lstStyle>
          <a:p>
            <a:r>
              <a:rPr lang="tr-TR" dirty="0" smtClean="0"/>
              <a:t>Masa Tenisi</a:t>
            </a:r>
            <a:endParaRPr lang="tr-TR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980" y="2198761"/>
            <a:ext cx="4854070" cy="32981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10" y="1301750"/>
            <a:ext cx="5969000" cy="44767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3868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995055" y="2567999"/>
            <a:ext cx="7059880" cy="1325563"/>
          </a:xfrm>
        </p:spPr>
        <p:txBody>
          <a:bodyPr>
            <a:noAutofit/>
          </a:bodyPr>
          <a:lstStyle/>
          <a:p>
            <a:r>
              <a:rPr lang="tr-TR" sz="6000" b="1" dirty="0" smtClean="0"/>
              <a:t>Mekan Düzenlemeleri</a:t>
            </a:r>
            <a:endParaRPr lang="tr-TR" sz="6000" b="1" dirty="0"/>
          </a:p>
        </p:txBody>
      </p:sp>
    </p:spTree>
    <p:extLst>
      <p:ext uri="{BB962C8B-B14F-4D97-AF65-F5344CB8AC3E}">
        <p14:creationId xmlns:p14="http://schemas.microsoft.com/office/powerpoint/2010/main" val="191995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24530" y="583361"/>
            <a:ext cx="2384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tr-TR"/>
            </a:defPPr>
            <a:lvl1pPr>
              <a:defRPr sz="2400" b="1"/>
            </a:lvl1pPr>
          </a:lstStyle>
          <a:p>
            <a:r>
              <a:rPr lang="tr-TR" dirty="0" smtClean="0"/>
              <a:t>Rekreasyon Alanı</a:t>
            </a:r>
            <a:endParaRPr lang="tr-TR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29" y="1364859"/>
            <a:ext cx="4975601" cy="373403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300" y="2098502"/>
            <a:ext cx="4937442" cy="370539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0791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826910" y="605202"/>
            <a:ext cx="1965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tr-TR"/>
            </a:defPPr>
            <a:lvl1pPr>
              <a:defRPr sz="2400" b="1"/>
            </a:lvl1pPr>
          </a:lstStyle>
          <a:p>
            <a:r>
              <a:rPr lang="tr-TR" dirty="0"/>
              <a:t>Hayat Bahçesi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163" y="1066867"/>
            <a:ext cx="4114683" cy="3111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2510"/>
            <a:ext cx="4375230" cy="2600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509" y="2862681"/>
            <a:ext cx="4220185" cy="316711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060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1953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Engelsiz Fakülte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061" y="1301161"/>
            <a:ext cx="3669413" cy="2752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658" y="2677191"/>
            <a:ext cx="3669413" cy="2752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071" y="1648491"/>
            <a:ext cx="3170579" cy="4227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2058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019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Dumansız Hava Sahası</a:t>
            </a:r>
            <a:endParaRPr lang="tr-TR" sz="2400" b="1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3" t="7222" r="22066" b="21297"/>
          <a:stretch/>
        </p:blipFill>
        <p:spPr>
          <a:xfrm>
            <a:off x="8572500" y="1059541"/>
            <a:ext cx="3314700" cy="3289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300" y="3146788"/>
            <a:ext cx="3794442" cy="2847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0" y="1178336"/>
            <a:ext cx="4987229" cy="37427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4949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1211468"/>
            <a:ext cx="3968750" cy="29784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450" y="3020276"/>
            <a:ext cx="4394200" cy="27311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Metin kutusu 5"/>
          <p:cNvSpPr txBox="1"/>
          <p:nvPr/>
        </p:nvSpPr>
        <p:spPr>
          <a:xfrm>
            <a:off x="1781749" y="4260850"/>
            <a:ext cx="30722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>
                <a:solidFill>
                  <a:srgbClr val="FF0000"/>
                </a:solidFill>
              </a:rPr>
              <a:t>Personel ve öğrencilerimiz için </a:t>
            </a:r>
          </a:p>
          <a:p>
            <a:r>
              <a:rPr lang="tr-TR" dirty="0" smtClean="0">
                <a:solidFill>
                  <a:srgbClr val="FF0000"/>
                </a:solidFill>
              </a:rPr>
              <a:t>    arıtma düzenekli su sebili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7" name="Metin kutusu 6"/>
          <p:cNvSpPr txBox="1"/>
          <p:nvPr/>
        </p:nvSpPr>
        <p:spPr>
          <a:xfrm>
            <a:off x="7611049" y="2305050"/>
            <a:ext cx="34589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>
                <a:solidFill>
                  <a:srgbClr val="FF0000"/>
                </a:solidFill>
              </a:rPr>
              <a:t>Personelimiz için mutfak tezgahı ve</a:t>
            </a:r>
          </a:p>
          <a:p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dirty="0" smtClean="0">
                <a:solidFill>
                  <a:srgbClr val="FF0000"/>
                </a:solidFill>
              </a:rPr>
              <a:t>           bardak yıkama alanı</a:t>
            </a:r>
          </a:p>
        </p:txBody>
      </p:sp>
      <p:sp>
        <p:nvSpPr>
          <p:cNvPr id="8" name="Metin kutusu 7"/>
          <p:cNvSpPr txBox="1"/>
          <p:nvPr/>
        </p:nvSpPr>
        <p:spPr>
          <a:xfrm>
            <a:off x="1951892" y="597876"/>
            <a:ext cx="2666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Bina Düzenlemeleri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201705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9087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Çalışma ve Dinlenme </a:t>
            </a:r>
            <a:r>
              <a:rPr lang="tr-TR" sz="2400" b="1" dirty="0" smtClean="0"/>
              <a:t>Alanları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886" y="2025029"/>
            <a:ext cx="4881364" cy="36610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139" y="1453529"/>
            <a:ext cx="4880813" cy="366061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5878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56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Yeni Sosyal </a:t>
            </a:r>
            <a:r>
              <a:rPr lang="tr-TR" sz="2400" b="1" dirty="0" smtClean="0"/>
              <a:t>Alanlar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371" y="3098594"/>
            <a:ext cx="3294534" cy="2470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010" y="1595635"/>
            <a:ext cx="3405773" cy="2526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Metin kutusu 5"/>
          <p:cNvSpPr txBox="1"/>
          <p:nvPr/>
        </p:nvSpPr>
        <p:spPr>
          <a:xfrm>
            <a:off x="5949260" y="1401133"/>
            <a:ext cx="61093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Zeka Oyunları Odası </a:t>
            </a: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ve </a:t>
            </a:r>
          </a:p>
          <a:p>
            <a:r>
              <a:rPr lang="tr-TR" sz="2400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Drama Salonu </a:t>
            </a: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geniş hacimli alanların bölünmesiyle oluşturulmuştur. </a:t>
            </a: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17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275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Matematik </a:t>
            </a:r>
            <a:r>
              <a:rPr lang="tr-TR" sz="2400" b="1" dirty="0" smtClean="0"/>
              <a:t>Laboratuvarı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97" y="2238379"/>
            <a:ext cx="3268210" cy="2451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871" y="1059541"/>
            <a:ext cx="3763147" cy="2822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282" y="3340224"/>
            <a:ext cx="3598168" cy="2698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3395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640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Laboratuvar Düzenlemeleri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75" y="1263030"/>
            <a:ext cx="4356348" cy="3131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723" y="2501280"/>
            <a:ext cx="4515193" cy="313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73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103915" y="2550185"/>
            <a:ext cx="2926278" cy="1325563"/>
          </a:xfrm>
        </p:spPr>
        <p:txBody>
          <a:bodyPr>
            <a:normAutofit/>
          </a:bodyPr>
          <a:lstStyle/>
          <a:p>
            <a:r>
              <a:rPr lang="tr-TR" sz="6000" b="1" dirty="0" smtClean="0"/>
              <a:t>Yenilikler</a:t>
            </a:r>
            <a:endParaRPr lang="tr-TR" sz="6000" b="1" dirty="0"/>
          </a:p>
        </p:txBody>
      </p:sp>
    </p:spTree>
    <p:extLst>
      <p:ext uri="{BB962C8B-B14F-4D97-AF65-F5344CB8AC3E}">
        <p14:creationId xmlns:p14="http://schemas.microsoft.com/office/powerpoint/2010/main" val="43540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16021" y="1228543"/>
            <a:ext cx="10515600" cy="4351338"/>
          </a:xfrm>
        </p:spPr>
        <p:txBody>
          <a:bodyPr/>
          <a:lstStyle/>
          <a:p>
            <a:r>
              <a:rPr lang="tr-TR" b="1" dirty="0" smtClean="0"/>
              <a:t>Doktora: </a:t>
            </a:r>
            <a:r>
              <a:rPr lang="tr-TR" dirty="0" smtClean="0"/>
              <a:t>Sosyal </a:t>
            </a:r>
            <a:r>
              <a:rPr lang="tr-TR" dirty="0"/>
              <a:t>Bilimler Enstitüsü Eğitim Yönetimi </a:t>
            </a:r>
            <a:r>
              <a:rPr lang="tr-TR" dirty="0" smtClean="0"/>
              <a:t>Programı</a:t>
            </a:r>
          </a:p>
          <a:p>
            <a:r>
              <a:rPr lang="tr-TR" b="1" dirty="0" smtClean="0"/>
              <a:t>Yüksek Lisans: </a:t>
            </a:r>
            <a:r>
              <a:rPr lang="tr-TR" dirty="0" smtClean="0"/>
              <a:t>Türkçe Eğitimi (İkinci Öğretim)</a:t>
            </a:r>
            <a:endParaRPr lang="tr-TR" dirty="0" smtClean="0"/>
          </a:p>
          <a:p>
            <a:pPr marL="0" indent="0">
              <a:buNone/>
            </a:pPr>
            <a:endParaRPr lang="tr-TR" dirty="0" smtClean="0"/>
          </a:p>
          <a:p>
            <a:r>
              <a:rPr lang="tr-TR" dirty="0"/>
              <a:t>2018 yılında açılan bölüm ve anabilim dalları</a:t>
            </a:r>
          </a:p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1951892" y="597876"/>
            <a:ext cx="5244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Açılan </a:t>
            </a:r>
            <a:r>
              <a:rPr lang="tr-TR" sz="2400" b="1" dirty="0" smtClean="0"/>
              <a:t>Program, Bölüm</a:t>
            </a:r>
            <a:r>
              <a:rPr lang="tr-TR" sz="2400" b="1" dirty="0"/>
              <a:t> </a:t>
            </a:r>
            <a:r>
              <a:rPr lang="tr-TR" sz="2400" b="1" dirty="0" smtClean="0"/>
              <a:t>ve Anabilim Dalı</a:t>
            </a:r>
            <a:endParaRPr lang="tr-TR" sz="2400" b="1" dirty="0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498025"/>
              </p:ext>
            </p:extLst>
          </p:nvPr>
        </p:nvGraphicFramePr>
        <p:xfrm>
          <a:off x="1115937" y="3198442"/>
          <a:ext cx="10553700" cy="25499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248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288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6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Bölüm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Anabilim Dalı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212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dirty="0" smtClean="0">
                          <a:effectLst/>
                        </a:rPr>
                        <a:t>YABANCI DİLLER EĞİTİMİ BÖLÜMÜ</a:t>
                      </a:r>
                      <a:endParaRPr lang="tr-TR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</a:rPr>
                        <a:t>İNGİLİZ </a:t>
                      </a:r>
                      <a:r>
                        <a:rPr lang="tr-TR" sz="1800" dirty="0">
                          <a:effectLst/>
                        </a:rPr>
                        <a:t>DİLİ EĞİTİMİ ANABİLİM DALI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3980"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dirty="0" smtClean="0">
                          <a:effectLst/>
                        </a:rPr>
                        <a:t>ÖZEL EĞİTİM BÖLÜMÜ</a:t>
                      </a:r>
                      <a:endParaRPr lang="tr-TR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</a:rPr>
                        <a:t>GÖRME </a:t>
                      </a:r>
                      <a:r>
                        <a:rPr lang="tr-TR" sz="1800" dirty="0">
                          <a:effectLst/>
                        </a:rPr>
                        <a:t>ENGELLİLER EĞİTİMİ ANABİLİM DALI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3980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</a:rPr>
                        <a:t>ZİHİN </a:t>
                      </a:r>
                      <a:r>
                        <a:rPr lang="tr-TR" sz="1800" dirty="0">
                          <a:effectLst/>
                        </a:rPr>
                        <a:t>ENGELLİLER EĞİTİMİ ANABİLİM DALI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43980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</a:rPr>
                        <a:t>ÖZEL </a:t>
                      </a:r>
                      <a:r>
                        <a:rPr lang="tr-TR" sz="1800" dirty="0">
                          <a:effectLst/>
                        </a:rPr>
                        <a:t>YETENEKLİLER EĞİTİMİ ANABİLİM DALI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3980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</a:rPr>
                        <a:t>İŞİTME </a:t>
                      </a:r>
                      <a:r>
                        <a:rPr lang="tr-TR" sz="1800" dirty="0">
                          <a:effectLst/>
                        </a:rPr>
                        <a:t>ENGELLİLER EĞİTİMİ ANABİLİM DALI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926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634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Ders Değerlendirme </a:t>
            </a:r>
            <a:r>
              <a:rPr lang="tr-TR" sz="2400" b="1" dirty="0" smtClean="0"/>
              <a:t>Anketi</a:t>
            </a:r>
            <a:endParaRPr lang="tr-TR" sz="2400" b="1" dirty="0"/>
          </a:p>
        </p:txBody>
      </p:sp>
      <p:sp>
        <p:nvSpPr>
          <p:cNvPr id="4" name="Dikdörtgen 3"/>
          <p:cNvSpPr/>
          <p:nvPr/>
        </p:nvSpPr>
        <p:spPr>
          <a:xfrm>
            <a:off x="4679454" y="1192409"/>
            <a:ext cx="686484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2000 öğrenci, 426 ders, 14 bin anket, 140 bin veri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Otomasyonda uygulandı.</a:t>
            </a: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Şube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bölüm, fakülte bazında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grafiklerle karşılaştırmalı analiz</a:t>
            </a: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tr-TR" sz="2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Amaç, öğretim elemanlarının kendilerini öğrencilerin gözünden görebilmesi,</a:t>
            </a: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tr-TR" sz="2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YÖK Kurumsal İç Değerlendirme Kriterleri gereğince zorunlu.</a:t>
            </a: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Zeytin Dalı Harekatı için anket yapıldı…Destek yüzde kaç?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2" y="1059541"/>
            <a:ext cx="3473918" cy="403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99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529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Ders Değerlendirme Anketi Formu</a:t>
            </a:r>
          </a:p>
        </p:txBody>
      </p:sp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894756"/>
              </p:ext>
            </p:extLst>
          </p:nvPr>
        </p:nvGraphicFramePr>
        <p:xfrm>
          <a:off x="671332" y="0"/>
          <a:ext cx="10718157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" name="Acrobat Document" r:id="rId3" imgW="5393880" imgH="7617240" progId="AcroExch.Document.DC">
                  <p:embed/>
                </p:oleObj>
              </mc:Choice>
              <mc:Fallback>
                <p:oleObj name="Acrobat Document" r:id="rId3" imgW="5393880" imgH="7617240" progId="AcroExch.Document.DC">
                  <p:embed/>
                  <p:pic>
                    <p:nvPicPr>
                      <p:cNvPr id="5" name="Nesn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332" y="0"/>
                        <a:ext cx="10718157" cy="68580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844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137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Öğretim elemanı değerlendirme anketi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18"/>
            <a:ext cx="12192000" cy="68746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142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525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Danışmanlık Uygulamaları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245603" y="2138429"/>
            <a:ext cx="42318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Görüş, öneri ve şikayetler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İçerik analizi ve geri bildirimler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611" y="16236"/>
            <a:ext cx="4920389" cy="684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54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525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Danışmanlık Uygulamaları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493786" y="1292615"/>
            <a:ext cx="42318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Memnuniyet artışı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Teşekkür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Fakülte dışı birimler ile görüşme</a:t>
            </a:r>
          </a:p>
          <a:p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600" y="0"/>
            <a:ext cx="6883400" cy="397027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791" y="3170225"/>
            <a:ext cx="9144209" cy="368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899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Açık </a:t>
            </a:r>
            <a:r>
              <a:rPr lang="tr-TR" sz="2400" b="1" dirty="0"/>
              <a:t>K</a:t>
            </a:r>
            <a:r>
              <a:rPr lang="tr-TR" sz="2400" b="1" dirty="0" smtClean="0"/>
              <a:t>apı Uygulaması</a:t>
            </a:r>
            <a:endParaRPr lang="tr-TR" sz="2400" b="1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072" y="1440527"/>
            <a:ext cx="6507978" cy="4014686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1098104" y="2036291"/>
            <a:ext cx="379836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hangingPunct="0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tr-TR" sz="24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Danışmanlık ve rehberlik saatleri </a:t>
            </a:r>
          </a:p>
          <a:p>
            <a:pPr marL="0" lvl="1" algn="just" eaLnBrk="0" fontAlgn="base" hangingPunct="0">
              <a:spcBef>
                <a:spcPts val="120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Amaç</a:t>
            </a:r>
            <a:r>
              <a:rPr lang="tr-TR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 Öğrencilerimizi daha yakından tanımak, onlara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rehberlik </a:t>
            </a:r>
            <a:r>
              <a:rPr lang="tr-TR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yapmak, sorunlarının çözümüne yardımcı olmak.</a:t>
            </a: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26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740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WEB Sayfası</a:t>
            </a:r>
          </a:p>
        </p:txBody>
      </p:sp>
      <p:sp>
        <p:nvSpPr>
          <p:cNvPr id="8" name="Dikdörtgen 7"/>
          <p:cNvSpPr/>
          <p:nvPr/>
        </p:nvSpPr>
        <p:spPr>
          <a:xfrm>
            <a:off x="5892551" y="1523256"/>
            <a:ext cx="598307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Web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Sayfası Koordinatörü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Dr. Mehmet Şahin SOLAK)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Web sayfası </a:t>
            </a:r>
            <a:r>
              <a:rPr lang="tr-TR" sz="20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arayüzü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yenilendi.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Bu dönemki tüm duyurular, etkinlikler, haberler, paneller, öğretim elemanlarının bildirdikleri yayınları, öğrenci faaliyetleri zamanında sayfaya eklendi.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tanıtım </a:t>
            </a:r>
            <a:r>
              <a:rPr lang="tr-TR" sz="20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slaytı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oluşturuldu.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Seslendirmeli tanıtım filmi oluşturuldu.</a:t>
            </a:r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009" y="1351806"/>
            <a:ext cx="4139952" cy="368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1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740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WEB Sayfası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900" y="1368084"/>
            <a:ext cx="4706732" cy="416589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841" y="1280662"/>
            <a:ext cx="4823883" cy="425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80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740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WEB Sayfası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1218954"/>
            <a:ext cx="4706731" cy="416589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717" y="1192892"/>
            <a:ext cx="4432584" cy="221968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940" y="3774527"/>
            <a:ext cx="4302947" cy="197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20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205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Öğrenci Merkezli Ders Programı </a:t>
            </a:r>
            <a:r>
              <a:rPr lang="tr-TR" sz="2400" b="1" dirty="0" smtClean="0"/>
              <a:t>Sistemi</a:t>
            </a:r>
            <a:endParaRPr lang="tr-TR" sz="2400" b="1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6205" y="1101517"/>
            <a:ext cx="3685167" cy="3068255"/>
          </a:xfrm>
          <a:prstGeom prst="rect">
            <a:avLst/>
          </a:prstGeom>
        </p:spPr>
      </p:pic>
      <p:sp>
        <p:nvSpPr>
          <p:cNvPr id="4" name="Dikdörtgen 3"/>
          <p:cNvSpPr/>
          <p:nvPr/>
        </p:nvSpPr>
        <p:spPr>
          <a:xfrm>
            <a:off x="729103" y="128627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tr-TR" dirty="0" smtClean="0"/>
              <a:t>Öğrenci;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 smtClean="0"/>
              <a:t>İstediği </a:t>
            </a:r>
            <a:r>
              <a:rPr lang="tr-TR" dirty="0"/>
              <a:t>öğretim elemanından </a:t>
            </a:r>
            <a:endParaRPr lang="tr-TR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 smtClean="0"/>
              <a:t>istediği </a:t>
            </a:r>
            <a:r>
              <a:rPr lang="tr-TR" dirty="0"/>
              <a:t>gün ve saatte ders </a:t>
            </a:r>
            <a:r>
              <a:rPr lang="tr-TR" dirty="0" smtClean="0"/>
              <a:t>seçebiliyor.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 smtClean="0"/>
              <a:t>Kendi </a:t>
            </a:r>
            <a:r>
              <a:rPr lang="tr-TR" dirty="0"/>
              <a:t>ders programını kendi </a:t>
            </a:r>
            <a:r>
              <a:rPr lang="tr-TR" dirty="0" smtClean="0"/>
              <a:t>oluşturabiliyor</a:t>
            </a:r>
            <a:r>
              <a:rPr lang="tr-TR" dirty="0" smtClean="0"/>
              <a:t>.</a:t>
            </a:r>
            <a:endParaRPr lang="tr-TR" dirty="0" smtClean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82" y="2141961"/>
            <a:ext cx="2695972" cy="455012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94613"/>
            <a:ext cx="5652266" cy="366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648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Dijital Pano</a:t>
            </a:r>
            <a:endParaRPr lang="tr-TR" sz="2400" b="1" dirty="0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4" r="3378" b="25575"/>
          <a:stretch/>
        </p:blipFill>
        <p:spPr>
          <a:xfrm>
            <a:off x="3310384" y="1364343"/>
            <a:ext cx="3975788" cy="4426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4233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6712836" y="2324283"/>
            <a:ext cx="50673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Gelişim Ekibi </a:t>
            </a: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ekip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686" y="1059541"/>
            <a:ext cx="4572000" cy="409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96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950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Merkezi Sınav Sistemi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4" y="1349896"/>
            <a:ext cx="4499339" cy="337450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018" y="2226196"/>
            <a:ext cx="5003258" cy="337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9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950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Merkezi Sınav Sistemi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6518" y="0"/>
            <a:ext cx="5285482" cy="6843882"/>
          </a:xfrm>
          <a:prstGeom prst="rect">
            <a:avLst/>
          </a:prstGeom>
        </p:spPr>
      </p:pic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484330"/>
              </p:ext>
            </p:extLst>
          </p:nvPr>
        </p:nvGraphicFramePr>
        <p:xfrm>
          <a:off x="1041400" y="2568501"/>
          <a:ext cx="5689599" cy="170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65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965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965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tr-TR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Merkezi Sınav Sistemi Öncesi</a:t>
                      </a:r>
                      <a:endParaRPr lang="tr-TR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Merkezi Sınav Sistemi  Sonrası</a:t>
                      </a:r>
                      <a:endParaRPr lang="tr-TR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Disiplin Soruşturma Sayısı</a:t>
                      </a:r>
                      <a:endParaRPr lang="tr-TR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18</a:t>
                      </a:r>
                      <a:endParaRPr lang="tr-TR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2</a:t>
                      </a:r>
                      <a:endParaRPr lang="tr-TR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962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20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Fakülte Sosyal Medya Hesapları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212" y="1383432"/>
            <a:ext cx="4078659" cy="37794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780" y="2031504"/>
            <a:ext cx="4061470" cy="377053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Metin kutusu 5"/>
          <p:cNvSpPr txBox="1"/>
          <p:nvPr/>
        </p:nvSpPr>
        <p:spPr>
          <a:xfrm>
            <a:off x="7279810" y="597876"/>
            <a:ext cx="1396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Facebook</a:t>
            </a:r>
          </a:p>
        </p:txBody>
      </p:sp>
    </p:spTree>
    <p:extLst>
      <p:ext uri="{BB962C8B-B14F-4D97-AF65-F5344CB8AC3E}">
        <p14:creationId xmlns:p14="http://schemas.microsoft.com/office/powerpoint/2010/main" val="251541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20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Fakülte Sosyal Medya </a:t>
            </a:r>
            <a:r>
              <a:rPr lang="tr-TR" sz="2400" b="1" dirty="0" smtClean="0"/>
              <a:t>Hesapları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923" y="3831663"/>
            <a:ext cx="3736532" cy="20420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896" y="1059541"/>
            <a:ext cx="6889739" cy="2556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61" y="3994617"/>
            <a:ext cx="3381270" cy="1879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Dikdörtgen 1"/>
          <p:cNvSpPr/>
          <p:nvPr/>
        </p:nvSpPr>
        <p:spPr>
          <a:xfrm>
            <a:off x="7552508" y="593111"/>
            <a:ext cx="11044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 err="1"/>
              <a:t>Twitter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50756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20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Fakülte Sosyal Medya </a:t>
            </a:r>
            <a:r>
              <a:rPr lang="tr-TR" sz="2400" b="1" dirty="0" smtClean="0"/>
              <a:t>Hesapları</a:t>
            </a:r>
            <a:endParaRPr lang="tr-TR" sz="2400" b="1" dirty="0"/>
          </a:p>
        </p:txBody>
      </p:sp>
      <p:sp>
        <p:nvSpPr>
          <p:cNvPr id="2" name="Dikdörtgen 1"/>
          <p:cNvSpPr/>
          <p:nvPr/>
        </p:nvSpPr>
        <p:spPr>
          <a:xfrm>
            <a:off x="7552508" y="593111"/>
            <a:ext cx="1458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 err="1"/>
              <a:t>Instagram</a:t>
            </a:r>
            <a:endParaRPr lang="tr-TR" sz="2400" b="1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504" y="1316379"/>
            <a:ext cx="2076180" cy="4388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004" y="1316379"/>
            <a:ext cx="2076180" cy="4388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268" y="1316378"/>
            <a:ext cx="2076180" cy="4388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020" y="1329684"/>
            <a:ext cx="2076180" cy="4388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3105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28151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Öğrenci Destek Fonu</a:t>
            </a:r>
            <a:endParaRPr lang="tr-TR" sz="2400" b="1" dirty="0"/>
          </a:p>
        </p:txBody>
      </p:sp>
      <p:sp>
        <p:nvSpPr>
          <p:cNvPr id="5" name="Dikdörtgen 4"/>
          <p:cNvSpPr/>
          <p:nvPr/>
        </p:nvSpPr>
        <p:spPr>
          <a:xfrm>
            <a:off x="1186178" y="1350487"/>
            <a:ext cx="701601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destek fonu oluşturularak maddi durumu iyi olmayan öğrencilere destek sağlanıyor.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Dr. </a:t>
            </a:r>
            <a:r>
              <a:rPr lang="tr-TR" sz="24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Üyesi Mehmet Halil Sağlam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Dr. </a:t>
            </a:r>
            <a:r>
              <a:rPr lang="tr-TR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Üyesi Yakup Güneş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Gör. Malik Durmaz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92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876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Kalite Yönetim Süreci</a:t>
            </a:r>
          </a:p>
        </p:txBody>
      </p:sp>
      <p:sp>
        <p:nvSpPr>
          <p:cNvPr id="6" name="Dikdörtgen 5"/>
          <p:cNvSpPr/>
          <p:nvPr/>
        </p:nvSpPr>
        <p:spPr>
          <a:xfrm>
            <a:off x="461221" y="1327861"/>
            <a:ext cx="585783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Kalite Yönetim Süreci (KYS) Kapsamında Yapılan Uygulamalar</a:t>
            </a:r>
          </a:p>
          <a:p>
            <a:endParaRPr lang="tr-TR" dirty="0"/>
          </a:p>
          <a:p>
            <a:pPr marL="800100" lvl="1" indent="-342900">
              <a:buFont typeface="+mj-lt"/>
              <a:buAutoNum type="arabicPeriod"/>
            </a:pPr>
            <a:r>
              <a:rPr lang="tr-TR" dirty="0" smtClean="0"/>
              <a:t>Süreç </a:t>
            </a:r>
            <a:r>
              <a:rPr lang="tr-TR" dirty="0"/>
              <a:t>Yönetimi El Kitabı hazırlandı. </a:t>
            </a:r>
          </a:p>
          <a:p>
            <a:pPr marL="800100" lvl="1" indent="-342900">
              <a:buFont typeface="+mj-lt"/>
              <a:buAutoNum type="arabicPeriod"/>
            </a:pPr>
            <a:endParaRPr lang="tr-TR" dirty="0"/>
          </a:p>
          <a:p>
            <a:pPr marL="800100" lvl="1" indent="-342900">
              <a:buFont typeface="+mj-lt"/>
              <a:buAutoNum type="arabicPeriod"/>
            </a:pPr>
            <a:r>
              <a:rPr lang="tr-TR" dirty="0" smtClean="0"/>
              <a:t>KYS </a:t>
            </a:r>
            <a:r>
              <a:rPr lang="tr-TR" dirty="0"/>
              <a:t>Görev Tanımları, KYS Muhasebe Formları, KYS Personel/Yazı İşleri Formları, KYS Öğrenci İşleri Formları, KYS İş Akış Şemaları, KYS Talimatlar, KYS Analizler/Hizmet Dosyaları hazırlandı</a:t>
            </a:r>
          </a:p>
          <a:p>
            <a:pPr marL="800100" lvl="1" indent="-342900">
              <a:buFont typeface="+mj-lt"/>
              <a:buAutoNum type="arabicPeriod"/>
            </a:pPr>
            <a:endParaRPr lang="tr-TR" dirty="0"/>
          </a:p>
          <a:p>
            <a:pPr marL="800100" lvl="1" indent="-342900">
              <a:buFont typeface="+mj-lt"/>
              <a:buAutoNum type="arabicPeriod"/>
            </a:pPr>
            <a:r>
              <a:rPr lang="tr-TR" dirty="0" smtClean="0"/>
              <a:t>SWOT </a:t>
            </a:r>
            <a:r>
              <a:rPr lang="tr-TR" dirty="0"/>
              <a:t>Analizi, Risk Analizi ve Paydaş Analizleri yapıldı.</a:t>
            </a:r>
          </a:p>
          <a:p>
            <a:pPr marL="800100" lvl="1" indent="-342900">
              <a:buFont typeface="+mj-lt"/>
              <a:buAutoNum type="arabicPeriod"/>
            </a:pPr>
            <a:endParaRPr lang="tr-TR" dirty="0"/>
          </a:p>
          <a:p>
            <a:pPr marL="800100" lvl="1" indent="-342900">
              <a:buFont typeface="+mj-lt"/>
              <a:buAutoNum type="arabicPeriod"/>
            </a:pPr>
            <a:r>
              <a:rPr lang="tr-TR" dirty="0" smtClean="0"/>
              <a:t>Bütün </a:t>
            </a:r>
            <a:r>
              <a:rPr lang="tr-TR" dirty="0"/>
              <a:t>uygulamalarımız Kalite Yönetim Sürecinin getirdiği usul ve esaslar çerçevesinde yerine getirilmeye </a:t>
            </a:r>
            <a:r>
              <a:rPr lang="tr-TR" dirty="0" smtClean="0"/>
              <a:t>başlandı.</a:t>
            </a:r>
            <a:endParaRPr lang="tr-TR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4973" y="185196"/>
            <a:ext cx="5602146" cy="657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2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74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NELER </a:t>
            </a:r>
            <a:r>
              <a:rPr lang="tr-TR" sz="2400" b="1" dirty="0" smtClean="0"/>
              <a:t> YAPILACAK</a:t>
            </a:r>
            <a:r>
              <a:rPr lang="tr-TR" sz="2400" b="1" dirty="0"/>
              <a:t>?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926" y="1234852"/>
            <a:ext cx="5034439" cy="30529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r="11400000" algn="tl" rotWithShape="0">
              <a:srgbClr val="000000">
                <a:alpha val="33000"/>
              </a:srgbClr>
            </a:outerShdw>
            <a:reflection stA="71000" endPos="870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Dikdörtgen 1"/>
          <p:cNvSpPr/>
          <p:nvPr/>
        </p:nvSpPr>
        <p:spPr>
          <a:xfrm>
            <a:off x="1276350" y="2564238"/>
            <a:ext cx="6096000" cy="20928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tr-T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PLANLANAN </a:t>
            </a:r>
          </a:p>
          <a:p>
            <a:pPr algn="ctr">
              <a:spcBef>
                <a:spcPts val="600"/>
              </a:spcBef>
            </a:pPr>
            <a:r>
              <a:rPr lang="tr-T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ETKİNLİKLER</a:t>
            </a:r>
          </a:p>
          <a:p>
            <a:pPr algn="ctr">
              <a:spcBef>
                <a:spcPts val="600"/>
              </a:spcBef>
            </a:pPr>
            <a:r>
              <a:rPr lang="tr-T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DÜZENLEMELER</a:t>
            </a:r>
          </a:p>
        </p:txBody>
      </p:sp>
    </p:spTree>
    <p:extLst>
      <p:ext uri="{BB962C8B-B14F-4D97-AF65-F5344CB8AC3E}">
        <p14:creationId xmlns:p14="http://schemas.microsoft.com/office/powerpoint/2010/main" val="307815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405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Panel - Konferans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563" y="937549"/>
            <a:ext cx="2102485" cy="18834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Dikdörtgen 4"/>
          <p:cNvSpPr/>
          <p:nvPr/>
        </p:nvSpPr>
        <p:spPr>
          <a:xfrm>
            <a:off x="1174303" y="1059541"/>
            <a:ext cx="8553260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Nevzat Tarhan (Mart - Nisan)</a:t>
            </a:r>
          </a:p>
          <a:p>
            <a:pPr marL="542925" lvl="1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Sinan Canan (Nisan - Mayıs)</a:t>
            </a:r>
          </a:p>
          <a:p>
            <a:pPr marL="542925" lvl="1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Adnan Boyacı (Öğretmen Yetiştirme Genel Müdürü) (Nisan)</a:t>
            </a:r>
          </a:p>
          <a:p>
            <a:pPr marL="542925" lvl="1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Matematik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ve Fen Bilimleri Eğitimi</a:t>
            </a:r>
          </a:p>
          <a:p>
            <a:pPr marL="1000125" lvl="2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Paneli: Çevre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Kirliliği ve Küresel Isınma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13 Mart 2019)</a:t>
            </a: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000125" lvl="2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Konferans: Prof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Dr.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Sezgin </a:t>
            </a:r>
            <a:r>
              <a:rPr lang="tr-TR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Bakirdere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(YTÜ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Uygulamalı Bilimler Fakültesi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Dekanı - TÜBA üyesi)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(15 Nisan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2019)</a:t>
            </a: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542925" lvl="1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Temel Eğitim Bölümü</a:t>
            </a:r>
          </a:p>
          <a:p>
            <a:pPr marL="1000125" lvl="2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Konferans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Prof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Dr. Yusuf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Baran (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İzmir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Yüksek Teknoloji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Üniversitesi Rektörü)</a:t>
            </a: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83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.Basri MEMDUHOĞLU\Downloads\WhatsApp Image 2019-02-25 at 09.10.3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189" y="1107360"/>
            <a:ext cx="3982318" cy="575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.Basri MEMDUHOĞLU\Downloads\WhatsApp Image 2019-02-25 at 09.10.36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846" y="1107360"/>
            <a:ext cx="3982318" cy="575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1951892" y="597876"/>
            <a:ext cx="2336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Fikir ve Tartışma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14879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94" y="1771562"/>
            <a:ext cx="3923556" cy="35148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Dikdörtgen 4"/>
          <p:cNvSpPr/>
          <p:nvPr/>
        </p:nvSpPr>
        <p:spPr>
          <a:xfrm>
            <a:off x="1130760" y="1567541"/>
            <a:ext cx="701601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Yıl sonu bölüm </a:t>
            </a:r>
            <a:r>
              <a:rPr lang="tr-TR" sz="24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rifingleri</a:t>
            </a:r>
          </a:p>
          <a:p>
            <a:pPr marL="1000125" lvl="2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Bilgisayar ve Öğretim Teknolojileri Eğitimi</a:t>
            </a:r>
          </a:p>
          <a:p>
            <a:pPr marL="1000125" lvl="2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 Bilimleri Bölümü</a:t>
            </a:r>
          </a:p>
          <a:p>
            <a:pPr marL="1000125" lvl="2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Matematik ve Fen Bilimleri Eğitimi</a:t>
            </a:r>
          </a:p>
          <a:p>
            <a:pPr marL="1000125" lvl="2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Temel Eğitim Bölümü</a:t>
            </a:r>
          </a:p>
          <a:p>
            <a:pPr marL="1000125" lvl="2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Türkçe ve Sosyal Bilimler Eğitimi</a:t>
            </a:r>
          </a:p>
          <a:p>
            <a:pPr marL="1000125" lvl="2" indent="-542925" algn="just" eaLnBrk="0" fontAlgn="base" hangingPunct="0"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5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94" y="1771562"/>
            <a:ext cx="3923556" cy="35148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Dikdörtgen 4"/>
          <p:cNvSpPr/>
          <p:nvPr/>
        </p:nvSpPr>
        <p:spPr>
          <a:xfrm>
            <a:off x="1223731" y="1504384"/>
            <a:ext cx="7016019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Sportif Yarışmalar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Voleybol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Sokak Basketbolu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Masa tenisi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Satranç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tabLst>
                <a:tab pos="447675" algn="l"/>
              </a:tabLst>
            </a:pPr>
            <a:r>
              <a:rPr lang="tr-TR" sz="24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Tangram</a:t>
            </a: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23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1100163" y="1221294"/>
            <a:ext cx="70160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Siirt Gençlik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Merkezi ile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mobil gençlik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uygulaması</a:t>
            </a: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32" y="1844712"/>
            <a:ext cx="4114800" cy="24688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600" y="1221294"/>
            <a:ext cx="3735810" cy="24895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995" y="3276332"/>
            <a:ext cx="4116810" cy="27434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9765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94" y="1771562"/>
            <a:ext cx="3923556" cy="35148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Dikdörtgen 4"/>
          <p:cNvSpPr/>
          <p:nvPr/>
        </p:nvSpPr>
        <p:spPr>
          <a:xfrm>
            <a:off x="1174303" y="1059541"/>
            <a:ext cx="701601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32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914400" lvl="1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Sanat Sergisi ve Söyleşisi</a:t>
            </a: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32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32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914400" lvl="1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Sergileri </a:t>
            </a:r>
          </a:p>
          <a:p>
            <a:pPr marL="1162050" lvl="1" indent="-2667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162050" algn="l"/>
              </a:tabLst>
            </a:pPr>
            <a:r>
              <a:rPr lang="tr-TR" sz="2400" i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Topluma Hizmet Uygulamaları Resim Sergisi</a:t>
            </a:r>
          </a:p>
          <a:p>
            <a:pPr marL="1162050" lvl="1" indent="-2667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162050" algn="l"/>
              </a:tabLst>
            </a:pPr>
            <a:r>
              <a:rPr lang="tr-TR" sz="2400" i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ÖTMT Ürün ve Materyalleri Sergisi</a:t>
            </a:r>
          </a:p>
        </p:txBody>
      </p:sp>
    </p:spTree>
    <p:extLst>
      <p:ext uri="{BB962C8B-B14F-4D97-AF65-F5344CB8AC3E}">
        <p14:creationId xmlns:p14="http://schemas.microsoft.com/office/powerpoint/2010/main" val="154703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1212403" y="1250041"/>
            <a:ext cx="70160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32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4006 </a:t>
            </a:r>
            <a:r>
              <a:rPr lang="tr-TR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TÜBİTAK Proje </a:t>
            </a:r>
            <a:r>
              <a:rPr lang="tr-TR" sz="32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Sergisi</a:t>
            </a:r>
            <a:endParaRPr lang="tr-TR" sz="32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" y="1834816"/>
            <a:ext cx="3810000" cy="21431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535" y="1250041"/>
            <a:ext cx="4456339" cy="24955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896" y="3745591"/>
            <a:ext cx="4408487" cy="228764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160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607" y="1110777"/>
            <a:ext cx="3474577" cy="491975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938" y="1161974"/>
            <a:ext cx="3402262" cy="481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91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sp>
        <p:nvSpPr>
          <p:cNvPr id="6" name="Dikdörtgen 5"/>
          <p:cNvSpPr/>
          <p:nvPr/>
        </p:nvSpPr>
        <p:spPr>
          <a:xfrm>
            <a:off x="1237803" y="1338940"/>
            <a:ext cx="86046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32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Açılması </a:t>
            </a:r>
            <a:r>
              <a:rPr lang="tr-TR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planlanan yeni anabilim dalları</a:t>
            </a:r>
          </a:p>
        </p:txBody>
      </p:sp>
      <p:sp>
        <p:nvSpPr>
          <p:cNvPr id="8" name="Dikdörtgen 7"/>
          <p:cNvSpPr/>
          <p:nvPr/>
        </p:nvSpPr>
        <p:spPr>
          <a:xfrm>
            <a:off x="1768250" y="1923715"/>
            <a:ext cx="93315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dirty="0" smtClean="0"/>
              <a:t>Öğretim </a:t>
            </a:r>
            <a:r>
              <a:rPr lang="tr-TR" sz="2400" dirty="0"/>
              <a:t>Teknolojileri Anabilim </a:t>
            </a:r>
            <a:r>
              <a:rPr lang="tr-TR" sz="2400" dirty="0" smtClean="0"/>
              <a:t>Dalı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dirty="0" smtClean="0"/>
              <a:t>Hayat </a:t>
            </a:r>
            <a:r>
              <a:rPr lang="tr-TR" sz="2400" dirty="0"/>
              <a:t>Boyu Öğrenme ve Yetişkin Eğitimi Anabilim </a:t>
            </a:r>
            <a:r>
              <a:rPr lang="tr-TR" sz="2400" dirty="0" smtClean="0"/>
              <a:t>Dalı</a:t>
            </a:r>
            <a:endParaRPr lang="tr-TR" sz="2400" dirty="0"/>
          </a:p>
        </p:txBody>
      </p:sp>
      <p:sp>
        <p:nvSpPr>
          <p:cNvPr id="7" name="Dikdörtgen 6"/>
          <p:cNvSpPr/>
          <p:nvPr/>
        </p:nvSpPr>
        <p:spPr>
          <a:xfrm>
            <a:off x="1768250" y="401659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dirty="0" smtClean="0"/>
              <a:t>Rehberlik </a:t>
            </a:r>
            <a:r>
              <a:rPr lang="tr-TR" sz="2400" dirty="0"/>
              <a:t>ve Psikolojik Danışmanlık </a:t>
            </a:r>
            <a:r>
              <a:rPr lang="tr-TR" sz="2400" dirty="0" smtClean="0"/>
              <a:t>Programı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dirty="0" smtClean="0"/>
              <a:t>Okul </a:t>
            </a:r>
            <a:r>
              <a:rPr lang="tr-TR" sz="2400" dirty="0"/>
              <a:t>Öncesi Öğretmenliği </a:t>
            </a:r>
            <a:r>
              <a:rPr lang="tr-TR" sz="2400" dirty="0" smtClean="0"/>
              <a:t>Programı</a:t>
            </a:r>
            <a:endParaRPr lang="tr-TR" sz="2400" dirty="0"/>
          </a:p>
        </p:txBody>
      </p:sp>
      <p:sp>
        <p:nvSpPr>
          <p:cNvPr id="9" name="Dikdörtgen 8"/>
          <p:cNvSpPr/>
          <p:nvPr/>
        </p:nvSpPr>
        <p:spPr>
          <a:xfrm>
            <a:off x="1237802" y="3416431"/>
            <a:ext cx="86046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Açılması planlanan </a:t>
            </a:r>
            <a:r>
              <a:rPr lang="tr-TR" sz="32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yeni programlar</a:t>
            </a:r>
            <a:endParaRPr lang="tr-TR" sz="32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25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94" y="1771562"/>
            <a:ext cx="3923556" cy="35148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Dikdörtgen 4"/>
          <p:cNvSpPr/>
          <p:nvPr/>
        </p:nvSpPr>
        <p:spPr>
          <a:xfrm>
            <a:off x="1098103" y="2036291"/>
            <a:ext cx="70552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Mezun İzleme Sistemi</a:t>
            </a:r>
          </a:p>
          <a:p>
            <a:pPr marL="0" lvl="1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32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68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94" y="1771562"/>
            <a:ext cx="3923556" cy="35148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Dikdörtgen 4"/>
          <p:cNvSpPr/>
          <p:nvPr/>
        </p:nvSpPr>
        <p:spPr>
          <a:xfrm>
            <a:off x="1098103" y="2036291"/>
            <a:ext cx="70552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hangingPunct="0">
              <a:spcBef>
                <a:spcPts val="1200"/>
              </a:spcBef>
              <a:spcAft>
                <a:spcPct val="0"/>
              </a:spcAft>
              <a:tabLst>
                <a:tab pos="447675" algn="l"/>
                <a:tab pos="914400" algn="l"/>
              </a:tabLst>
            </a:pPr>
            <a:r>
              <a:rPr lang="tr-TR" sz="3200" b="1" dirty="0">
                <a:latin typeface="Calibri" panose="020F0502020204030204" pitchFamily="34" charset="0"/>
              </a:rPr>
              <a:t>Fakülte binasının dış cephe </a:t>
            </a:r>
            <a:r>
              <a:rPr lang="tr-TR" sz="3200" b="1" dirty="0" smtClean="0">
                <a:latin typeface="Calibri" panose="020F0502020204030204" pitchFamily="34" charset="0"/>
              </a:rPr>
              <a:t>temizliği</a:t>
            </a:r>
            <a:endParaRPr lang="tr-TR" sz="32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14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66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Etkinlik ve Düzenlemeler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94" y="1771562"/>
            <a:ext cx="3923556" cy="35148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Dikdörtgen 4"/>
          <p:cNvSpPr/>
          <p:nvPr/>
        </p:nvSpPr>
        <p:spPr>
          <a:xfrm>
            <a:off x="1098103" y="2036291"/>
            <a:ext cx="7055297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hangingPunct="0">
              <a:spcBef>
                <a:spcPts val="1200"/>
              </a:spcBef>
              <a:spcAft>
                <a:spcPct val="0"/>
              </a:spcAft>
              <a:tabLst>
                <a:tab pos="447675" algn="l"/>
                <a:tab pos="914400" algn="l"/>
              </a:tabLst>
            </a:pPr>
            <a:r>
              <a:rPr lang="tr-TR" sz="3200" b="1" dirty="0">
                <a:latin typeface="Calibri" panose="020F0502020204030204" pitchFamily="34" charset="0"/>
              </a:rPr>
              <a:t>İmaj ve Memnuniyet Anketleri</a:t>
            </a:r>
          </a:p>
          <a:p>
            <a:pPr marL="0" lvl="1" algn="just" eaLnBrk="0" fontAlgn="base" hangingPunct="0">
              <a:spcBef>
                <a:spcPts val="1200"/>
              </a:spcBef>
              <a:spcAft>
                <a:spcPct val="0"/>
              </a:spcAft>
              <a:tabLst>
                <a:tab pos="447675" algn="l"/>
                <a:tab pos="914400" algn="l"/>
              </a:tabLst>
            </a:pPr>
            <a:endParaRPr lang="tr-TR" sz="3200" b="1" dirty="0">
              <a:latin typeface="Calibri" panose="020F0502020204030204" pitchFamily="34" charset="0"/>
            </a:endParaRPr>
          </a:p>
          <a:p>
            <a:pPr marL="447675" lvl="1" indent="-447675" algn="just" eaLnBrk="0" fontAlgn="base" hangingPunct="0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447675" algn="l"/>
                <a:tab pos="914400" algn="l"/>
              </a:tabLst>
            </a:pPr>
            <a:r>
              <a:rPr lang="tr-TR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Öğrencilere ve personele  yönelik fakülte imajı ve memnuniyet anketleri</a:t>
            </a:r>
          </a:p>
        </p:txBody>
      </p:sp>
    </p:spTree>
    <p:extLst>
      <p:ext uri="{BB962C8B-B14F-4D97-AF65-F5344CB8AC3E}">
        <p14:creationId xmlns:p14="http://schemas.microsoft.com/office/powerpoint/2010/main" val="328863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619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İhtiyaçlar - Talepler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158726" y="1334664"/>
            <a:ext cx="692113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Konferans Salonu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Ek Bina (Ofis ve Derslik ihtiyacı)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Öğretim Üyesi </a:t>
            </a:r>
          </a:p>
          <a:p>
            <a:pPr marL="447675" lvl="1" indent="-361950" algn="just" eaLnBrk="0" fontAlgn="base" hangingPunct="0">
              <a:spcAft>
                <a:spcPts val="600"/>
              </a:spcAft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(Rehberlik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ve Psikolojik Danışmanlık,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Okul Öncesi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Eğitimi, Sınıf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Eğitimi, Fen Bilgisi Eğitimi, BÖTE)</a:t>
            </a: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İdari ve Yardımcı Hizmet Personel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Bilgisayar</a:t>
            </a: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476" y="1664990"/>
            <a:ext cx="3502174" cy="398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87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313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Teşekkür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5311924" y="644042"/>
            <a:ext cx="2425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tr-TR"/>
            </a:defPPr>
            <a:lvl1pPr>
              <a:defRPr sz="2400" b="1"/>
            </a:lvl1pPr>
          </a:lstStyle>
          <a:p>
            <a:r>
              <a:rPr lang="tr-TR" dirty="0"/>
              <a:t>Fakülteye Destek </a:t>
            </a:r>
          </a:p>
        </p:txBody>
      </p:sp>
      <p:sp>
        <p:nvSpPr>
          <p:cNvPr id="5" name="Dikdörtgen 4"/>
          <p:cNvSpPr/>
          <p:nvPr/>
        </p:nvSpPr>
        <p:spPr>
          <a:xfrm>
            <a:off x="5311924" y="1665157"/>
            <a:ext cx="628114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Akademik Kadro Güçlendirildi</a:t>
            </a:r>
          </a:p>
          <a:p>
            <a:pPr marL="990600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914400" algn="l"/>
              </a:tabLst>
            </a:pP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9" r="5900"/>
          <a:stretch/>
        </p:blipFill>
        <p:spPr>
          <a:xfrm flipH="1">
            <a:off x="1221209" y="1572560"/>
            <a:ext cx="4584441" cy="31446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Dikdörtgen 6"/>
          <p:cNvSpPr/>
          <p:nvPr/>
        </p:nvSpPr>
        <p:spPr>
          <a:xfrm>
            <a:off x="5777533" y="2418946"/>
            <a:ext cx="5616624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just" eaLnBrk="0" fontAlgn="base" latinLnBrk="0" hangingPunct="0">
              <a:spcBef>
                <a:spcPts val="1200"/>
              </a:spcBef>
              <a:spcAft>
                <a:spcPts val="1200"/>
              </a:spcAft>
              <a:buFont typeface="+mj-lt"/>
              <a:buAutoNum type="arabicPeriod" startAt="2"/>
              <a:tabLst>
                <a:tab pos="914400" algn="l"/>
              </a:tabLst>
            </a:pPr>
            <a:r>
              <a:rPr lang="tr-TR" sz="22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Konferans salonu projelendirildi</a:t>
            </a:r>
            <a:endParaRPr lang="tr-TR" sz="22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1" indent="-457200" algn="just" eaLnBrk="0" fontAlgn="base" latinLnBrk="0" hangingPunct="0">
              <a:spcBef>
                <a:spcPts val="1200"/>
              </a:spcBef>
              <a:spcAft>
                <a:spcPts val="1200"/>
              </a:spcAft>
              <a:buFont typeface="+mj-lt"/>
              <a:buAutoNum type="arabicPeriod" startAt="2"/>
              <a:tabLst>
                <a:tab pos="914400" algn="l"/>
              </a:tabLst>
            </a:pPr>
            <a:r>
              <a:rPr lang="tr-TR" sz="22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İhtiyaç, talep ve öneriler dikkate alınmaktadır. </a:t>
            </a:r>
          </a:p>
          <a:p>
            <a:pPr lvl="1" indent="-457200" algn="just" eaLnBrk="0" fontAlgn="base" latinLnBrk="0" hangingPunct="0">
              <a:spcBef>
                <a:spcPts val="1200"/>
              </a:spcBef>
              <a:spcAft>
                <a:spcPts val="1200"/>
              </a:spcAft>
              <a:buFont typeface="+mj-lt"/>
              <a:buAutoNum type="arabicPeriod" startAt="2"/>
              <a:tabLst>
                <a:tab pos="914400" algn="l"/>
              </a:tabLst>
            </a:pPr>
            <a:r>
              <a:rPr lang="tr-TR" sz="22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İdari birimler yapıcı </a:t>
            </a:r>
            <a:r>
              <a:rPr lang="tr-TR" sz="22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yaklaşım </a:t>
            </a:r>
            <a:r>
              <a:rPr lang="tr-TR" sz="22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göstermektedir</a:t>
            </a: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170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35" y="3380170"/>
            <a:ext cx="5094515" cy="1829522"/>
          </a:xfrm>
          <a:prstGeom prst="rect">
            <a:avLst/>
          </a:prstGeom>
        </p:spPr>
      </p:pic>
      <p:sp>
        <p:nvSpPr>
          <p:cNvPr id="3" name="Dikdörtgen 2"/>
          <p:cNvSpPr/>
          <p:nvPr/>
        </p:nvSpPr>
        <p:spPr>
          <a:xfrm>
            <a:off x="3409597" y="1888681"/>
            <a:ext cx="60570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6000" dirty="0" smtClean="0">
                <a:latin typeface="Monotype Corsiva" panose="03010101010201010101" pitchFamily="66" charset="0"/>
                <a:cs typeface="Miriam Fixed" panose="020B0509050101010101" pitchFamily="49" charset="-79"/>
              </a:rPr>
              <a:t>Teşekkür Ederiz</a:t>
            </a:r>
            <a:endParaRPr lang="tr-TR" sz="6000" dirty="0" smtClean="0">
              <a:latin typeface="Monotype Corsiva" panose="03010101010201010101" pitchFamily="66" charset="0"/>
              <a:ea typeface="Times New Roman" pitchFamily="18" charset="0"/>
              <a:cs typeface="Miriam Fixed" panose="020B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3884</TotalTime>
  <Words>1393</Words>
  <Application>Microsoft Office PowerPoint</Application>
  <PresentationFormat>Özel</PresentationFormat>
  <Paragraphs>554</Paragraphs>
  <Slides>87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Katıştırılmış OLE Hizmet Programları</vt:lpstr>
      </vt:variant>
      <vt:variant>
        <vt:i4>1</vt:i4>
      </vt:variant>
      <vt:variant>
        <vt:lpstr>Slayt Başlıkları</vt:lpstr>
      </vt:variant>
      <vt:variant>
        <vt:i4>87</vt:i4>
      </vt:variant>
    </vt:vector>
  </HeadingPairs>
  <TitlesOfParts>
    <vt:vector size="89" baseType="lpstr">
      <vt:lpstr>Office Teması</vt:lpstr>
      <vt:lpstr>Acrobat Document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Bilimsel Etkinlikler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Sosyal - Kültürel Etkinlikler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Sportif Etkinlikler</vt:lpstr>
      <vt:lpstr>PowerPoint Sunusu</vt:lpstr>
      <vt:lpstr>PowerPoint Sunusu</vt:lpstr>
      <vt:lpstr>PowerPoint Sunusu</vt:lpstr>
      <vt:lpstr>PowerPoint Sunusu</vt:lpstr>
      <vt:lpstr>Mekan Düzenlemeleri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Yenilikler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H.Basri MEMDUHOĞLU</cp:lastModifiedBy>
  <cp:revision>393</cp:revision>
  <dcterms:created xsi:type="dcterms:W3CDTF">2018-02-07T07:43:50Z</dcterms:created>
  <dcterms:modified xsi:type="dcterms:W3CDTF">2019-02-25T06:49:05Z</dcterms:modified>
</cp:coreProperties>
</file>