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88"/>
  </p:notesMasterIdLst>
  <p:sldIdLst>
    <p:sldId id="364" r:id="rId3"/>
    <p:sldId id="365" r:id="rId4"/>
    <p:sldId id="366" r:id="rId5"/>
    <p:sldId id="367" r:id="rId6"/>
    <p:sldId id="368" r:id="rId7"/>
    <p:sldId id="402" r:id="rId8"/>
    <p:sldId id="404" r:id="rId9"/>
    <p:sldId id="403" r:id="rId10"/>
    <p:sldId id="405" r:id="rId11"/>
    <p:sldId id="440" r:id="rId12"/>
    <p:sldId id="441" r:id="rId13"/>
    <p:sldId id="369" r:id="rId14"/>
    <p:sldId id="370" r:id="rId15"/>
    <p:sldId id="371" r:id="rId16"/>
    <p:sldId id="410" r:id="rId17"/>
    <p:sldId id="372" r:id="rId18"/>
    <p:sldId id="373" r:id="rId19"/>
    <p:sldId id="374" r:id="rId20"/>
    <p:sldId id="375" r:id="rId21"/>
    <p:sldId id="376" r:id="rId22"/>
    <p:sldId id="377" r:id="rId23"/>
    <p:sldId id="378" r:id="rId24"/>
    <p:sldId id="379" r:id="rId25"/>
    <p:sldId id="380" r:id="rId26"/>
    <p:sldId id="381" r:id="rId27"/>
    <p:sldId id="382" r:id="rId28"/>
    <p:sldId id="406" r:id="rId29"/>
    <p:sldId id="407" r:id="rId30"/>
    <p:sldId id="408" r:id="rId31"/>
    <p:sldId id="385" r:id="rId32"/>
    <p:sldId id="386" r:id="rId33"/>
    <p:sldId id="387" r:id="rId34"/>
    <p:sldId id="442" r:id="rId35"/>
    <p:sldId id="388" r:id="rId36"/>
    <p:sldId id="389" r:id="rId37"/>
    <p:sldId id="390" r:id="rId38"/>
    <p:sldId id="395" r:id="rId39"/>
    <p:sldId id="396" r:id="rId40"/>
    <p:sldId id="397" r:id="rId41"/>
    <p:sldId id="398" r:id="rId42"/>
    <p:sldId id="399" r:id="rId43"/>
    <p:sldId id="400" r:id="rId44"/>
    <p:sldId id="401" r:id="rId45"/>
    <p:sldId id="420" r:id="rId46"/>
    <p:sldId id="417" r:id="rId47"/>
    <p:sldId id="419" r:id="rId48"/>
    <p:sldId id="418" r:id="rId49"/>
    <p:sldId id="295" r:id="rId50"/>
    <p:sldId id="283" r:id="rId51"/>
    <p:sldId id="296" r:id="rId52"/>
    <p:sldId id="437" r:id="rId53"/>
    <p:sldId id="423" r:id="rId54"/>
    <p:sldId id="425" r:id="rId55"/>
    <p:sldId id="443" r:id="rId56"/>
    <p:sldId id="431" r:id="rId57"/>
    <p:sldId id="430" r:id="rId58"/>
    <p:sldId id="427" r:id="rId59"/>
    <p:sldId id="357" r:id="rId60"/>
    <p:sldId id="356" r:id="rId61"/>
    <p:sldId id="358" r:id="rId62"/>
    <p:sldId id="359" r:id="rId63"/>
    <p:sldId id="360" r:id="rId64"/>
    <p:sldId id="361" r:id="rId65"/>
    <p:sldId id="362" r:id="rId66"/>
    <p:sldId id="363" r:id="rId67"/>
    <p:sldId id="413" r:id="rId68"/>
    <p:sldId id="298" r:id="rId69"/>
    <p:sldId id="444" r:id="rId70"/>
    <p:sldId id="445" r:id="rId71"/>
    <p:sldId id="421" r:id="rId72"/>
    <p:sldId id="349" r:id="rId73"/>
    <p:sldId id="414" r:id="rId74"/>
    <p:sldId id="303" r:id="rId75"/>
    <p:sldId id="415" r:id="rId76"/>
    <p:sldId id="350" r:id="rId77"/>
    <p:sldId id="352" r:id="rId78"/>
    <p:sldId id="411" r:id="rId79"/>
    <p:sldId id="446" r:id="rId80"/>
    <p:sldId id="416" r:id="rId81"/>
    <p:sldId id="412" r:id="rId82"/>
    <p:sldId id="311" r:id="rId83"/>
    <p:sldId id="310" r:id="rId84"/>
    <p:sldId id="301" r:id="rId85"/>
    <p:sldId id="447" r:id="rId86"/>
    <p:sldId id="354" r:id="rId87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Açık Stil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CAF9ED-07DC-4A11-8D7F-57B35C25682E}" styleName="Orta Stil 1 - Vurgu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286" y="-4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presProps" Target="presProp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viewProps" Target="viewProps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9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Kitap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HE\Google%20Drive\Egitim\2017-2018%20G&#220;Z%20&#214;&#286;RENC&#304;%20SAYILARI%20(5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explosion val="6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F5F-4095-AD1E-327B5BCD83D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F5F-4095-AD1E-327B5BCD83D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F5F-4095-AD1E-327B5BCD83D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F5F-4095-AD1E-327B5BCD83D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AF5F-4095-AD1E-327B5BCD83D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AF5F-4095-AD1E-327B5BCD83D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AF5F-4095-AD1E-327B5BCD83DB}"/>
              </c:ext>
            </c:extLst>
          </c:dPt>
          <c:dLbls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Ped</a:t>
                    </a:r>
                    <a:r>
                      <a:rPr lang="tr-TR" smtClean="0"/>
                      <a:t>.</a:t>
                    </a:r>
                    <a:r>
                      <a:rPr lang="en-US" smtClean="0"/>
                      <a:t> For</a:t>
                    </a:r>
                    <a:r>
                      <a:rPr lang="tr-TR" smtClean="0"/>
                      <a:t>.</a:t>
                    </a:r>
                    <a:r>
                      <a:rPr lang="en-US" smtClean="0"/>
                      <a:t> </a:t>
                    </a:r>
                    <a:r>
                      <a:rPr lang="en-US" dirty="0"/>
                      <a:t>
29%</a:t>
                    </a:r>
                  </a:p>
                </c:rich>
              </c:tx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tr-T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Sayfa2!$A$1:$A$7</c:f>
              <c:strCache>
                <c:ptCount val="7"/>
                <c:pt idx="0">
                  <c:v>Sınıf Öğr</c:v>
                </c:pt>
                <c:pt idx="1">
                  <c:v>Sosyal Bilg Öğr</c:v>
                </c:pt>
                <c:pt idx="2">
                  <c:v>Matematik Öğr</c:v>
                </c:pt>
                <c:pt idx="3">
                  <c:v>Fen Bilg Öğr</c:v>
                </c:pt>
                <c:pt idx="4">
                  <c:v>BÖTE</c:v>
                </c:pt>
                <c:pt idx="5">
                  <c:v>Türkçe Öğr</c:v>
                </c:pt>
                <c:pt idx="6">
                  <c:v>Pedagojik Formasyon</c:v>
                </c:pt>
              </c:strCache>
            </c:strRef>
          </c:cat>
          <c:val>
            <c:numRef>
              <c:f>Sayfa2!$B$1:$B$7</c:f>
              <c:numCache>
                <c:formatCode>General</c:formatCode>
                <c:ptCount val="7"/>
                <c:pt idx="0">
                  <c:v>458</c:v>
                </c:pt>
                <c:pt idx="1">
                  <c:v>375</c:v>
                </c:pt>
                <c:pt idx="2">
                  <c:v>305</c:v>
                </c:pt>
                <c:pt idx="3">
                  <c:v>241</c:v>
                </c:pt>
                <c:pt idx="4">
                  <c:v>215</c:v>
                </c:pt>
                <c:pt idx="5">
                  <c:v>266</c:v>
                </c:pt>
                <c:pt idx="6">
                  <c:v>765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AF5F-4095-AD1E-327B5BCD83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200">
          <a:latin typeface="Calibri" panose="020F0502020204030204" pitchFamily="34" charset="0"/>
          <a:cs typeface="Calibri" panose="020F0502020204030204" pitchFamily="34" charset="0"/>
        </a:defRPr>
      </a:pPr>
      <a:endParaRPr lang="tr-T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1445765727656204E-2"/>
          <c:y val="0.11334024466306521"/>
          <c:w val="0.92189268648289735"/>
          <c:h val="0.739824553188013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Sayfa1!$O$5</c:f>
              <c:strCache>
                <c:ptCount val="1"/>
                <c:pt idx="0">
                  <c:v>1. SINIF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10</a:t>
                    </a:r>
                    <a:r>
                      <a:rPr lang="tr-TR" dirty="0" smtClean="0"/>
                      <a:t>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EE9-4601-85AA-78FF49F898BB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8</a:t>
                    </a:r>
                    <a:r>
                      <a:rPr lang="tr-TR" dirty="0" smtClean="0"/>
                      <a:t>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EE9-4601-85AA-78FF49F898BB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2</a:t>
                    </a:r>
                    <a:r>
                      <a:rPr lang="tr-TR" smtClean="0"/>
                      <a:t>1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EE9-4601-85AA-78FF49F898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Sayfa1!$P$4:$U$4</c:f>
              <c:strCache>
                <c:ptCount val="6"/>
                <c:pt idx="0">
                  <c:v>Sınıf Öğr</c:v>
                </c:pt>
                <c:pt idx="1">
                  <c:v>Sosyal B öğr</c:v>
                </c:pt>
                <c:pt idx="2">
                  <c:v>İlk Öğr Matematik</c:v>
                </c:pt>
                <c:pt idx="3">
                  <c:v>Fen Bil Öğr</c:v>
                </c:pt>
                <c:pt idx="4">
                  <c:v>Türkçe Öğr</c:v>
                </c:pt>
                <c:pt idx="5">
                  <c:v>BÖTE</c:v>
                </c:pt>
              </c:strCache>
            </c:strRef>
          </c:cat>
          <c:val>
            <c:numRef>
              <c:f>Sayfa1!$P$5:$U$5</c:f>
              <c:numCache>
                <c:formatCode>General</c:formatCode>
                <c:ptCount val="6"/>
                <c:pt idx="0">
                  <c:v>102</c:v>
                </c:pt>
                <c:pt idx="1">
                  <c:v>83</c:v>
                </c:pt>
                <c:pt idx="2">
                  <c:v>80</c:v>
                </c:pt>
                <c:pt idx="3">
                  <c:v>29</c:v>
                </c:pt>
                <c:pt idx="4">
                  <c:v>65</c:v>
                </c:pt>
                <c:pt idx="5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AA4-4343-BC0F-F64256BFB1F4}"/>
            </c:ext>
          </c:extLst>
        </c:ser>
        <c:ser>
          <c:idx val="1"/>
          <c:order val="1"/>
          <c:tx>
            <c:strRef>
              <c:f>Sayfa1!$O$6</c:f>
              <c:strCache>
                <c:ptCount val="1"/>
                <c:pt idx="0">
                  <c:v>2. SINIF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tr-TR" smtClean="0"/>
                      <a:t>16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EE9-4601-85AA-78FF49F898BB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tr-TR" dirty="0" smtClean="0"/>
                      <a:t>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EE9-4601-85AA-78FF49F898BB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tr-TR" smtClean="0"/>
                      <a:t>7</a:t>
                    </a:r>
                    <a:r>
                      <a:rPr lang="en-US" smtClean="0"/>
                      <a:t>7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EE9-4601-85AA-78FF49F898BB}"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tr-TR" smtClean="0"/>
                      <a:t>62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EE9-4601-85AA-78FF49F898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Sayfa1!$P$4:$U$4</c:f>
              <c:strCache>
                <c:ptCount val="6"/>
                <c:pt idx="0">
                  <c:v>Sınıf Öğr</c:v>
                </c:pt>
                <c:pt idx="1">
                  <c:v>Sosyal B öğr</c:v>
                </c:pt>
                <c:pt idx="2">
                  <c:v>İlk Öğr Matematik</c:v>
                </c:pt>
                <c:pt idx="3">
                  <c:v>Fen Bil Öğr</c:v>
                </c:pt>
                <c:pt idx="4">
                  <c:v>Türkçe Öğr</c:v>
                </c:pt>
                <c:pt idx="5">
                  <c:v>BÖTE</c:v>
                </c:pt>
              </c:strCache>
            </c:strRef>
          </c:cat>
          <c:val>
            <c:numRef>
              <c:f>Sayfa1!$P$6:$U$6</c:f>
              <c:numCache>
                <c:formatCode>General</c:formatCode>
                <c:ptCount val="6"/>
                <c:pt idx="0">
                  <c:v>109</c:v>
                </c:pt>
                <c:pt idx="1">
                  <c:v>94</c:v>
                </c:pt>
                <c:pt idx="2">
                  <c:v>56</c:v>
                </c:pt>
                <c:pt idx="3">
                  <c:v>87</c:v>
                </c:pt>
                <c:pt idx="4">
                  <c:v>64</c:v>
                </c:pt>
                <c:pt idx="5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AA4-4343-BC0F-F64256BFB1F4}"/>
            </c:ext>
          </c:extLst>
        </c:ser>
        <c:ser>
          <c:idx val="2"/>
          <c:order val="2"/>
          <c:tx>
            <c:strRef>
              <c:f>Sayfa1!$O$7</c:f>
              <c:strCache>
                <c:ptCount val="1"/>
                <c:pt idx="0">
                  <c:v>3. SINIF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tr-TR" smtClean="0"/>
                      <a:t>16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EE9-4601-85AA-78FF49F898BB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tr-TR" dirty="0" smtClean="0"/>
                      <a:t>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EE9-4601-85AA-78FF49F898BB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tr-TR" smtClean="0"/>
                      <a:t>7</a:t>
                    </a:r>
                    <a:r>
                      <a:rPr lang="en-US" smtClean="0"/>
                      <a:t>4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EE9-4601-85AA-78FF49F898BB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tr-TR" dirty="0" smtClean="0"/>
                      <a:t>66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7EE9-4601-85AA-78FF49F898BB}"/>
                </c:ext>
              </c:extLst>
            </c:dLbl>
            <c:dLbl>
              <c:idx val="5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7EE9-4601-85AA-78FF49F898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Sayfa1!$P$4:$U$4</c:f>
              <c:strCache>
                <c:ptCount val="6"/>
                <c:pt idx="0">
                  <c:v>Sınıf Öğr</c:v>
                </c:pt>
                <c:pt idx="1">
                  <c:v>Sosyal B öğr</c:v>
                </c:pt>
                <c:pt idx="2">
                  <c:v>İlk Öğr Matematik</c:v>
                </c:pt>
                <c:pt idx="3">
                  <c:v>Fen Bil Öğr</c:v>
                </c:pt>
                <c:pt idx="4">
                  <c:v>Türkçe Öğr</c:v>
                </c:pt>
                <c:pt idx="5">
                  <c:v>BÖTE</c:v>
                </c:pt>
              </c:strCache>
            </c:strRef>
          </c:cat>
          <c:val>
            <c:numRef>
              <c:f>Sayfa1!$P$7:$U$7</c:f>
              <c:numCache>
                <c:formatCode>General</c:formatCode>
                <c:ptCount val="6"/>
                <c:pt idx="0">
                  <c:v>118</c:v>
                </c:pt>
                <c:pt idx="1">
                  <c:v>92</c:v>
                </c:pt>
                <c:pt idx="2">
                  <c:v>64</c:v>
                </c:pt>
                <c:pt idx="3">
                  <c:v>84</c:v>
                </c:pt>
                <c:pt idx="4">
                  <c:v>73</c:v>
                </c:pt>
                <c:pt idx="5">
                  <c:v>63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AA4-4343-BC0F-F64256BFB1F4}"/>
            </c:ext>
          </c:extLst>
        </c:ser>
        <c:ser>
          <c:idx val="3"/>
          <c:order val="3"/>
          <c:tx>
            <c:strRef>
              <c:f>Sayfa1!$O$8</c:f>
              <c:strCache>
                <c:ptCount val="1"/>
                <c:pt idx="0">
                  <c:v>4. SINIF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tr-TR" smtClean="0"/>
                      <a:t>18</a:t>
                    </a:r>
                    <a:r>
                      <a:rPr lang="en-US" smtClean="0"/>
                      <a:t>,00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7EE9-4601-85AA-78FF49F898BB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tr-TR" dirty="0" smtClean="0"/>
                      <a:t>06</a:t>
                    </a:r>
                    <a:r>
                      <a:rPr lang="en-US" dirty="0" smtClean="0"/>
                      <a:t>,00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7EE9-4601-85AA-78FF49F898BB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tr-TR" dirty="0" smtClean="0"/>
                      <a:t>89</a:t>
                    </a:r>
                    <a:r>
                      <a:rPr lang="en-US" dirty="0" smtClean="0"/>
                      <a:t>,00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7EE9-4601-85AA-78FF49F898BB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tr-TR" dirty="0" smtClean="0"/>
                      <a:t>69</a:t>
                    </a:r>
                    <a:r>
                      <a:rPr lang="en-US" dirty="0" smtClean="0"/>
                      <a:t>,00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7EE9-4601-85AA-78FF49F898BB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tr-TR" dirty="0" smtClean="0"/>
                      <a:t>71</a:t>
                    </a:r>
                    <a:r>
                      <a:rPr lang="en-US" dirty="0" smtClean="0"/>
                      <a:t>,00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7EE9-4601-85AA-78FF49F898BB}"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7</a:t>
                    </a:r>
                    <a:r>
                      <a:rPr lang="tr-TR" smtClean="0"/>
                      <a:t>1</a:t>
                    </a:r>
                    <a:r>
                      <a:rPr lang="en-US" smtClean="0"/>
                      <a:t>,00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7EE9-4601-85AA-78FF49F898BB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Sayfa1!$P$4:$U$4</c:f>
              <c:strCache>
                <c:ptCount val="6"/>
                <c:pt idx="0">
                  <c:v>Sınıf Öğr</c:v>
                </c:pt>
                <c:pt idx="1">
                  <c:v>Sosyal B öğr</c:v>
                </c:pt>
                <c:pt idx="2">
                  <c:v>İlk Öğr Matematik</c:v>
                </c:pt>
                <c:pt idx="3">
                  <c:v>Fen Bil Öğr</c:v>
                </c:pt>
                <c:pt idx="4">
                  <c:v>Türkçe Öğr</c:v>
                </c:pt>
                <c:pt idx="5">
                  <c:v>BÖTE</c:v>
                </c:pt>
              </c:strCache>
            </c:strRef>
          </c:cat>
          <c:val>
            <c:numRef>
              <c:f>Sayfa1!$P$8:$U$8</c:f>
              <c:numCache>
                <c:formatCode>General</c:formatCode>
                <c:ptCount val="6"/>
                <c:pt idx="0">
                  <c:v>126</c:v>
                </c:pt>
                <c:pt idx="1">
                  <c:v>127</c:v>
                </c:pt>
                <c:pt idx="2">
                  <c:v>119</c:v>
                </c:pt>
                <c:pt idx="3">
                  <c:v>88</c:v>
                </c:pt>
                <c:pt idx="4">
                  <c:v>93</c:v>
                </c:pt>
                <c:pt idx="5">
                  <c:v>74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2AA4-4343-BC0F-F64256BFB1F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10326528"/>
        <c:axId val="52435712"/>
        <c:axId val="0"/>
      </c:bar3DChart>
      <c:catAx>
        <c:axId val="210326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tr-TR"/>
          </a:p>
        </c:txPr>
        <c:crossAx val="52435712"/>
        <c:crosses val="autoZero"/>
        <c:auto val="1"/>
        <c:lblAlgn val="ctr"/>
        <c:lblOffset val="100"/>
        <c:noMultiLvlLbl val="0"/>
      </c:catAx>
      <c:valAx>
        <c:axId val="52435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tr-TR"/>
          </a:p>
        </c:txPr>
        <c:crossAx val="2103265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006971233738196"/>
          <c:y val="1.8980417788387789E-2"/>
          <c:w val="0.46359314478073294"/>
          <c:h val="6.48609696851343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pPr>
      <a:endParaRPr lang="tr-TR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Sayfa1!$A$2:$A$9</c:f>
              <c:strCache>
                <c:ptCount val="8"/>
                <c:pt idx="0">
                  <c:v>Profesör</c:v>
                </c:pt>
                <c:pt idx="1">
                  <c:v>Doçent</c:v>
                </c:pt>
                <c:pt idx="2">
                  <c:v>Yardımcı Doçent</c:v>
                </c:pt>
                <c:pt idx="3">
                  <c:v>Öğretim Üyesi Toplam</c:v>
                </c:pt>
                <c:pt idx="4">
                  <c:v>Öğretim Görevlisi</c:v>
                </c:pt>
                <c:pt idx="5">
                  <c:v>Araştırma Görevlisi</c:v>
                </c:pt>
                <c:pt idx="6">
                  <c:v>Okutman</c:v>
                </c:pt>
                <c:pt idx="7">
                  <c:v>Uzman</c:v>
                </c:pt>
              </c:strCache>
            </c:strRef>
          </c:cat>
          <c:val>
            <c:numRef>
              <c:f>Sayfa1!$B$2:$B$9</c:f>
              <c:numCache>
                <c:formatCode>General</c:formatCode>
                <c:ptCount val="8"/>
                <c:pt idx="0">
                  <c:v>1</c:v>
                </c:pt>
                <c:pt idx="1">
                  <c:v>6</c:v>
                </c:pt>
                <c:pt idx="2">
                  <c:v>23</c:v>
                </c:pt>
                <c:pt idx="3">
                  <c:v>30</c:v>
                </c:pt>
                <c:pt idx="4">
                  <c:v>14</c:v>
                </c:pt>
                <c:pt idx="5">
                  <c:v>25</c:v>
                </c:pt>
                <c:pt idx="6">
                  <c:v>3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6EB-4E6C-9CBF-1AA8E8CC9B5C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Sayfa1!$A$2:$A$9</c:f>
              <c:strCache>
                <c:ptCount val="8"/>
                <c:pt idx="0">
                  <c:v>Profesör</c:v>
                </c:pt>
                <c:pt idx="1">
                  <c:v>Doçent</c:v>
                </c:pt>
                <c:pt idx="2">
                  <c:v>Yardımcı Doçent</c:v>
                </c:pt>
                <c:pt idx="3">
                  <c:v>Öğretim Üyesi Toplam</c:v>
                </c:pt>
                <c:pt idx="4">
                  <c:v>Öğretim Görevlisi</c:v>
                </c:pt>
                <c:pt idx="5">
                  <c:v>Araştırma Görevlisi</c:v>
                </c:pt>
                <c:pt idx="6">
                  <c:v>Okutman</c:v>
                </c:pt>
                <c:pt idx="7">
                  <c:v>Uzman</c:v>
                </c:pt>
              </c:strCache>
            </c:strRef>
          </c:cat>
          <c:val>
            <c:numRef>
              <c:f>Sayfa1!$C$2:$C$9</c:f>
              <c:numCache>
                <c:formatCode>General</c:formatCode>
                <c:ptCount val="8"/>
                <c:pt idx="0">
                  <c:v>1</c:v>
                </c:pt>
                <c:pt idx="1">
                  <c:v>5</c:v>
                </c:pt>
                <c:pt idx="2">
                  <c:v>31</c:v>
                </c:pt>
                <c:pt idx="3">
                  <c:v>37</c:v>
                </c:pt>
                <c:pt idx="4">
                  <c:v>14</c:v>
                </c:pt>
                <c:pt idx="5">
                  <c:v>22</c:v>
                </c:pt>
                <c:pt idx="6">
                  <c:v>3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6EB-4E6C-9CBF-1AA8E8CC9B5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21584896"/>
        <c:axId val="210928192"/>
        <c:axId val="0"/>
      </c:bar3DChart>
      <c:catAx>
        <c:axId val="221584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tr-TR"/>
          </a:p>
        </c:txPr>
        <c:crossAx val="210928192"/>
        <c:crosses val="autoZero"/>
        <c:auto val="1"/>
        <c:lblAlgn val="ctr"/>
        <c:lblOffset val="100"/>
        <c:noMultiLvlLbl val="0"/>
      </c:catAx>
      <c:valAx>
        <c:axId val="210928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tr-TR"/>
          </a:p>
        </c:txPr>
        <c:crossAx val="221584896"/>
        <c:crosses val="autoZero"/>
        <c:crossBetween val="between"/>
      </c:valAx>
      <c:dTable>
        <c:showHorzBorder val="1"/>
        <c:showVertBorder val="1"/>
        <c:showOutline val="1"/>
        <c:showKeys val="0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200" b="1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3329934383202098"/>
          <c:y val="0.92082923228346536"/>
          <c:w val="0.2917346456692913"/>
          <c:h val="7.91707677165354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pPr>
      <a:endParaRPr lang="tr-TR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0.88717</cdr:x>
      <cdr:y>0.23317</cdr:y>
    </cdr:from>
    <cdr:to>
      <cdr:x>0.91551</cdr:x>
      <cdr:y>0.30492</cdr:y>
    </cdr:to>
    <cdr:sp macro="" textlink="">
      <cdr:nvSpPr>
        <cdr:cNvPr id="2" name="Metin kutusu 1"/>
        <cdr:cNvSpPr txBox="1"/>
      </cdr:nvSpPr>
      <cdr:spPr>
        <a:xfrm xmlns:a="http://schemas.openxmlformats.org/drawingml/2006/main">
          <a:off x="6761513" y="936104"/>
          <a:ext cx="21602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tr-TR" sz="1100" dirty="0"/>
        </a:p>
      </cdr:txBody>
    </cdr:sp>
  </cdr:relSizeAnchor>
  <cdr:relSizeAnchor xmlns:cdr="http://schemas.openxmlformats.org/drawingml/2006/chartDrawing">
    <cdr:from>
      <cdr:x>0.85882</cdr:x>
      <cdr:y>0.44841</cdr:y>
    </cdr:from>
    <cdr:to>
      <cdr:x>0.90606</cdr:x>
      <cdr:y>0.52015</cdr:y>
    </cdr:to>
    <cdr:sp macro="" textlink="">
      <cdr:nvSpPr>
        <cdr:cNvPr id="3" name="Metin kutusu 2"/>
        <cdr:cNvSpPr txBox="1"/>
      </cdr:nvSpPr>
      <cdr:spPr>
        <a:xfrm xmlns:a="http://schemas.openxmlformats.org/drawingml/2006/main">
          <a:off x="6545489" y="1800200"/>
          <a:ext cx="36004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tr-TR" sz="1100" dirty="0" smtClean="0"/>
            <a:t>67</a:t>
          </a:r>
          <a:endParaRPr lang="tr-TR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0A2A01-F353-4FE7-927A-A117172BEAD3}" type="datetimeFigureOut">
              <a:rPr lang="tr-TR" smtClean="0"/>
              <a:pPr/>
              <a:t>12.02.2018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886069-3543-4E56-92D8-0FE5133C44E9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31218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86069-3543-4E56-92D8-0FE5133C44E9}" type="slidenum">
              <a:rPr lang="tr-TR" smtClean="0"/>
              <a:pPr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6846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7BDE89-377B-4C4D-85F2-C467C278A260}" type="slidenum">
              <a:rPr lang="tr-TR" smtClean="0"/>
              <a:pPr/>
              <a:t>17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26325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976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884466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95536" y="1131590"/>
            <a:ext cx="8496944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405880" y="1808261"/>
            <a:ext cx="8496944" cy="2995737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694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884466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979712" y="987574"/>
            <a:ext cx="6912768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1990056" y="1664245"/>
            <a:ext cx="6912768" cy="2995737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280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95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13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43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80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9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51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53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82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44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87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09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2391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1" hangingPunct="1">
        <a:spcBef>
          <a:spcPct val="0"/>
        </a:spcBef>
        <a:buNone/>
        <a:defRPr sz="3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37D59-5EDB-4C39-B697-625748F703B6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239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3.e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3779912" y="2356010"/>
            <a:ext cx="486003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tr-TR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Siirt Üniversitesi </a:t>
            </a:r>
          </a:p>
          <a:p>
            <a:pPr algn="r"/>
            <a:r>
              <a:rPr lang="tr-TR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Eğitim Fakültesi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algn="r"/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74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35496" y="1059582"/>
            <a:ext cx="6624736" cy="3888432"/>
          </a:xfrm>
        </p:spPr>
        <p:txBody>
          <a:bodyPr/>
          <a:lstStyle/>
          <a:p>
            <a:pPr marL="358775" lvl="1" indent="-358775" algn="just" eaLnBrk="0" fontAlgn="base" latinLnBrk="0" hangingPunct="0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1800" dirty="0" smtClean="0">
                <a:latin typeface="Calibri" panose="020F0502020204030204" pitchFamily="34" charset="0"/>
              </a:rPr>
              <a:t>Eleştirel, </a:t>
            </a:r>
            <a:r>
              <a:rPr lang="tr-TR" sz="1800" dirty="0">
                <a:latin typeface="Calibri" panose="020F0502020204030204" pitchFamily="34" charset="0"/>
              </a:rPr>
              <a:t>sorgulayıcı ve bilimsel düşünüşe sahip</a:t>
            </a:r>
            <a:r>
              <a:rPr lang="tr-TR" sz="1800" dirty="0" smtClean="0">
                <a:latin typeface="Calibri" panose="020F0502020204030204" pitchFamily="34" charset="0"/>
              </a:rPr>
              <a:t>, </a:t>
            </a:r>
          </a:p>
          <a:p>
            <a:pPr marL="358775" lvl="1" indent="-358775" algn="just" eaLnBrk="0" fontAlgn="base" latinLnBrk="0" hangingPunct="0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1800" dirty="0" smtClean="0">
                <a:latin typeface="Calibri" pitchFamily="34" charset="0"/>
                <a:cs typeface="Times New Roman" pitchFamily="18" charset="0"/>
              </a:rPr>
              <a:t>M</a:t>
            </a:r>
            <a:r>
              <a:rPr lang="tr-TR" sz="1800" dirty="0" smtClean="0">
                <a:latin typeface="Calibri" panose="020F0502020204030204" pitchFamily="34" charset="0"/>
              </a:rPr>
              <a:t>illî, </a:t>
            </a:r>
            <a:r>
              <a:rPr lang="tr-TR" sz="1800" dirty="0">
                <a:latin typeface="Calibri" panose="020F0502020204030204" pitchFamily="34" charset="0"/>
              </a:rPr>
              <a:t>manevi ve evrensel </a:t>
            </a:r>
            <a:r>
              <a:rPr lang="tr-TR" sz="1800" dirty="0" smtClean="0">
                <a:latin typeface="Calibri" panose="020F0502020204030204" pitchFamily="34" charset="0"/>
              </a:rPr>
              <a:t>değerlere saygılı, </a:t>
            </a:r>
          </a:p>
          <a:p>
            <a:pPr marL="358775" lvl="1" indent="-358775" algn="just" eaLnBrk="0" fontAlgn="base" latinLnBrk="0" hangingPunct="0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1800" dirty="0" smtClean="0">
                <a:latin typeface="Calibri" panose="020F0502020204030204" pitchFamily="34" charset="0"/>
              </a:rPr>
              <a:t>Toplumsal sorunlara </a:t>
            </a:r>
            <a:r>
              <a:rPr lang="tr-TR" sz="1800" dirty="0">
                <a:latin typeface="Calibri" panose="020F0502020204030204" pitchFamily="34" charset="0"/>
              </a:rPr>
              <a:t>duyarlı, </a:t>
            </a:r>
            <a:endParaRPr lang="tr-TR" sz="1800" dirty="0" smtClean="0">
              <a:latin typeface="Calibri" panose="020F0502020204030204" pitchFamily="34" charset="0"/>
            </a:endParaRPr>
          </a:p>
          <a:p>
            <a:pPr marL="358775" lvl="1" indent="-358775" algn="just" eaLnBrk="0" fontAlgn="base" latinLnBrk="0" hangingPunct="0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1800" dirty="0" smtClean="0"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rPr>
              <a:t>Bilgi ve becerilerle donanmış,</a:t>
            </a:r>
            <a:endParaRPr lang="tr-T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 indent="0" algn="just" eaLnBrk="0" fontAlgn="base" latinLnBrk="0" hangingPunct="0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None/>
              <a:tabLst>
                <a:tab pos="914400" algn="l"/>
              </a:tabLst>
            </a:pPr>
            <a:r>
              <a:rPr lang="tr-TR" sz="1800" dirty="0"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rPr>
              <a:t> </a:t>
            </a:r>
            <a:r>
              <a:rPr lang="tr-TR" sz="1800" dirty="0" smtClean="0"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rPr>
              <a:t>      bireyler ve öğretmenler yetiştirmektir</a:t>
            </a:r>
            <a:r>
              <a:rPr lang="tr-TR" sz="1800" dirty="0"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rPr>
              <a:t>. </a:t>
            </a:r>
            <a:endParaRPr lang="tr-T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tr-TR" dirty="0"/>
              <a:t>AMACIMIZ</a:t>
            </a:r>
            <a:endParaRPr lang="en-US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15060" flipH="1">
            <a:off x="6117319" y="2239744"/>
            <a:ext cx="3139057" cy="313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72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İçerik Yer Tutucusu 13">
            <a:extLst>
              <a:ext uri="{FF2B5EF4-FFF2-40B4-BE49-F238E27FC236}">
                <a16:creationId xmlns="" xmlns:a16="http://schemas.microsoft.com/office/drawing/2014/main" id="{1935B930-7DDE-407F-B276-0A5D4859A2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604" y="2211710"/>
            <a:ext cx="3148916" cy="2736304"/>
          </a:xfrm>
        </p:spPr>
      </p:pic>
      <p:sp>
        <p:nvSpPr>
          <p:cNvPr id="2" name="Unvan 1">
            <a:extLst>
              <a:ext uri="{FF2B5EF4-FFF2-40B4-BE49-F238E27FC236}">
                <a16:creationId xmlns="" xmlns:a16="http://schemas.microsoft.com/office/drawing/2014/main" id="{859D8C8A-63A2-4890-94E6-A683F7462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VİZYONUMUZ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="" xmlns:a16="http://schemas.microsoft.com/office/drawing/2014/main" id="{CEAEA4B0-4E90-46C4-BC55-3413FA60C4E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79512" y="1779662"/>
            <a:ext cx="6110336" cy="2995737"/>
          </a:xfrm>
        </p:spPr>
        <p:txBody>
          <a:bodyPr/>
          <a:lstStyle/>
          <a:p>
            <a:pPr lvl="1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Bilim</a:t>
            </a: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sanat ve teknolojinin gerektirdiği, ulusal ve evrensel niteliklere sahip,</a:t>
            </a:r>
            <a:endParaRPr lang="tr-TR" sz="2000" dirty="0"/>
          </a:p>
          <a:p>
            <a:pPr lvl="1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Yeniliğe, değişime ve gelişime </a:t>
            </a: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açık,</a:t>
            </a:r>
            <a:endParaRPr lang="tr-TR" sz="2000" dirty="0">
              <a:latin typeface="Arial" pitchFamily="34" charset="0"/>
              <a:cs typeface="Arial" pitchFamily="34" charset="0"/>
            </a:endParaRPr>
          </a:p>
          <a:p>
            <a:pPr lvl="1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İnsana </a:t>
            </a: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ve çevreye değer veren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</a:t>
            </a:r>
          </a:p>
          <a:p>
            <a:pPr lvl="1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000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Yeterlikli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ve duyarlı eğitimciler yetiştiren,</a:t>
            </a:r>
          </a:p>
          <a:p>
            <a:pPr lvl="1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000" dirty="0" smtClean="0">
                <a:latin typeface="Calibri" panose="020F0502020204030204" pitchFamily="34" charset="0"/>
              </a:rPr>
              <a:t>Bölgede</a:t>
            </a:r>
            <a:r>
              <a:rPr lang="tr-TR" sz="2000" dirty="0">
                <a:latin typeface="Calibri" panose="020F0502020204030204" pitchFamily="34" charset="0"/>
              </a:rPr>
              <a:t>, Türkiye’de ve dünyada tanınmış, öğrenciler tarafından tercih edilen,</a:t>
            </a:r>
            <a:endParaRPr lang="tr-TR" sz="20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457200" lvl="1" indent="0" eaLnBrk="0" fontAlgn="base" latinLnBrk="0" hangingPunct="0">
              <a:spcBef>
                <a:spcPts val="600"/>
              </a:spcBef>
              <a:spcAft>
                <a:spcPts val="600"/>
              </a:spcAft>
              <a:buNone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bir </a:t>
            </a: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fakülte olmaktır. </a:t>
            </a:r>
            <a:endParaRPr lang="tr-TR" sz="2000" dirty="0">
              <a:latin typeface="Arial" pitchFamily="34" charset="0"/>
              <a:cs typeface="Arial" pitchFamily="34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9214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859D8C8A-63A2-4890-94E6-A683F7462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MİSYONUMUZ</a:t>
            </a:r>
          </a:p>
        </p:txBody>
      </p:sp>
      <p:pic>
        <p:nvPicPr>
          <p:cNvPr id="6" name="İçerik Yer Tutucusu 5">
            <a:extLst>
              <a:ext uri="{FF2B5EF4-FFF2-40B4-BE49-F238E27FC236}">
                <a16:creationId xmlns="" xmlns:a16="http://schemas.microsoft.com/office/drawing/2014/main" id="{E7F10E09-04BA-4CCE-853A-C078A769A2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92080" y="2139702"/>
            <a:ext cx="4104456" cy="3096344"/>
          </a:xfrm>
        </p:spPr>
      </p:pic>
      <p:sp>
        <p:nvSpPr>
          <p:cNvPr id="4" name="İçerik Yer Tutucusu 3">
            <a:extLst>
              <a:ext uri="{FF2B5EF4-FFF2-40B4-BE49-F238E27FC236}">
                <a16:creationId xmlns="" xmlns:a16="http://schemas.microsoft.com/office/drawing/2014/main" id="{CEAEA4B0-4E90-46C4-BC55-3413FA60C4E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07504" y="1995686"/>
            <a:ext cx="5328592" cy="2995737"/>
          </a:xfrm>
        </p:spPr>
        <p:txBody>
          <a:bodyPr/>
          <a:lstStyle/>
          <a:p>
            <a:pPr marL="342900" indent="-342900" fontAlgn="base" latinLnBrk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000" dirty="0"/>
              <a:t>bilgiye ulaşmanın yollarını bilen, </a:t>
            </a:r>
            <a:endParaRPr lang="tr-TR" sz="2000" dirty="0" smtClean="0"/>
          </a:p>
          <a:p>
            <a:pPr marL="342900" indent="-342900" fontAlgn="base" latinLnBrk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000" dirty="0" smtClean="0"/>
              <a:t>bilgiyi </a:t>
            </a:r>
            <a:r>
              <a:rPr lang="tr-TR" sz="2000" dirty="0"/>
              <a:t>üreten ve kullanan, </a:t>
            </a:r>
            <a:endParaRPr lang="tr-TR" sz="2000" dirty="0" smtClean="0"/>
          </a:p>
          <a:p>
            <a:pPr marL="342900" indent="-342900" fontAlgn="base" latinLnBrk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000" dirty="0" smtClean="0"/>
              <a:t>öğretmenlik </a:t>
            </a:r>
            <a:r>
              <a:rPr lang="tr-TR" sz="2000" dirty="0"/>
              <a:t>yeterliklerini kazanmış ve meslekî açıdan yetkin öğretmen adayları yetiştirmektir.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6311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DEĞERLERİMİZ</a:t>
            </a:r>
            <a:endParaRPr lang="ko-KR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1619672" y="1366817"/>
            <a:ext cx="4248472" cy="2995737"/>
          </a:xfrm>
        </p:spPr>
        <p:txBody>
          <a:bodyPr/>
          <a:lstStyle/>
          <a:p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• </a:t>
            </a:r>
            <a: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tr-TR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Bilime, düşünceye </a:t>
            </a:r>
            <a: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 sanata </a:t>
            </a:r>
            <a:r>
              <a:rPr lang="tr-TR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saygı</a:t>
            </a:r>
            <a: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•  </a:t>
            </a:r>
            <a:r>
              <a:rPr lang="tr-TR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Hoşgörü </a:t>
            </a:r>
            <a: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 güven</a:t>
            </a:r>
            <a:b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•  </a:t>
            </a:r>
            <a:r>
              <a:rPr lang="tr-TR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Dürüstlük, şeffaflık ve sorumluluk</a:t>
            </a:r>
          </a:p>
          <a:p>
            <a: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tr-TR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Paylaşımcı yönetim</a:t>
            </a:r>
            <a: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•  </a:t>
            </a:r>
            <a:r>
              <a:rPr lang="tr-TR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Ekip ruhu</a:t>
            </a:r>
            <a: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•  </a:t>
            </a:r>
            <a:r>
              <a:rPr lang="tr-TR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Yerellik ve evrensellik</a:t>
            </a:r>
            <a:endParaRPr lang="tr-TR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Resim 7">
            <a:extLst>
              <a:ext uri="{FF2B5EF4-FFF2-40B4-BE49-F238E27FC236}">
                <a16:creationId xmlns="" xmlns:a16="http://schemas.microsoft.com/office/drawing/2014/main" id="{A953E0F2-8F52-45C8-B0AD-2275F4A1AE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884466"/>
            <a:ext cx="2669391" cy="39604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2288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İçerik Yer Tutucusu 3">
            <a:extLst>
              <a:ext uri="{FF2B5EF4-FFF2-40B4-BE49-F238E27FC236}">
                <a16:creationId xmlns="" xmlns:a16="http://schemas.microsoft.com/office/drawing/2014/main" id="{43E48D27-1DAC-4994-AE19-5600B2EF822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331640" y="1923678"/>
            <a:ext cx="5760640" cy="979513"/>
          </a:xfrm>
        </p:spPr>
        <p:txBody>
          <a:bodyPr/>
          <a:lstStyle/>
          <a:p>
            <a:pPr algn="ctr"/>
            <a:r>
              <a:rPr lang="tr-T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ÖĞRENCİLERİMİZ</a:t>
            </a:r>
          </a:p>
          <a:p>
            <a:endParaRPr lang="tr-TR" dirty="0"/>
          </a:p>
        </p:txBody>
      </p:sp>
      <p:pic>
        <p:nvPicPr>
          <p:cNvPr id="3" name="Resim 2">
            <a:extLst>
              <a:ext uri="{FF2B5EF4-FFF2-40B4-BE49-F238E27FC236}">
                <a16:creationId xmlns="" xmlns:a16="http://schemas.microsoft.com/office/drawing/2014/main" id="{22C46865-C1D9-4475-9C6B-47E1B23DD8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409" y="2903191"/>
            <a:ext cx="6768752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06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Öğrenci Sayımız</a:t>
            </a:r>
            <a:endParaRPr lang="tr-TR" dirty="0"/>
          </a:p>
        </p:txBody>
      </p:sp>
      <p:graphicFrame>
        <p:nvGraphicFramePr>
          <p:cNvPr id="8" name="Tabl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068856"/>
              </p:ext>
            </p:extLst>
          </p:nvPr>
        </p:nvGraphicFramePr>
        <p:xfrm>
          <a:off x="1619670" y="3806465"/>
          <a:ext cx="7272808" cy="1213556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909101">
                  <a:extLst>
                    <a:ext uri="{9D8B030D-6E8A-4147-A177-3AD203B41FA5}">
                      <a16:colId xmlns="" xmlns:a16="http://schemas.microsoft.com/office/drawing/2014/main" val="1649610975"/>
                    </a:ext>
                  </a:extLst>
                </a:gridCol>
                <a:gridCol w="909101">
                  <a:extLst>
                    <a:ext uri="{9D8B030D-6E8A-4147-A177-3AD203B41FA5}">
                      <a16:colId xmlns="" xmlns:a16="http://schemas.microsoft.com/office/drawing/2014/main" val="1554040250"/>
                    </a:ext>
                  </a:extLst>
                </a:gridCol>
                <a:gridCol w="909101">
                  <a:extLst>
                    <a:ext uri="{9D8B030D-6E8A-4147-A177-3AD203B41FA5}">
                      <a16:colId xmlns="" xmlns:a16="http://schemas.microsoft.com/office/drawing/2014/main" val="3600246343"/>
                    </a:ext>
                  </a:extLst>
                </a:gridCol>
                <a:gridCol w="909101">
                  <a:extLst>
                    <a:ext uri="{9D8B030D-6E8A-4147-A177-3AD203B41FA5}">
                      <a16:colId xmlns="" xmlns:a16="http://schemas.microsoft.com/office/drawing/2014/main" val="3894658729"/>
                    </a:ext>
                  </a:extLst>
                </a:gridCol>
                <a:gridCol w="909101">
                  <a:extLst>
                    <a:ext uri="{9D8B030D-6E8A-4147-A177-3AD203B41FA5}">
                      <a16:colId xmlns="" xmlns:a16="http://schemas.microsoft.com/office/drawing/2014/main" val="279798120"/>
                    </a:ext>
                  </a:extLst>
                </a:gridCol>
                <a:gridCol w="909101">
                  <a:extLst>
                    <a:ext uri="{9D8B030D-6E8A-4147-A177-3AD203B41FA5}">
                      <a16:colId xmlns="" xmlns:a16="http://schemas.microsoft.com/office/drawing/2014/main" val="136275028"/>
                    </a:ext>
                  </a:extLst>
                </a:gridCol>
                <a:gridCol w="8821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936102">
                  <a:extLst>
                    <a:ext uri="{9D8B030D-6E8A-4147-A177-3AD203B41FA5}">
                      <a16:colId xmlns="" xmlns:a16="http://schemas.microsoft.com/office/drawing/2014/main" val="2866780543"/>
                    </a:ext>
                  </a:extLst>
                </a:gridCol>
              </a:tblGrid>
              <a:tr h="606778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>
                          <a:effectLst/>
                          <a:latin typeface="+mn-lt"/>
                        </a:rPr>
                        <a:t>Sınıf </a:t>
                      </a:r>
                      <a:r>
                        <a:rPr lang="tr-TR" sz="1200" b="1" u="none" strike="noStrike" dirty="0" err="1">
                          <a:effectLst/>
                          <a:latin typeface="+mn-lt"/>
                        </a:rPr>
                        <a:t>Öğr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>
                          <a:effectLst/>
                          <a:latin typeface="+mn-lt"/>
                        </a:rPr>
                        <a:t>Sosyal </a:t>
                      </a:r>
                      <a:r>
                        <a:rPr lang="tr-TR" sz="1200" b="1" u="none" strike="noStrike" dirty="0" smtClean="0">
                          <a:effectLst/>
                          <a:latin typeface="+mn-lt"/>
                        </a:rPr>
                        <a:t>Bil </a:t>
                      </a:r>
                      <a:r>
                        <a:rPr lang="tr-TR" sz="1200" b="1" u="none" strike="noStrike" dirty="0" err="1" smtClean="0">
                          <a:effectLst/>
                          <a:latin typeface="+mn-lt"/>
                        </a:rPr>
                        <a:t>Öğr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 smtClean="0">
                          <a:effectLst/>
                          <a:latin typeface="+mn-lt"/>
                        </a:rPr>
                        <a:t>Matematik</a:t>
                      </a:r>
                      <a:r>
                        <a:rPr lang="tr-TR" sz="1200" b="1" u="none" strike="noStrike" baseline="0" dirty="0" smtClean="0">
                          <a:effectLst/>
                          <a:latin typeface="+mn-lt"/>
                        </a:rPr>
                        <a:t> </a:t>
                      </a:r>
                    </a:p>
                    <a:p>
                      <a:pPr algn="ctr" fontAlgn="b"/>
                      <a:r>
                        <a:rPr lang="tr-TR" sz="1200" b="1" u="none" strike="noStrike" dirty="0" err="1" smtClean="0">
                          <a:effectLst/>
                          <a:latin typeface="+mn-lt"/>
                        </a:rPr>
                        <a:t>Öğr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>
                          <a:effectLst/>
                          <a:latin typeface="+mn-lt"/>
                        </a:rPr>
                        <a:t>Fen Bil </a:t>
                      </a:r>
                      <a:r>
                        <a:rPr lang="tr-TR" sz="1200" b="1" u="none" strike="noStrike" dirty="0" err="1">
                          <a:effectLst/>
                          <a:latin typeface="+mn-lt"/>
                        </a:rPr>
                        <a:t>Öğr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>
                          <a:effectLst/>
                          <a:latin typeface="+mn-lt"/>
                        </a:rPr>
                        <a:t>Türkçe </a:t>
                      </a:r>
                      <a:r>
                        <a:rPr lang="tr-TR" sz="1200" b="1" u="none" strike="noStrike" dirty="0" err="1">
                          <a:effectLst/>
                          <a:latin typeface="+mn-lt"/>
                        </a:rPr>
                        <a:t>Öğr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u="none" strike="noStrike" dirty="0">
                          <a:effectLst/>
                          <a:latin typeface="+mn-lt"/>
                        </a:rPr>
                        <a:t>BÖTE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Ped. </a:t>
                      </a:r>
                    </a:p>
                    <a:p>
                      <a:pPr algn="ctr" fontAlgn="b"/>
                      <a:r>
                        <a:rPr lang="tr-TR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Formasyon</a:t>
                      </a:r>
                      <a:endParaRPr lang="tr-TR" sz="12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>
                          <a:latin typeface="+mn-lt"/>
                        </a:rPr>
                        <a:t>TOPLAM</a:t>
                      </a:r>
                      <a:endParaRPr lang="tr-TR" sz="16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17713636"/>
                  </a:ext>
                </a:extLst>
              </a:tr>
              <a:tr h="60677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458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375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241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266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765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2625</a:t>
                      </a:r>
                      <a:endParaRPr lang="tr-TR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360644858"/>
                  </a:ext>
                </a:extLst>
              </a:tr>
            </a:tbl>
          </a:graphicData>
        </a:graphic>
      </p:graphicFrame>
      <p:graphicFrame>
        <p:nvGraphicFramePr>
          <p:cNvPr id="5" name="Grafik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1195401"/>
              </p:ext>
            </p:extLst>
          </p:nvPr>
        </p:nvGraphicFramePr>
        <p:xfrm>
          <a:off x="1619670" y="627534"/>
          <a:ext cx="7632850" cy="31789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2846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Öğrenci </a:t>
            </a:r>
            <a:r>
              <a:rPr lang="tr-TR" dirty="0" smtClean="0"/>
              <a:t>Sayımız </a:t>
            </a:r>
            <a:r>
              <a:rPr lang="tr-TR" sz="2400" dirty="0" smtClean="0"/>
              <a:t>(Sınıflara Göre Dağılım)</a:t>
            </a:r>
            <a:endParaRPr lang="tr-TR" sz="2400" dirty="0"/>
          </a:p>
        </p:txBody>
      </p:sp>
      <p:graphicFrame>
        <p:nvGraphicFramePr>
          <p:cNvPr id="5" name="Grafik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8812855"/>
              </p:ext>
            </p:extLst>
          </p:nvPr>
        </p:nvGraphicFramePr>
        <p:xfrm>
          <a:off x="1554903" y="771550"/>
          <a:ext cx="7621463" cy="4014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8678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2800" dirty="0" smtClean="0"/>
              <a:t>Öğrenci Sayımızın Yıllara Göre Değişimi</a:t>
            </a:r>
            <a:endParaRPr lang="tr-TR" sz="2800" dirty="0"/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614966"/>
              </p:ext>
            </p:extLst>
          </p:nvPr>
        </p:nvGraphicFramePr>
        <p:xfrm>
          <a:off x="1619673" y="1059582"/>
          <a:ext cx="7416821" cy="377786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224136">
                  <a:extLst>
                    <a:ext uri="{9D8B030D-6E8A-4147-A177-3AD203B41FA5}">
                      <a16:colId xmlns="" xmlns:a16="http://schemas.microsoft.com/office/drawing/2014/main" val="1372459792"/>
                    </a:ext>
                  </a:extLst>
                </a:gridCol>
                <a:gridCol w="459185">
                  <a:extLst>
                    <a:ext uri="{9D8B030D-6E8A-4147-A177-3AD203B41FA5}">
                      <a16:colId xmlns="" xmlns:a16="http://schemas.microsoft.com/office/drawing/2014/main" val="1925248393"/>
                    </a:ext>
                  </a:extLst>
                </a:gridCol>
                <a:gridCol w="573350">
                  <a:extLst>
                    <a:ext uri="{9D8B030D-6E8A-4147-A177-3AD203B41FA5}">
                      <a16:colId xmlns="" xmlns:a16="http://schemas.microsoft.com/office/drawing/2014/main" val="4273080126"/>
                    </a:ext>
                  </a:extLst>
                </a:gridCol>
                <a:gridCol w="573350">
                  <a:extLst>
                    <a:ext uri="{9D8B030D-6E8A-4147-A177-3AD203B41FA5}">
                      <a16:colId xmlns="" xmlns:a16="http://schemas.microsoft.com/office/drawing/2014/main" val="555933157"/>
                    </a:ext>
                  </a:extLst>
                </a:gridCol>
                <a:gridCol w="573350">
                  <a:extLst>
                    <a:ext uri="{9D8B030D-6E8A-4147-A177-3AD203B41FA5}">
                      <a16:colId xmlns="" xmlns:a16="http://schemas.microsoft.com/office/drawing/2014/main" val="56273373"/>
                    </a:ext>
                  </a:extLst>
                </a:gridCol>
                <a:gridCol w="573350">
                  <a:extLst>
                    <a:ext uri="{9D8B030D-6E8A-4147-A177-3AD203B41FA5}">
                      <a16:colId xmlns="" xmlns:a16="http://schemas.microsoft.com/office/drawing/2014/main" val="2954528890"/>
                    </a:ext>
                  </a:extLst>
                </a:gridCol>
                <a:gridCol w="573350">
                  <a:extLst>
                    <a:ext uri="{9D8B030D-6E8A-4147-A177-3AD203B41FA5}">
                      <a16:colId xmlns="" xmlns:a16="http://schemas.microsoft.com/office/drawing/2014/main" val="855340957"/>
                    </a:ext>
                  </a:extLst>
                </a:gridCol>
                <a:gridCol w="573350">
                  <a:extLst>
                    <a:ext uri="{9D8B030D-6E8A-4147-A177-3AD203B41FA5}">
                      <a16:colId xmlns="" xmlns:a16="http://schemas.microsoft.com/office/drawing/2014/main" val="252026863"/>
                    </a:ext>
                  </a:extLst>
                </a:gridCol>
                <a:gridCol w="573350">
                  <a:extLst>
                    <a:ext uri="{9D8B030D-6E8A-4147-A177-3AD203B41FA5}">
                      <a16:colId xmlns="" xmlns:a16="http://schemas.microsoft.com/office/drawing/2014/main" val="726026561"/>
                    </a:ext>
                  </a:extLst>
                </a:gridCol>
                <a:gridCol w="573350">
                  <a:extLst>
                    <a:ext uri="{9D8B030D-6E8A-4147-A177-3AD203B41FA5}">
                      <a16:colId xmlns="" xmlns:a16="http://schemas.microsoft.com/office/drawing/2014/main" val="919522411"/>
                    </a:ext>
                  </a:extLst>
                </a:gridCol>
                <a:gridCol w="573350">
                  <a:extLst>
                    <a:ext uri="{9D8B030D-6E8A-4147-A177-3AD203B41FA5}">
                      <a16:colId xmlns="" xmlns:a16="http://schemas.microsoft.com/office/drawing/2014/main" val="1614817548"/>
                    </a:ext>
                  </a:extLst>
                </a:gridCol>
                <a:gridCol w="573350">
                  <a:extLst>
                    <a:ext uri="{9D8B030D-6E8A-4147-A177-3AD203B41FA5}">
                      <a16:colId xmlns="" xmlns:a16="http://schemas.microsoft.com/office/drawing/2014/main" val="1952887840"/>
                    </a:ext>
                  </a:extLst>
                </a:gridCol>
              </a:tblGrid>
              <a:tr h="498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2007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2009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00940380"/>
                  </a:ext>
                </a:extLst>
              </a:tr>
              <a:tr h="4454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Sosyal Bilimler ve </a:t>
                      </a:r>
                      <a:r>
                        <a:rPr lang="tr-TR" sz="1100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Türkçe </a:t>
                      </a: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Eğitimi </a:t>
                      </a:r>
                      <a:endParaRPr lang="tr-TR" sz="1100" dirty="0" smtClean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Bölümü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177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248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345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436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529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660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657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="" xmlns:a16="http://schemas.microsoft.com/office/drawing/2014/main" val="1757176903"/>
                  </a:ext>
                </a:extLst>
              </a:tr>
              <a:tr h="4454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Matematik ve </a:t>
                      </a: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Fen  </a:t>
                      </a: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Eğitimi Bölümü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503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482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547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785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703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665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625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599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546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="" xmlns:a16="http://schemas.microsoft.com/office/drawing/2014/main" val="899041460"/>
                  </a:ext>
                </a:extLst>
              </a:tr>
              <a:tr h="4454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TEMEL Eğitim </a:t>
                      </a:r>
                      <a:endParaRPr lang="tr-TR" sz="1100" dirty="0" smtClean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Bölümü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831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817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625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649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724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648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581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446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458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="" xmlns:a16="http://schemas.microsoft.com/office/drawing/2014/main" val="3190198588"/>
                  </a:ext>
                </a:extLst>
              </a:tr>
              <a:tr h="51136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BÖTE</a:t>
                      </a:r>
                      <a:r>
                        <a:rPr lang="tr-TR" sz="1100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Bölümü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174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258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273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286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="" xmlns:a16="http://schemas.microsoft.com/office/drawing/2014/main" val="2370704277"/>
                  </a:ext>
                </a:extLst>
              </a:tr>
              <a:tr h="4454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Fakülte Lisans </a:t>
                      </a:r>
                      <a:endParaRPr lang="tr-TR" sz="1100" dirty="0" smtClean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1517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1506</a:t>
                      </a:r>
                      <a:endParaRPr lang="tr-TR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1491</a:t>
                      </a:r>
                      <a:endParaRPr lang="tr-TR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1762</a:t>
                      </a:r>
                      <a:endParaRPr lang="tr-TR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2119</a:t>
                      </a:r>
                      <a:endParaRPr lang="tr-TR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2113</a:t>
                      </a:r>
                      <a:endParaRPr lang="tr-TR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2164</a:t>
                      </a:r>
                      <a:endParaRPr lang="tr-TR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2004</a:t>
                      </a:r>
                      <a:endParaRPr lang="tr-TR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2029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1970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1860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="" xmlns:a16="http://schemas.microsoft.com/office/drawing/2014/main" val="343763111"/>
                  </a:ext>
                </a:extLst>
              </a:tr>
              <a:tr h="4454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Pedagojik </a:t>
                      </a:r>
                      <a:endParaRPr lang="tr-TR" sz="1100" dirty="0" smtClean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Formasyon </a:t>
                      </a: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199</a:t>
                      </a: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1926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765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="" xmlns:a16="http://schemas.microsoft.com/office/drawing/2014/main" val="3368832876"/>
                  </a:ext>
                </a:extLst>
              </a:tr>
              <a:tr h="4454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FAKÜLTE TOPLAMI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1517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1506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1491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1762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2119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2113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2363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3930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2679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2626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2625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="" xmlns:a16="http://schemas.microsoft.com/office/drawing/2014/main" val="35509828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173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2016-2017 YILI MEZUNLARIMIZ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79712" y="-956642"/>
            <a:ext cx="6912768" cy="144016"/>
          </a:xfrm>
        </p:spPr>
        <p:txBody>
          <a:bodyPr/>
          <a:lstStyle/>
          <a:p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2224145091"/>
              </p:ext>
            </p:extLst>
          </p:nvPr>
        </p:nvGraphicFramePr>
        <p:xfrm>
          <a:off x="1630791" y="1635646"/>
          <a:ext cx="7488832" cy="29667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49447"/>
                <a:gridCol w="1419105"/>
                <a:gridCol w="1349463"/>
                <a:gridCol w="1170817"/>
              </a:tblGrid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BÖLÜM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BÖLÜM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FAKÜLTE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TOPLAM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b="1" dirty="0" smtClean="0"/>
                        <a:t>BÖTE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45</a:t>
                      </a:r>
                      <a:endParaRPr lang="tr-TR" b="1" dirty="0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endParaRPr lang="tr-TR" b="1" dirty="0" smtClean="0"/>
                    </a:p>
                    <a:p>
                      <a:pPr algn="ctr"/>
                      <a:endParaRPr lang="tr-TR" b="1" dirty="0" smtClean="0"/>
                    </a:p>
                    <a:p>
                      <a:pPr algn="ctr"/>
                      <a:endParaRPr lang="tr-TR" b="1" dirty="0" smtClean="0"/>
                    </a:p>
                    <a:p>
                      <a:pPr algn="ctr"/>
                      <a:r>
                        <a:rPr lang="tr-TR" b="1" dirty="0" smtClean="0"/>
                        <a:t>426</a:t>
                      </a:r>
                      <a:endParaRPr lang="tr-TR" b="1" dirty="0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algn="ctr"/>
                      <a:endParaRPr lang="tr-TR" b="1" dirty="0" smtClean="0"/>
                    </a:p>
                    <a:p>
                      <a:pPr algn="ctr"/>
                      <a:endParaRPr lang="tr-TR" b="1" dirty="0" smtClean="0"/>
                    </a:p>
                    <a:p>
                      <a:pPr algn="ctr"/>
                      <a:endParaRPr lang="tr-TR" b="1" dirty="0" smtClean="0"/>
                    </a:p>
                    <a:p>
                      <a:pPr algn="ctr"/>
                      <a:r>
                        <a:rPr lang="tr-TR" sz="2400" b="1" dirty="0" smtClean="0"/>
                        <a:t>1326</a:t>
                      </a:r>
                      <a:endParaRPr lang="tr-TR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b="1" dirty="0" smtClean="0"/>
                        <a:t>Fen Eğitimi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31</a:t>
                      </a:r>
                      <a:endParaRPr lang="tr-TR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b="1" dirty="0" smtClean="0"/>
                        <a:t>Matematik</a:t>
                      </a:r>
                      <a:r>
                        <a:rPr lang="tr-TR" b="1" baseline="0" dirty="0" smtClean="0"/>
                        <a:t> </a:t>
                      </a:r>
                      <a:r>
                        <a:rPr lang="tr-TR" b="1" dirty="0" smtClean="0"/>
                        <a:t>Eğitimi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65</a:t>
                      </a:r>
                      <a:endParaRPr lang="tr-TR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b="1" dirty="0" smtClean="0"/>
                        <a:t>Sınıf Eğitimi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102</a:t>
                      </a:r>
                      <a:endParaRPr lang="tr-TR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b="1" dirty="0" smtClean="0"/>
                        <a:t>Sosyal Bilimler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114</a:t>
                      </a:r>
                      <a:endParaRPr lang="tr-TR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b="1" dirty="0" smtClean="0"/>
                        <a:t>Türkçe Eğitimi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69</a:t>
                      </a:r>
                      <a:endParaRPr lang="tr-TR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b="1" dirty="0" smtClean="0">
                          <a:solidFill>
                            <a:schemeClr val="tx2"/>
                          </a:solidFill>
                        </a:rPr>
                        <a:t>Pedagojik Formasyon </a:t>
                      </a:r>
                      <a:endParaRPr lang="tr-TR" b="1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tx2"/>
                          </a:solidFill>
                        </a:rPr>
                        <a:t>910</a:t>
                      </a:r>
                      <a:endParaRPr lang="tr-TR" b="1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tx2"/>
                          </a:solidFill>
                        </a:rPr>
                        <a:t>910</a:t>
                      </a:r>
                      <a:endParaRPr lang="tr-TR" b="1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662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47664" y="0"/>
            <a:ext cx="7596336" cy="843558"/>
          </a:xfrm>
        </p:spPr>
        <p:txBody>
          <a:bodyPr/>
          <a:lstStyle/>
          <a:p>
            <a:r>
              <a:rPr lang="tr-TR" sz="23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Öğrenci </a:t>
            </a:r>
            <a:r>
              <a:rPr lang="tr-TR" sz="23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Hareketliliği (FARABİ) - Yabancı </a:t>
            </a:r>
            <a:r>
              <a:rPr lang="tr-TR" sz="2300" dirty="0">
                <a:solidFill>
                  <a:prstClr val="black">
                    <a:lumMod val="75000"/>
                    <a:lumOff val="25000"/>
                  </a:prstClr>
                </a:solidFill>
              </a:rPr>
              <a:t>Ö</a:t>
            </a:r>
            <a:r>
              <a:rPr lang="tr-TR" sz="23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ğrenciler</a:t>
            </a:r>
            <a:endParaRPr lang="tr-TR" sz="2300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3479086976"/>
              </p:ext>
            </p:extLst>
          </p:nvPr>
        </p:nvGraphicFramePr>
        <p:xfrm>
          <a:off x="1655167" y="771550"/>
          <a:ext cx="7488833" cy="42484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56793"/>
                <a:gridCol w="864096"/>
                <a:gridCol w="936104"/>
                <a:gridCol w="936104"/>
                <a:gridCol w="864096"/>
                <a:gridCol w="1331640"/>
              </a:tblGrid>
              <a:tr h="682092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Farabi</a:t>
                      </a:r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Yabancı </a:t>
                      </a:r>
                      <a:endParaRPr lang="tr-TR" dirty="0" smtClean="0"/>
                    </a:p>
                    <a:p>
                      <a:pPr algn="ctr"/>
                      <a:r>
                        <a:rPr lang="tr-TR" dirty="0" smtClean="0"/>
                        <a:t>Öğrenci</a:t>
                      </a:r>
                      <a:endParaRPr lang="tr-TR" dirty="0" smtClean="0"/>
                    </a:p>
                  </a:txBody>
                  <a:tcPr/>
                </a:tc>
              </a:tr>
              <a:tr h="389767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tr-TR" dirty="0" smtClean="0"/>
                        <a:t>2017-2018</a:t>
                      </a:r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dirty="0" smtClean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tr-TR" dirty="0" smtClean="0"/>
                        <a:t>2016-2017</a:t>
                      </a:r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2017-2018</a:t>
                      </a:r>
                      <a:endParaRPr lang="tr-TR" sz="1600" dirty="0"/>
                    </a:p>
                  </a:txBody>
                  <a:tcPr/>
                </a:tc>
              </a:tr>
              <a:tr h="389767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Giden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Gelen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Giden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Gelen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Kayıtlı</a:t>
                      </a:r>
                    </a:p>
                  </a:txBody>
                  <a:tcPr/>
                </a:tc>
              </a:tr>
              <a:tr h="4320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b="1" dirty="0" smtClean="0"/>
                        <a:t>BÖTE</a:t>
                      </a:r>
                      <a:endParaRPr lang="tr-TR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23</a:t>
                      </a:r>
                    </a:p>
                  </a:txBody>
                  <a:tcPr/>
                </a:tc>
              </a:tr>
              <a:tr h="389767">
                <a:tc>
                  <a:txBody>
                    <a:bodyPr/>
                    <a:lstStyle/>
                    <a:p>
                      <a:r>
                        <a:rPr lang="tr-TR" b="1" dirty="0" smtClean="0"/>
                        <a:t>Fen </a:t>
                      </a:r>
                      <a:r>
                        <a:rPr lang="tr-TR" b="1" dirty="0" smtClean="0"/>
                        <a:t>Eğitimi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-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-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17</a:t>
                      </a:r>
                      <a:endParaRPr lang="tr-TR" dirty="0"/>
                    </a:p>
                  </a:txBody>
                  <a:tcPr/>
                </a:tc>
              </a:tr>
              <a:tr h="395180">
                <a:tc>
                  <a:txBody>
                    <a:bodyPr/>
                    <a:lstStyle/>
                    <a:p>
                      <a:r>
                        <a:rPr lang="tr-TR" b="1" dirty="0" smtClean="0"/>
                        <a:t>Matematik</a:t>
                      </a:r>
                      <a:r>
                        <a:rPr lang="tr-TR" b="1" baseline="0" dirty="0" smtClean="0"/>
                        <a:t> </a:t>
                      </a:r>
                      <a:r>
                        <a:rPr lang="tr-TR" b="1" dirty="0" smtClean="0"/>
                        <a:t>Eğitimi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4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-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8</a:t>
                      </a:r>
                      <a:endParaRPr lang="tr-TR" dirty="0"/>
                    </a:p>
                  </a:txBody>
                  <a:tcPr/>
                </a:tc>
              </a:tr>
              <a:tr h="389767">
                <a:tc>
                  <a:txBody>
                    <a:bodyPr/>
                    <a:lstStyle/>
                    <a:p>
                      <a:r>
                        <a:rPr lang="tr-TR" b="1" dirty="0" smtClean="0"/>
                        <a:t>Sınıf </a:t>
                      </a:r>
                      <a:r>
                        <a:rPr lang="tr-TR" b="1" dirty="0" smtClean="0"/>
                        <a:t>Eğitimi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33</a:t>
                      </a:r>
                      <a:endParaRPr lang="tr-TR" dirty="0"/>
                    </a:p>
                  </a:txBody>
                  <a:tcPr/>
                </a:tc>
              </a:tr>
              <a:tr h="395180">
                <a:tc>
                  <a:txBody>
                    <a:bodyPr/>
                    <a:lstStyle/>
                    <a:p>
                      <a:r>
                        <a:rPr lang="tr-TR" b="1" dirty="0" smtClean="0"/>
                        <a:t>Sosyal </a:t>
                      </a:r>
                      <a:r>
                        <a:rPr lang="tr-TR" b="1" dirty="0" smtClean="0"/>
                        <a:t>Bilimler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-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-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8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7</a:t>
                      </a:r>
                      <a:endParaRPr lang="tr-TR" dirty="0"/>
                    </a:p>
                  </a:txBody>
                  <a:tcPr/>
                </a:tc>
              </a:tr>
              <a:tr h="389767">
                <a:tc>
                  <a:txBody>
                    <a:bodyPr/>
                    <a:lstStyle/>
                    <a:p>
                      <a:r>
                        <a:rPr lang="tr-TR" b="1" dirty="0" smtClean="0"/>
                        <a:t>Türkçe </a:t>
                      </a:r>
                      <a:r>
                        <a:rPr lang="tr-TR" b="1" dirty="0" smtClean="0"/>
                        <a:t>Eğitimi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7</a:t>
                      </a:r>
                      <a:endParaRPr lang="tr-TR" dirty="0"/>
                    </a:p>
                  </a:txBody>
                  <a:tcPr/>
                </a:tc>
              </a:tr>
              <a:tr h="395180">
                <a:tc>
                  <a:txBody>
                    <a:bodyPr/>
                    <a:lstStyle/>
                    <a:p>
                      <a:r>
                        <a:rPr lang="tr-TR" b="1" dirty="0" smtClean="0">
                          <a:solidFill>
                            <a:srgbClr val="FF0000"/>
                          </a:solidFill>
                        </a:rPr>
                        <a:t>Toplam</a:t>
                      </a:r>
                      <a:endParaRPr lang="tr-T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tr-T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tr-T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tr-T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rgbClr val="FF0000"/>
                          </a:solidFill>
                        </a:rPr>
                        <a:t>16</a:t>
                      </a:r>
                      <a:endParaRPr lang="tr-T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rgbClr val="FF0000"/>
                          </a:solidFill>
                        </a:rPr>
                        <a:t>85</a:t>
                      </a:r>
                      <a:endParaRPr lang="tr-T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252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İçerik Yer Tutucusu 3">
            <a:extLst>
              <a:ext uri="{FF2B5EF4-FFF2-40B4-BE49-F238E27FC236}">
                <a16:creationId xmlns="" xmlns:a16="http://schemas.microsoft.com/office/drawing/2014/main" id="{75DAA954-D78E-404B-BA11-9CA0E6B08048}"/>
              </a:ext>
            </a:extLst>
          </p:cNvPr>
          <p:cNvSpPr txBox="1">
            <a:spLocks/>
          </p:cNvSpPr>
          <p:nvPr/>
        </p:nvSpPr>
        <p:spPr>
          <a:xfrm>
            <a:off x="467544" y="1799609"/>
            <a:ext cx="6120680" cy="1728192"/>
          </a:xfrm>
          <a:prstGeom prst="rect">
            <a:avLst/>
          </a:prstGeom>
        </p:spPr>
        <p:txBody>
          <a:bodyPr lIns="396000" anchor="t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r-TR" sz="3200" b="1" dirty="0">
              <a:solidFill>
                <a:srgbClr val="FF0000"/>
              </a:solidFill>
            </a:endParaRPr>
          </a:p>
          <a:p>
            <a:pPr algn="ctr"/>
            <a:r>
              <a:rPr lang="tr-TR" sz="3200" b="1" dirty="0" smtClean="0">
                <a:solidFill>
                  <a:srgbClr val="FF0000"/>
                </a:solidFill>
              </a:rPr>
              <a:t>FİZİKİ ALTYAPI VE MEKAN</a:t>
            </a:r>
            <a:endParaRPr lang="tr-TR" dirty="0"/>
          </a:p>
        </p:txBody>
      </p:sp>
      <p:sp>
        <p:nvSpPr>
          <p:cNvPr id="11" name="Altıgen 10">
            <a:extLst>
              <a:ext uri="{FF2B5EF4-FFF2-40B4-BE49-F238E27FC236}">
                <a16:creationId xmlns="" xmlns:a16="http://schemas.microsoft.com/office/drawing/2014/main" id="{04D488C9-5689-4CBA-B03F-6BCF1A29309B}"/>
              </a:ext>
            </a:extLst>
          </p:cNvPr>
          <p:cNvSpPr/>
          <p:nvPr/>
        </p:nvSpPr>
        <p:spPr>
          <a:xfrm>
            <a:off x="4572000" y="267810"/>
            <a:ext cx="2129322" cy="1581197"/>
          </a:xfrm>
          <a:prstGeom prst="hexag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2" name="Altıgen 11">
            <a:extLst>
              <a:ext uri="{FF2B5EF4-FFF2-40B4-BE49-F238E27FC236}">
                <a16:creationId xmlns="" xmlns:a16="http://schemas.microsoft.com/office/drawing/2014/main" id="{7D9334F8-A85C-40B0-945E-270F899C4EAD}"/>
              </a:ext>
            </a:extLst>
          </p:cNvPr>
          <p:cNvSpPr/>
          <p:nvPr/>
        </p:nvSpPr>
        <p:spPr>
          <a:xfrm>
            <a:off x="6377880" y="1058408"/>
            <a:ext cx="2129322" cy="1581197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Altıgen 12">
            <a:extLst>
              <a:ext uri="{FF2B5EF4-FFF2-40B4-BE49-F238E27FC236}">
                <a16:creationId xmlns="" xmlns:a16="http://schemas.microsoft.com/office/drawing/2014/main" id="{9B32ECCD-D1FC-4A8E-9985-E602AA416014}"/>
              </a:ext>
            </a:extLst>
          </p:cNvPr>
          <p:cNvSpPr/>
          <p:nvPr/>
        </p:nvSpPr>
        <p:spPr>
          <a:xfrm>
            <a:off x="6372200" y="2663705"/>
            <a:ext cx="2129322" cy="1581197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Altıgen 13">
            <a:extLst>
              <a:ext uri="{FF2B5EF4-FFF2-40B4-BE49-F238E27FC236}">
                <a16:creationId xmlns="" xmlns:a16="http://schemas.microsoft.com/office/drawing/2014/main" id="{D4955A19-FD04-4895-BFC4-96663E2F73F0}"/>
              </a:ext>
            </a:extLst>
          </p:cNvPr>
          <p:cNvSpPr/>
          <p:nvPr/>
        </p:nvSpPr>
        <p:spPr>
          <a:xfrm>
            <a:off x="4572000" y="3476577"/>
            <a:ext cx="2129322" cy="1581197"/>
          </a:xfrm>
          <a:prstGeom prst="hexag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8422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6 Tablo">
            <a:extLst>
              <a:ext uri="{FF2B5EF4-FFF2-40B4-BE49-F238E27FC236}">
                <a16:creationId xmlns="" xmlns:a16="http://schemas.microsoft.com/office/drawing/2014/main" id="{7469061A-00B7-4113-9078-0C1D49059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4658319"/>
              </p:ext>
            </p:extLst>
          </p:nvPr>
        </p:nvGraphicFramePr>
        <p:xfrm>
          <a:off x="1619672" y="339502"/>
          <a:ext cx="6984777" cy="44052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815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695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6412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6956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23475">
                <a:tc gridSpan="4">
                  <a:txBody>
                    <a:bodyPr/>
                    <a:lstStyle/>
                    <a:p>
                      <a:pPr algn="ctr"/>
                      <a:r>
                        <a:rPr lang="tr-TR" sz="24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BİNA DURUMU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23475">
                <a:tc>
                  <a:txBody>
                    <a:bodyPr/>
                    <a:lstStyle/>
                    <a:p>
                      <a:endParaRPr lang="tr-TR" sz="16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BLOK</a:t>
                      </a:r>
                      <a:endParaRPr lang="tr-TR" sz="16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 BLOK</a:t>
                      </a:r>
                      <a:endParaRPr lang="tr-TR" sz="16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</a:t>
                      </a:r>
                      <a:endParaRPr lang="tr-TR" sz="16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56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Derslik</a:t>
                      </a:r>
                      <a:endParaRPr lang="tr-TR" sz="16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887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Laboratuvar</a:t>
                      </a:r>
                      <a:endParaRPr lang="tr-TR" sz="16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887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Müzik Atölyesi</a:t>
                      </a:r>
                      <a:endParaRPr lang="tr-TR" sz="16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356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İdari</a:t>
                      </a:r>
                      <a:r>
                        <a:rPr lang="tr-TR" sz="1600" b="1" baseline="0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600" b="1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Ofis</a:t>
                      </a:r>
                      <a:endParaRPr lang="tr-TR" sz="16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56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Seminer Odası</a:t>
                      </a:r>
                      <a:endParaRPr lang="tr-TR" sz="16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379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Öğretim Elemanı Odası</a:t>
                      </a:r>
                      <a:endParaRPr lang="tr-TR" sz="16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48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356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Konferans Salonu</a:t>
                      </a:r>
                      <a:endParaRPr lang="tr-TR" sz="16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 (boş)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1600" b="1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 (boş)</a:t>
                      </a:r>
                      <a:endParaRPr lang="tr-TR" sz="1600" b="1" dirty="0" smtClean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857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837F0268-B04E-4690-A690-6BA79A063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672" y="51470"/>
            <a:ext cx="7524328" cy="360040"/>
          </a:xfrm>
        </p:spPr>
        <p:txBody>
          <a:bodyPr/>
          <a:lstStyle/>
          <a:p>
            <a:pPr algn="ctr"/>
            <a:r>
              <a:rPr lang="tr-TR" sz="2800" dirty="0" smtClean="0"/>
              <a:t>  Derslikler ve Kapasite</a:t>
            </a:r>
            <a:endParaRPr lang="tr-TR" sz="2800" dirty="0"/>
          </a:p>
        </p:txBody>
      </p:sp>
      <p:graphicFrame>
        <p:nvGraphicFramePr>
          <p:cNvPr id="5" name="Tablo 4">
            <a:extLst>
              <a:ext uri="{FF2B5EF4-FFF2-40B4-BE49-F238E27FC236}">
                <a16:creationId xmlns="" xmlns:a16="http://schemas.microsoft.com/office/drawing/2014/main" id="{85F5CF47-A0DE-4D6C-9D57-9D5EF85D76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26877"/>
              </p:ext>
            </p:extLst>
          </p:nvPr>
        </p:nvGraphicFramePr>
        <p:xfrm>
          <a:off x="1907704" y="480060"/>
          <a:ext cx="6264695" cy="46634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4971">
                  <a:extLst>
                    <a:ext uri="{9D8B030D-6E8A-4147-A177-3AD203B41FA5}">
                      <a16:colId xmlns="" xmlns:a16="http://schemas.microsoft.com/office/drawing/2014/main" val="690571319"/>
                    </a:ext>
                  </a:extLst>
                </a:gridCol>
                <a:gridCol w="1181902">
                  <a:extLst>
                    <a:ext uri="{9D8B030D-6E8A-4147-A177-3AD203B41FA5}">
                      <a16:colId xmlns="" xmlns:a16="http://schemas.microsoft.com/office/drawing/2014/main" val="3515488476"/>
                    </a:ext>
                  </a:extLst>
                </a:gridCol>
                <a:gridCol w="1353155">
                  <a:extLst>
                    <a:ext uri="{9D8B030D-6E8A-4147-A177-3AD203B41FA5}">
                      <a16:colId xmlns="" xmlns:a16="http://schemas.microsoft.com/office/drawing/2014/main" val="4169066548"/>
                    </a:ext>
                  </a:extLst>
                </a:gridCol>
                <a:gridCol w="338288">
                  <a:extLst>
                    <a:ext uri="{9D8B030D-6E8A-4147-A177-3AD203B41FA5}">
                      <a16:colId xmlns="" xmlns:a16="http://schemas.microsoft.com/office/drawing/2014/main" val="886330384"/>
                    </a:ext>
                  </a:extLst>
                </a:gridCol>
                <a:gridCol w="587233">
                  <a:extLst>
                    <a:ext uri="{9D8B030D-6E8A-4147-A177-3AD203B41FA5}">
                      <a16:colId xmlns="" xmlns:a16="http://schemas.microsoft.com/office/drawing/2014/main" val="4149539271"/>
                    </a:ext>
                  </a:extLst>
                </a:gridCol>
                <a:gridCol w="1335534">
                  <a:extLst>
                    <a:ext uri="{9D8B030D-6E8A-4147-A177-3AD203B41FA5}">
                      <a16:colId xmlns="" xmlns:a16="http://schemas.microsoft.com/office/drawing/2014/main" val="1385534429"/>
                    </a:ext>
                  </a:extLst>
                </a:gridCol>
                <a:gridCol w="1043612">
                  <a:extLst>
                    <a:ext uri="{9D8B030D-6E8A-4147-A177-3AD203B41FA5}">
                      <a16:colId xmlns="" xmlns:a16="http://schemas.microsoft.com/office/drawing/2014/main" val="181762694"/>
                    </a:ext>
                  </a:extLst>
                </a:gridCol>
              </a:tblGrid>
              <a:tr h="270084">
                <a:tc gridSpan="3">
                  <a:txBody>
                    <a:bodyPr/>
                    <a:lstStyle/>
                    <a:p>
                      <a:pPr algn="ctr"/>
                      <a:r>
                        <a:rPr lang="tr-TR" sz="1200" dirty="0"/>
                        <a:t>A BLOK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r-TR" sz="1200" dirty="0"/>
                        <a:t>B BLOK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2438377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>
                          <a:solidFill>
                            <a:schemeClr val="bg1"/>
                          </a:solidFill>
                        </a:rPr>
                        <a:t>No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>
                          <a:solidFill>
                            <a:schemeClr val="bg1"/>
                          </a:solidFill>
                        </a:rPr>
                        <a:t>Sınıf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>
                          <a:solidFill>
                            <a:schemeClr val="bg1"/>
                          </a:solidFill>
                        </a:rPr>
                        <a:t>Kapasite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>
                          <a:solidFill>
                            <a:schemeClr val="bg1"/>
                          </a:solidFill>
                        </a:rPr>
                        <a:t>No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>
                          <a:solidFill>
                            <a:schemeClr val="bg1"/>
                          </a:solidFill>
                        </a:rPr>
                        <a:t>Sınıf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>
                          <a:solidFill>
                            <a:schemeClr val="bg1"/>
                          </a:solidFill>
                        </a:rPr>
                        <a:t>Kapasite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26230270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r>
                        <a:rPr lang="tr-TR" sz="12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A-1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36 / 72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B-1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28 / 56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1984456055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r>
                        <a:rPr lang="tr-TR" sz="1200" b="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A-2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20 / 40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B-2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28 / 56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1199579977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r>
                        <a:rPr lang="tr-TR" sz="1200" b="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A-3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27 / 54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B-3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28 / 56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1896073797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r>
                        <a:rPr lang="tr-TR" sz="1200" b="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A-4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20 / 40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B-4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20 / 40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3696473174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r>
                        <a:rPr lang="tr-TR" sz="1200" b="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A-5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20 / 40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B-5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28 / 56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564075991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r>
                        <a:rPr lang="tr-TR" sz="1200" b="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A-6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27 / 54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B-6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28 / 56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2719356625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r>
                        <a:rPr lang="tr-TR" sz="1200" b="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A-7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27 / 54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B-7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28 / 56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584365833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r>
                        <a:rPr lang="tr-TR" sz="1200" b="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A-8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20 / 40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B-8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20 / 40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3688711268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r>
                        <a:rPr lang="tr-TR" sz="1200" b="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A-9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20 / 40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B-9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20 / 40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2428344738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r>
                        <a:rPr lang="tr-TR" sz="1200" b="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A-10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20 / 40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latin typeface="Times New Roman"/>
                          <a:ea typeface="Times New Roman"/>
                          <a:cs typeface="Times New Roman"/>
                        </a:rPr>
                        <a:t>B-10</a:t>
                      </a:r>
                      <a:endParaRPr lang="tr-TR" sz="1200" b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20 / 40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3687748590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/>
                        <a:t>Toplam</a:t>
                      </a:r>
                      <a:endParaRPr lang="tr-T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smtClean="0"/>
                        <a:t>    237 </a:t>
                      </a:r>
                      <a:r>
                        <a:rPr lang="tr-TR" sz="1200" b="1" dirty="0" smtClean="0"/>
                        <a:t>/ 474</a:t>
                      </a:r>
                      <a:endParaRPr lang="tr-T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B-11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20 / 40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2866421752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latin typeface="Times New Roman"/>
                          <a:ea typeface="Times New Roman"/>
                          <a:cs typeface="Times New Roman"/>
                        </a:rPr>
                        <a:t>B-12</a:t>
                      </a:r>
                      <a:endParaRPr lang="tr-TR" sz="1200" b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20 / 40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3048971322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B-13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latin typeface="Times New Roman"/>
                          <a:ea typeface="Times New Roman"/>
                          <a:cs typeface="Times New Roman"/>
                        </a:rPr>
                        <a:t>32 / 64</a:t>
                      </a:r>
                      <a:endParaRPr lang="tr-TR" sz="1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217" marR="55217" marT="0" marB="0"/>
                </a:tc>
                <a:extLst>
                  <a:ext uri="{0D108BD9-81ED-4DB2-BD59-A6C34878D82A}">
                    <a16:rowId xmlns="" xmlns:a16="http://schemas.microsoft.com/office/drawing/2014/main" val="1500281622"/>
                  </a:ext>
                </a:extLst>
              </a:tr>
              <a:tr h="270084"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/>
                        <a:t>Toplam</a:t>
                      </a:r>
                      <a:endParaRPr lang="tr-T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/>
                        <a:t>  292 / 584</a:t>
                      </a:r>
                      <a:endParaRPr lang="tr-TR" sz="12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70084">
                <a:tc gridSpan="7">
                  <a:txBody>
                    <a:bodyPr/>
                    <a:lstStyle/>
                    <a:p>
                      <a:pPr algn="ctr"/>
                      <a:r>
                        <a:rPr lang="tr-TR" sz="1200" b="1" dirty="0" smtClean="0"/>
                        <a:t>GENEL TOPLAM:</a:t>
                      </a:r>
                      <a:r>
                        <a:rPr lang="tr-TR" sz="1200" b="1" baseline="0" dirty="0" smtClean="0"/>
                        <a:t>  529 / 1058</a:t>
                      </a:r>
                      <a:endParaRPr lang="tr-TR" sz="12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sz="12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sz="12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048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837F0268-B04E-4690-A690-6BA79A063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5656" y="0"/>
            <a:ext cx="7668344" cy="1491630"/>
          </a:xfrm>
        </p:spPr>
        <p:txBody>
          <a:bodyPr/>
          <a:lstStyle/>
          <a:p>
            <a:pPr algn="ctr"/>
            <a:r>
              <a:rPr lang="tr-TR" dirty="0" smtClean="0"/>
              <a:t> </a:t>
            </a:r>
            <a:r>
              <a:rPr lang="tr-TR" sz="2800" dirty="0" smtClean="0"/>
              <a:t> 2017 </a:t>
            </a:r>
            <a:br>
              <a:rPr lang="tr-TR" sz="2800" dirty="0" smtClean="0"/>
            </a:br>
            <a:r>
              <a:rPr lang="tr-TR" sz="2800" dirty="0" smtClean="0"/>
              <a:t>FİZİKİ ALTYAPI VE MEKANDA </a:t>
            </a:r>
            <a:br>
              <a:rPr lang="tr-TR" sz="2800" dirty="0" smtClean="0"/>
            </a:br>
            <a:r>
              <a:rPr lang="tr-TR" sz="2800" dirty="0" smtClean="0"/>
              <a:t>YAPILAN DÜZENLEMELER</a:t>
            </a:r>
            <a:endParaRPr lang="tr-TR" sz="2800" dirty="0"/>
          </a:p>
        </p:txBody>
      </p:sp>
      <p:sp>
        <p:nvSpPr>
          <p:cNvPr id="3" name="Metin kutusu 2"/>
          <p:cNvSpPr txBox="1"/>
          <p:nvPr/>
        </p:nvSpPr>
        <p:spPr>
          <a:xfrm>
            <a:off x="1979712" y="1779662"/>
            <a:ext cx="6408712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tr-TR" dirty="0" smtClean="0"/>
              <a:t>Fen ve Teknoloji Laboratuvarı oluşturuldu.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endParaRPr lang="tr-TR" dirty="0" smtClean="0"/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tr-TR" dirty="0" smtClean="0"/>
              <a:t>Mevcut Depo bodrum kata taşındı, yeniden düzenlendi.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endParaRPr lang="tr-TR" dirty="0"/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tr-TR" dirty="0"/>
              <a:t>BÖTE Laboratuvarı A </a:t>
            </a:r>
            <a:r>
              <a:rPr lang="tr-TR" dirty="0" smtClean="0"/>
              <a:t>Blokta boşaltılan depoya </a:t>
            </a:r>
            <a:r>
              <a:rPr lang="tr-TR" dirty="0"/>
              <a:t>taşındı.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endParaRPr lang="tr-TR" dirty="0" smtClean="0"/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tr-TR" dirty="0" smtClean="0"/>
              <a:t>Bodrum kat elden geçirildi, temizlendi.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endParaRPr lang="tr-TR" dirty="0" smtClean="0"/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tr-TR" dirty="0" smtClean="0"/>
              <a:t>Fotokopi ve Kırtasiye için yer tahsis edildi</a:t>
            </a:r>
          </a:p>
        </p:txBody>
      </p:sp>
    </p:spTree>
    <p:extLst>
      <p:ext uri="{BB962C8B-B14F-4D97-AF65-F5344CB8AC3E}">
        <p14:creationId xmlns:p14="http://schemas.microsoft.com/office/powerpoint/2010/main" val="65193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İçerik Yer Tutucusu 3">
            <a:extLst>
              <a:ext uri="{FF2B5EF4-FFF2-40B4-BE49-F238E27FC236}">
                <a16:creationId xmlns="" xmlns:a16="http://schemas.microsoft.com/office/drawing/2014/main" id="{BE2C7A81-327A-4115-AB4E-1917C734CC6F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7544" y="1491630"/>
            <a:ext cx="6912768" cy="1987625"/>
          </a:xfrm>
        </p:spPr>
        <p:txBody>
          <a:bodyPr/>
          <a:lstStyle/>
          <a:p>
            <a:pPr algn="ctr"/>
            <a:endParaRPr lang="tr-TR" sz="3200" b="1" dirty="0">
              <a:solidFill>
                <a:srgbClr val="FF0000"/>
              </a:solidFill>
            </a:endParaRPr>
          </a:p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AKADEMİK PERSONEL</a:t>
            </a:r>
            <a:endParaRPr lang="tr-TR" sz="4000" dirty="0">
              <a:solidFill>
                <a:srgbClr val="FF0000"/>
              </a:solidFill>
            </a:endParaRPr>
          </a:p>
        </p:txBody>
      </p:sp>
      <p:pic>
        <p:nvPicPr>
          <p:cNvPr id="8" name="Resim 7">
            <a:extLst>
              <a:ext uri="{FF2B5EF4-FFF2-40B4-BE49-F238E27FC236}">
                <a16:creationId xmlns="" xmlns:a16="http://schemas.microsoft.com/office/drawing/2014/main" id="{8B9ED2C4-9F09-4F0D-ADF4-E728F2B7F9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856" y="1273310"/>
            <a:ext cx="3547794" cy="441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00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3B8705F2-649D-41B3-A43A-2E5FD963A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sz="2400" dirty="0"/>
              <a:t>2016-2017 </a:t>
            </a:r>
            <a:br>
              <a:rPr lang="tr-TR" sz="2400" dirty="0"/>
            </a:br>
            <a:r>
              <a:rPr lang="tr-TR" sz="2400" dirty="0"/>
              <a:t>Akademik Personel </a:t>
            </a:r>
            <a:r>
              <a:rPr lang="tr-TR" sz="2400" dirty="0" smtClean="0"/>
              <a:t>Sayısı</a:t>
            </a:r>
            <a:endParaRPr lang="tr-TR" sz="2400" dirty="0"/>
          </a:p>
        </p:txBody>
      </p:sp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844212224"/>
              </p:ext>
            </p:extLst>
          </p:nvPr>
        </p:nvGraphicFramePr>
        <p:xfrm>
          <a:off x="1524000" y="699542"/>
          <a:ext cx="7620000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9821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115C12A0-F70A-453A-9DBE-BAFA5A33A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sz="2400" dirty="0"/>
              <a:t>Akademik Personel Sayısı </a:t>
            </a:r>
            <a:br>
              <a:rPr lang="tr-TR" sz="2400" dirty="0"/>
            </a:br>
            <a:r>
              <a:rPr lang="tr-TR" sz="2400" dirty="0" smtClean="0"/>
              <a:t>(Yıllara </a:t>
            </a:r>
            <a:r>
              <a:rPr lang="tr-TR" sz="2400" dirty="0"/>
              <a:t>Göre </a:t>
            </a:r>
            <a:r>
              <a:rPr lang="tr-TR" sz="2400" dirty="0" smtClean="0"/>
              <a:t>Değişim) </a:t>
            </a:r>
            <a:endParaRPr lang="tr-TR" sz="2400" dirty="0"/>
          </a:p>
        </p:txBody>
      </p:sp>
      <p:graphicFrame>
        <p:nvGraphicFramePr>
          <p:cNvPr id="6" name="Tablo 5">
            <a:extLst>
              <a:ext uri="{FF2B5EF4-FFF2-40B4-BE49-F238E27FC236}">
                <a16:creationId xmlns="" xmlns:a16="http://schemas.microsoft.com/office/drawing/2014/main" id="{D23AD795-7357-4C94-B058-5762510859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514499"/>
              </p:ext>
            </p:extLst>
          </p:nvPr>
        </p:nvGraphicFramePr>
        <p:xfrm>
          <a:off x="233774" y="979942"/>
          <a:ext cx="8676452" cy="3724853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381662">
                  <a:extLst>
                    <a:ext uri="{9D8B030D-6E8A-4147-A177-3AD203B41FA5}">
                      <a16:colId xmlns="" xmlns:a16="http://schemas.microsoft.com/office/drawing/2014/main" val="3430972137"/>
                    </a:ext>
                  </a:extLst>
                </a:gridCol>
                <a:gridCol w="659412">
                  <a:extLst>
                    <a:ext uri="{9D8B030D-6E8A-4147-A177-3AD203B41FA5}">
                      <a16:colId xmlns="" xmlns:a16="http://schemas.microsoft.com/office/drawing/2014/main" val="1176170214"/>
                    </a:ext>
                  </a:extLst>
                </a:gridCol>
                <a:gridCol w="444946">
                  <a:extLst>
                    <a:ext uri="{9D8B030D-6E8A-4147-A177-3AD203B41FA5}">
                      <a16:colId xmlns="" xmlns:a16="http://schemas.microsoft.com/office/drawing/2014/main" val="1111916912"/>
                    </a:ext>
                  </a:extLst>
                </a:gridCol>
                <a:gridCol w="444946">
                  <a:extLst>
                    <a:ext uri="{9D8B030D-6E8A-4147-A177-3AD203B41FA5}">
                      <a16:colId xmlns="" xmlns:a16="http://schemas.microsoft.com/office/drawing/2014/main" val="446339729"/>
                    </a:ext>
                  </a:extLst>
                </a:gridCol>
                <a:gridCol w="444946">
                  <a:extLst>
                    <a:ext uri="{9D8B030D-6E8A-4147-A177-3AD203B41FA5}">
                      <a16:colId xmlns="" xmlns:a16="http://schemas.microsoft.com/office/drawing/2014/main" val="3504579636"/>
                    </a:ext>
                  </a:extLst>
                </a:gridCol>
                <a:gridCol w="444946">
                  <a:extLst>
                    <a:ext uri="{9D8B030D-6E8A-4147-A177-3AD203B41FA5}">
                      <a16:colId xmlns="" xmlns:a16="http://schemas.microsoft.com/office/drawing/2014/main" val="2695371470"/>
                    </a:ext>
                  </a:extLst>
                </a:gridCol>
                <a:gridCol w="444946">
                  <a:extLst>
                    <a:ext uri="{9D8B030D-6E8A-4147-A177-3AD203B41FA5}">
                      <a16:colId xmlns="" xmlns:a16="http://schemas.microsoft.com/office/drawing/2014/main" val="1024108917"/>
                    </a:ext>
                  </a:extLst>
                </a:gridCol>
                <a:gridCol w="444946">
                  <a:extLst>
                    <a:ext uri="{9D8B030D-6E8A-4147-A177-3AD203B41FA5}">
                      <a16:colId xmlns="" xmlns:a16="http://schemas.microsoft.com/office/drawing/2014/main" val="2108409851"/>
                    </a:ext>
                  </a:extLst>
                </a:gridCol>
                <a:gridCol w="444946">
                  <a:extLst>
                    <a:ext uri="{9D8B030D-6E8A-4147-A177-3AD203B41FA5}">
                      <a16:colId xmlns="" xmlns:a16="http://schemas.microsoft.com/office/drawing/2014/main" val="1677182272"/>
                    </a:ext>
                  </a:extLst>
                </a:gridCol>
                <a:gridCol w="519104">
                  <a:extLst>
                    <a:ext uri="{9D8B030D-6E8A-4147-A177-3AD203B41FA5}">
                      <a16:colId xmlns="" xmlns:a16="http://schemas.microsoft.com/office/drawing/2014/main" val="1755234319"/>
                    </a:ext>
                  </a:extLst>
                </a:gridCol>
                <a:gridCol w="519104">
                  <a:extLst>
                    <a:ext uri="{9D8B030D-6E8A-4147-A177-3AD203B41FA5}">
                      <a16:colId xmlns="" xmlns:a16="http://schemas.microsoft.com/office/drawing/2014/main" val="586114912"/>
                    </a:ext>
                  </a:extLst>
                </a:gridCol>
                <a:gridCol w="482548">
                  <a:extLst>
                    <a:ext uri="{9D8B030D-6E8A-4147-A177-3AD203B41FA5}">
                      <a16:colId xmlns="" xmlns:a16="http://schemas.microsoft.com/office/drawing/2014/main" val="250977620"/>
                    </a:ext>
                  </a:extLst>
                </a:gridCol>
              </a:tblGrid>
              <a:tr h="3112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000" dirty="0">
                          <a:effectLst/>
                        </a:rPr>
                        <a:t>Unvan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r>
                        <a:rPr lang="tr-TR" sz="1000" dirty="0" smtClean="0">
                          <a:effectLst/>
                        </a:rPr>
                        <a:t>2007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r>
                        <a:rPr lang="tr-TR" sz="1000" dirty="0" smtClean="0">
                          <a:effectLst/>
                        </a:rPr>
                        <a:t>2008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000" dirty="0" smtClean="0">
                          <a:effectLst/>
                        </a:rPr>
                        <a:t>2009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000" dirty="0" smtClean="0">
                          <a:effectLst/>
                        </a:rPr>
                        <a:t>2010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r>
                        <a:rPr lang="tr-TR" sz="1000" dirty="0" smtClean="0">
                          <a:effectLst/>
                        </a:rPr>
                        <a:t>2011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000" dirty="0" smtClean="0">
                          <a:effectLst/>
                        </a:rPr>
                        <a:t>2012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000" dirty="0">
                          <a:effectLst/>
                        </a:rPr>
                        <a:t>2013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000" dirty="0">
                          <a:effectLst/>
                        </a:rPr>
                        <a:t>2014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000" dirty="0" smtClean="0">
                          <a:effectLst/>
                        </a:rPr>
                        <a:t>2015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000" dirty="0" smtClean="0">
                          <a:effectLst/>
                        </a:rPr>
                        <a:t>2016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000" dirty="0" smtClean="0">
                          <a:effectLst/>
                        </a:rPr>
                        <a:t>2017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111750166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Profesör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791380312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Doçent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1329491888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Yardımcı Doçent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782947029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Öğretim Üyeleri Toplamı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37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37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922603192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Öğretim Görevlisi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86202455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Okutman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571597843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Araştırma Görevlisi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0775876"/>
                  </a:ext>
                </a:extLst>
              </a:tr>
              <a:tr h="4845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Öğretim Üyesi Dışındaki Akademik Personel Toplamı</a:t>
                      </a:r>
                      <a:endParaRPr lang="tr-TR" sz="115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  <a:endParaRPr lang="tr-TR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  <a:endParaRPr lang="tr-TR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33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37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46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47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46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39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436347230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</a:t>
                      </a:r>
                      <a:endParaRPr lang="tr-TR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36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48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52</a:t>
                      </a:r>
                      <a:endParaRPr lang="tr-TR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63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68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83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72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76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872730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090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115C12A0-F70A-453A-9DBE-BAFA5A33A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sz="2400" dirty="0" smtClean="0"/>
              <a:t>Bölümlere Göre Akademik Personel</a:t>
            </a:r>
            <a:endParaRPr lang="tr-TR" sz="2400" dirty="0"/>
          </a:p>
        </p:txBody>
      </p:sp>
      <p:graphicFrame>
        <p:nvGraphicFramePr>
          <p:cNvPr id="6" name="Tablo 5">
            <a:extLst>
              <a:ext uri="{FF2B5EF4-FFF2-40B4-BE49-F238E27FC236}">
                <a16:creationId xmlns="" xmlns:a16="http://schemas.microsoft.com/office/drawing/2014/main" id="{D23AD795-7357-4C94-B058-5762510859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014060"/>
              </p:ext>
            </p:extLst>
          </p:nvPr>
        </p:nvGraphicFramePr>
        <p:xfrm>
          <a:off x="233774" y="979942"/>
          <a:ext cx="8802721" cy="2508082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178051">
                  <a:extLst>
                    <a:ext uri="{9D8B030D-6E8A-4147-A177-3AD203B41FA5}">
                      <a16:colId xmlns="" xmlns:a16="http://schemas.microsoft.com/office/drawing/2014/main" val="3430972137"/>
                    </a:ext>
                  </a:extLst>
                </a:gridCol>
                <a:gridCol w="872143">
                  <a:extLst>
                    <a:ext uri="{9D8B030D-6E8A-4147-A177-3AD203B41FA5}">
                      <a16:colId xmlns="" xmlns:a16="http://schemas.microsoft.com/office/drawing/2014/main" val="1176170214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1111916912"/>
                    </a:ext>
                  </a:extLst>
                </a:gridCol>
                <a:gridCol w="932080">
                  <a:extLst>
                    <a:ext uri="{9D8B030D-6E8A-4147-A177-3AD203B41FA5}">
                      <a16:colId xmlns="" xmlns:a16="http://schemas.microsoft.com/office/drawing/2014/main" val="446339729"/>
                    </a:ext>
                  </a:extLst>
                </a:gridCol>
                <a:gridCol w="937445">
                  <a:extLst>
                    <a:ext uri="{9D8B030D-6E8A-4147-A177-3AD203B41FA5}">
                      <a16:colId xmlns="" xmlns:a16="http://schemas.microsoft.com/office/drawing/2014/main" val="3504579636"/>
                    </a:ext>
                  </a:extLst>
                </a:gridCol>
                <a:gridCol w="937445">
                  <a:extLst>
                    <a:ext uri="{9D8B030D-6E8A-4147-A177-3AD203B41FA5}">
                      <a16:colId xmlns="" xmlns:a16="http://schemas.microsoft.com/office/drawing/2014/main" val="2695371470"/>
                    </a:ext>
                  </a:extLst>
                </a:gridCol>
                <a:gridCol w="937445">
                  <a:extLst>
                    <a:ext uri="{9D8B030D-6E8A-4147-A177-3AD203B41FA5}">
                      <a16:colId xmlns="" xmlns:a16="http://schemas.microsoft.com/office/drawing/2014/main" val="1024108917"/>
                    </a:ext>
                  </a:extLst>
                </a:gridCol>
              </a:tblGrid>
              <a:tr h="311272">
                <a:tc>
                  <a:txBody>
                    <a:bodyPr/>
                    <a:lstStyle/>
                    <a:p>
                      <a:pPr marL="266700" indent="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BÖLÜM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800" dirty="0">
                          <a:effectLst/>
                        </a:rPr>
                        <a:t> </a:t>
                      </a:r>
                      <a:r>
                        <a:rPr lang="tr-TR" sz="800" dirty="0" smtClean="0">
                          <a:effectLst/>
                        </a:rPr>
                        <a:t>Profesör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dirty="0">
                          <a:effectLst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Doçent</a:t>
                      </a:r>
                      <a:endParaRPr lang="tr-TR" sz="8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Yardımcı Doçent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Öğretim Görevlisi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800" dirty="0">
                          <a:effectLst/>
                        </a:rPr>
                        <a:t> </a:t>
                      </a: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Okutman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Araştırma Görevlisi</a:t>
                      </a:r>
                      <a:endParaRPr lang="tr-TR" sz="8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111750166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marL="0" indent="2667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Temel Eğitim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3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791380312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marL="0" indent="2667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Eğitim Bilimleri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1329491888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marL="0" indent="2667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Matematik ve Fen Bilimleri Eğitimi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782947029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marL="0" indent="2667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Sosyal Bilimler ve Türkçe Eğitimi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922603192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marL="0" indent="266700"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latin typeface="Calibri" panose="020F0502020204030204" pitchFamily="34" charset="0"/>
                        </a:rPr>
                        <a:t>Bilgisayar ve Öğretim Teknolojileri 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86202455"/>
                  </a:ext>
                </a:extLst>
              </a:tr>
              <a:tr h="3661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4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872730169"/>
                  </a:ext>
                </a:extLst>
              </a:tr>
            </a:tbl>
          </a:graphicData>
        </a:graphic>
      </p:graphicFrame>
      <p:sp>
        <p:nvSpPr>
          <p:cNvPr id="4" name="3 Metin kutusu"/>
          <p:cNvSpPr txBox="1"/>
          <p:nvPr/>
        </p:nvSpPr>
        <p:spPr>
          <a:xfrm>
            <a:off x="539552" y="4155926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50/d  -  33/a kapsamında başka üniversitelerde lisansüstü öğrenim gören   toplam 17 Arş. Gör. dahil edilmemiştir.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5135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6DBEF7FF-E0EC-442F-8D51-627EEA9E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67494"/>
            <a:ext cx="7524328" cy="884466"/>
          </a:xfrm>
        </p:spPr>
        <p:txBody>
          <a:bodyPr/>
          <a:lstStyle/>
          <a:p>
            <a:r>
              <a:rPr lang="tr-TR" sz="2000" dirty="0"/>
              <a:t>TEMEL EĞİTİM </a:t>
            </a:r>
            <a:r>
              <a:rPr lang="tr-TR" sz="2000" dirty="0" smtClean="0"/>
              <a:t>BÖLÜMÜ</a:t>
            </a:r>
            <a:endParaRPr lang="tr-TR" sz="2000" dirty="0"/>
          </a:p>
        </p:txBody>
      </p:sp>
      <p:graphicFrame>
        <p:nvGraphicFramePr>
          <p:cNvPr id="5" name="Tablo 4">
            <a:extLst>
              <a:ext uri="{FF2B5EF4-FFF2-40B4-BE49-F238E27FC236}">
                <a16:creationId xmlns=""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939253"/>
              </p:ext>
            </p:extLst>
          </p:nvPr>
        </p:nvGraphicFramePr>
        <p:xfrm>
          <a:off x="2123728" y="1275606"/>
          <a:ext cx="6624735" cy="3518958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685317">
                  <a:extLst>
                    <a:ext uri="{9D8B030D-6E8A-4147-A177-3AD203B41FA5}">
                      <a16:colId xmlns="" xmlns:a16="http://schemas.microsoft.com/office/drawing/2014/main" val="474112975"/>
                    </a:ext>
                  </a:extLst>
                </a:gridCol>
                <a:gridCol w="2741270">
                  <a:extLst>
                    <a:ext uri="{9D8B030D-6E8A-4147-A177-3AD203B41FA5}">
                      <a16:colId xmlns="" xmlns:a16="http://schemas.microsoft.com/office/drawing/2014/main" val="653404013"/>
                    </a:ext>
                  </a:extLst>
                </a:gridCol>
                <a:gridCol w="3198148">
                  <a:extLst>
                    <a:ext uri="{9D8B030D-6E8A-4147-A177-3AD203B41FA5}">
                      <a16:colId xmlns="" xmlns:a16="http://schemas.microsoft.com/office/drawing/2014/main" val="1916147619"/>
                    </a:ext>
                  </a:extLst>
                </a:gridCol>
              </a:tblGrid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Ünvanı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Adı Soyadı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578237416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Dr./</a:t>
                      </a:r>
                      <a:r>
                        <a:rPr lang="tr-TR" sz="1800" dirty="0" err="1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Böl.Bşk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Mehtap Saraçoğlu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1348694634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Cemal Ergun Çelik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098607097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Yakup Güneş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536003555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Gör.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Şerefettin</a:t>
                      </a: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8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Daban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4032870927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Gör.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Nejdet Özalp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597424899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Gör.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Adem Sandık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2138344919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Gör.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Turgut Nalbant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928608090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Gör.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Nılgün</a:t>
                      </a: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Onursal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949261862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Gör.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Mehmet Salih Keskin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1981111165"/>
                  </a:ext>
                </a:extLst>
              </a:tr>
              <a:tr h="3642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Gör.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Muhammed Keskin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21809760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181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6DBEF7FF-E0EC-442F-8D51-627EEA9E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5736" y="0"/>
            <a:ext cx="6264696" cy="884466"/>
          </a:xfrm>
        </p:spPr>
        <p:txBody>
          <a:bodyPr/>
          <a:lstStyle/>
          <a:p>
            <a:r>
              <a:rPr lang="tr-TR" sz="2000" dirty="0"/>
              <a:t>TEMEL EĞİTİM </a:t>
            </a:r>
            <a:r>
              <a:rPr lang="tr-TR" sz="2000" dirty="0" smtClean="0"/>
              <a:t>BÖLÜMÜ-2</a:t>
            </a:r>
            <a:endParaRPr lang="tr-TR" sz="2000" dirty="0"/>
          </a:p>
        </p:txBody>
      </p:sp>
      <p:graphicFrame>
        <p:nvGraphicFramePr>
          <p:cNvPr id="5" name="Tablo 4">
            <a:extLst>
              <a:ext uri="{FF2B5EF4-FFF2-40B4-BE49-F238E27FC236}">
                <a16:creationId xmlns=""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88683"/>
              </p:ext>
            </p:extLst>
          </p:nvPr>
        </p:nvGraphicFramePr>
        <p:xfrm>
          <a:off x="2123728" y="1275606"/>
          <a:ext cx="6696744" cy="2736306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692766">
                  <a:extLst>
                    <a:ext uri="{9D8B030D-6E8A-4147-A177-3AD203B41FA5}">
                      <a16:colId xmlns="" xmlns:a16="http://schemas.microsoft.com/office/drawing/2014/main" val="474112975"/>
                    </a:ext>
                  </a:extLst>
                </a:gridCol>
                <a:gridCol w="2771067">
                  <a:extLst>
                    <a:ext uri="{9D8B030D-6E8A-4147-A177-3AD203B41FA5}">
                      <a16:colId xmlns="" xmlns:a16="http://schemas.microsoft.com/office/drawing/2014/main" val="653404013"/>
                    </a:ext>
                  </a:extLst>
                </a:gridCol>
                <a:gridCol w="3232911">
                  <a:extLst>
                    <a:ext uri="{9D8B030D-6E8A-4147-A177-3AD203B41FA5}">
                      <a16:colId xmlns="" xmlns:a16="http://schemas.microsoft.com/office/drawing/2014/main" val="1916147619"/>
                    </a:ext>
                  </a:extLst>
                </a:gridCol>
              </a:tblGrid>
              <a:tr h="456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Ünvanı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Adı Soyadı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578237416"/>
                  </a:ext>
                </a:extLst>
              </a:tr>
              <a:tr h="456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Gör.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Mucir</a:t>
                      </a:r>
                      <a:r>
                        <a:rPr lang="tr-TR" sz="1800" baseline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800" baseline="0" dirty="0" err="1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Altuncu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6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Okutman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Halil </a:t>
                      </a:r>
                      <a:r>
                        <a:rPr lang="tr-TR" sz="18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Kılıçvuran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1348694634"/>
                  </a:ext>
                </a:extLst>
              </a:tr>
              <a:tr h="456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Okutman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Mustafa Yüksel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098607097"/>
                  </a:ext>
                </a:extLst>
              </a:tr>
              <a:tr h="456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Okutman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Mustafa Çakırca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536003555"/>
                  </a:ext>
                </a:extLst>
              </a:tr>
              <a:tr h="456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Arş. Gör.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Hakan Çetin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5974248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07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6DBEF7FF-E0EC-442F-8D51-627EEA9E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123478"/>
            <a:ext cx="7524328" cy="884466"/>
          </a:xfrm>
        </p:spPr>
        <p:txBody>
          <a:bodyPr/>
          <a:lstStyle/>
          <a:p>
            <a:r>
              <a:rPr lang="tr-TR" sz="2000" dirty="0"/>
              <a:t>EĞİTİM BİLİMLERİ BÖLÜMÜ</a:t>
            </a:r>
          </a:p>
        </p:txBody>
      </p:sp>
      <p:graphicFrame>
        <p:nvGraphicFramePr>
          <p:cNvPr id="5" name="Tablo 4">
            <a:extLst>
              <a:ext uri="{FF2B5EF4-FFF2-40B4-BE49-F238E27FC236}">
                <a16:creationId xmlns=""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562288"/>
              </p:ext>
            </p:extLst>
          </p:nvPr>
        </p:nvGraphicFramePr>
        <p:xfrm>
          <a:off x="2123728" y="1275606"/>
          <a:ext cx="6624735" cy="3518958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685317">
                  <a:extLst>
                    <a:ext uri="{9D8B030D-6E8A-4147-A177-3AD203B41FA5}">
                      <a16:colId xmlns="" xmlns:a16="http://schemas.microsoft.com/office/drawing/2014/main" val="474112975"/>
                    </a:ext>
                  </a:extLst>
                </a:gridCol>
                <a:gridCol w="2741270">
                  <a:extLst>
                    <a:ext uri="{9D8B030D-6E8A-4147-A177-3AD203B41FA5}">
                      <a16:colId xmlns="" xmlns:a16="http://schemas.microsoft.com/office/drawing/2014/main" val="653404013"/>
                    </a:ext>
                  </a:extLst>
                </a:gridCol>
                <a:gridCol w="3198148">
                  <a:extLst>
                    <a:ext uri="{9D8B030D-6E8A-4147-A177-3AD203B41FA5}">
                      <a16:colId xmlns="" xmlns:a16="http://schemas.microsoft.com/office/drawing/2014/main" val="1916147619"/>
                    </a:ext>
                  </a:extLst>
                </a:gridCol>
              </a:tblGrid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Ünvanı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Adı Soyadı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578237416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Doç. Dr./</a:t>
                      </a: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Böl.Bşk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Hacı İsmaıl Arslantaş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1348694634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Doç. Dr./Dekan 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Hasan Basri Memduhoğlu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098607097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Dr./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 Bşk.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Cevdet Epçaçan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536003555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./AD Bşk.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Esef Hakan Toytok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4032870927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Veysel Okçu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597424899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Ata Pesen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2138344919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Sevda Koç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928608090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Yunus Emre Avcı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949261862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Abdulvahap Boz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1981111165"/>
                  </a:ext>
                </a:extLst>
              </a:tr>
              <a:tr h="3642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Sungur Gürel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21809760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074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6DBEF7FF-E0EC-442F-8D51-627EEA9E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5736" y="195486"/>
            <a:ext cx="7524328" cy="884466"/>
          </a:xfrm>
        </p:spPr>
        <p:txBody>
          <a:bodyPr/>
          <a:lstStyle/>
          <a:p>
            <a:r>
              <a:rPr lang="tr-TR" sz="2000" dirty="0"/>
              <a:t>EĞİTİM BİLİMLERİ </a:t>
            </a:r>
            <a:r>
              <a:rPr lang="tr-TR" sz="2000" dirty="0" smtClean="0"/>
              <a:t>BÖLÜMÜ-2</a:t>
            </a:r>
            <a:endParaRPr lang="tr-TR" sz="2000" dirty="0"/>
          </a:p>
        </p:txBody>
      </p:sp>
      <p:graphicFrame>
        <p:nvGraphicFramePr>
          <p:cNvPr id="5" name="Tablo 4">
            <a:extLst>
              <a:ext uri="{FF2B5EF4-FFF2-40B4-BE49-F238E27FC236}">
                <a16:creationId xmlns=""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89810"/>
              </p:ext>
            </p:extLst>
          </p:nvPr>
        </p:nvGraphicFramePr>
        <p:xfrm>
          <a:off x="2123729" y="1275606"/>
          <a:ext cx="6480721" cy="3777519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670419">
                  <a:extLst>
                    <a:ext uri="{9D8B030D-6E8A-4147-A177-3AD203B41FA5}">
                      <a16:colId xmlns="" xmlns:a16="http://schemas.microsoft.com/office/drawing/2014/main" val="474112975"/>
                    </a:ext>
                  </a:extLst>
                </a:gridCol>
                <a:gridCol w="2681678">
                  <a:extLst>
                    <a:ext uri="{9D8B030D-6E8A-4147-A177-3AD203B41FA5}">
                      <a16:colId xmlns="" xmlns:a16="http://schemas.microsoft.com/office/drawing/2014/main" val="653404013"/>
                    </a:ext>
                  </a:extLst>
                </a:gridCol>
                <a:gridCol w="3128624">
                  <a:extLst>
                    <a:ext uri="{9D8B030D-6E8A-4147-A177-3AD203B41FA5}">
                      <a16:colId xmlns="" xmlns:a16="http://schemas.microsoft.com/office/drawing/2014/main" val="1916147619"/>
                    </a:ext>
                  </a:extLst>
                </a:gridCol>
              </a:tblGrid>
              <a:tr h="3882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Ünvanı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Adı Soyadı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578237416"/>
                  </a:ext>
                </a:extLst>
              </a:tr>
              <a:tr h="3765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Yrd.Doç.Dr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Adem İnce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1348694634"/>
                  </a:ext>
                </a:extLst>
              </a:tr>
              <a:tr h="3765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 err="1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Yrd.Doç.Dr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Muhammet Baki </a:t>
                      </a:r>
                      <a:r>
                        <a:rPr lang="tr-TR" sz="1800" dirty="0" err="1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Minaz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65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Gör.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Mehmet Sevgi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65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Gör.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Selim Şeker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098607097"/>
                  </a:ext>
                </a:extLst>
              </a:tr>
              <a:tr h="3765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Arş. Gör. Dr. 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latin typeface="Calibri" panose="020F0502020204030204" pitchFamily="34" charset="0"/>
                        </a:rPr>
                        <a:t>Sabri</a:t>
                      </a:r>
                      <a:r>
                        <a:rPr lang="tr-TR" baseline="0" dirty="0" smtClean="0">
                          <a:latin typeface="Calibri" panose="020F0502020204030204" pitchFamily="34" charset="0"/>
                        </a:rPr>
                        <a:t> Doğan</a:t>
                      </a:r>
                      <a:endParaRPr lang="tr-TR" dirty="0">
                        <a:latin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536003555"/>
                  </a:ext>
                </a:extLst>
              </a:tr>
              <a:tr h="3765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Arş. Gör.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İrem Akbulut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4032870927"/>
                  </a:ext>
                </a:extLst>
              </a:tr>
              <a:tr h="3765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Arş. Gör.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Mehmet Özdemir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597424899"/>
                  </a:ext>
                </a:extLst>
              </a:tr>
              <a:tr h="376591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Calibri" panose="020F0502020204030204" pitchFamily="34" charset="0"/>
                        </a:rPr>
                        <a:t>18</a:t>
                      </a:r>
                      <a:endParaRPr lang="tr-TR" dirty="0"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Arş. Gör.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Nuri Türk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2138344919"/>
                  </a:ext>
                </a:extLst>
              </a:tr>
              <a:tr h="376591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Calibri" panose="020F0502020204030204" pitchFamily="34" charset="0"/>
                        </a:rPr>
                        <a:t>19</a:t>
                      </a:r>
                      <a:endParaRPr lang="tr-TR" dirty="0"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Arş. Gör.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Eyüp Sabır ERBİÇER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9286080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451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6DBEF7FF-E0EC-442F-8D51-627EEA9E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688" y="195486"/>
            <a:ext cx="7524328" cy="884466"/>
          </a:xfrm>
        </p:spPr>
        <p:txBody>
          <a:bodyPr/>
          <a:lstStyle/>
          <a:p>
            <a:r>
              <a:rPr lang="tr-TR" sz="2000" dirty="0"/>
              <a:t>MATEMATİK VE FEN BİLİMLERİ EĞİTİMİ BÖLÜMÜ</a:t>
            </a:r>
            <a:r>
              <a:rPr lang="tr-TR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000" dirty="0"/>
          </a:p>
        </p:txBody>
      </p:sp>
      <p:graphicFrame>
        <p:nvGraphicFramePr>
          <p:cNvPr id="5" name="Tablo 4">
            <a:extLst>
              <a:ext uri="{FF2B5EF4-FFF2-40B4-BE49-F238E27FC236}">
                <a16:creationId xmlns=""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771374"/>
              </p:ext>
            </p:extLst>
          </p:nvPr>
        </p:nvGraphicFramePr>
        <p:xfrm>
          <a:off x="2051720" y="987574"/>
          <a:ext cx="6624735" cy="3785616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685317">
                  <a:extLst>
                    <a:ext uri="{9D8B030D-6E8A-4147-A177-3AD203B41FA5}">
                      <a16:colId xmlns="" xmlns:a16="http://schemas.microsoft.com/office/drawing/2014/main" val="474112975"/>
                    </a:ext>
                  </a:extLst>
                </a:gridCol>
                <a:gridCol w="2741270">
                  <a:extLst>
                    <a:ext uri="{9D8B030D-6E8A-4147-A177-3AD203B41FA5}">
                      <a16:colId xmlns="" xmlns:a16="http://schemas.microsoft.com/office/drawing/2014/main" val="653404013"/>
                    </a:ext>
                  </a:extLst>
                </a:gridCol>
                <a:gridCol w="3198148">
                  <a:extLst>
                    <a:ext uri="{9D8B030D-6E8A-4147-A177-3AD203B41FA5}">
                      <a16:colId xmlns="" xmlns:a16="http://schemas.microsoft.com/office/drawing/2014/main" val="1916147619"/>
                    </a:ext>
                  </a:extLst>
                </a:gridCol>
              </a:tblGrid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Ünvanı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Adı Soyadı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578237416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Prof. Dr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./</a:t>
                      </a: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Böl.Bşk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Cahit </a:t>
                      </a:r>
                      <a:r>
                        <a:rPr lang="tr-TR" sz="1800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Pesen</a:t>
                      </a:r>
                      <a:endParaRPr lang="tr-TR" sz="18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1348694634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./AD Bşk.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Mustafa Cengiz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098607097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Gör./AD Bşk.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Malik Durmaz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536003555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Dr.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Ali Çetin</a:t>
                      </a:r>
                      <a:endParaRPr lang="tr-TR" sz="18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4032870927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Emrah Özbuğutu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597424899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Fatih Ahmet Erulaş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2138344919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Halil Coşkun Çelik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928608090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Esra Karataş Akgül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3949261862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Seda İğret Araz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1981111165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İlyas Karadeniz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2180976073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Ramazan Kama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="" xmlns:a16="http://schemas.microsoft.com/office/drawing/2014/main" val="845492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111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6DBEF7FF-E0EC-442F-8D51-627EEA9E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3728" y="267494"/>
            <a:ext cx="7524328" cy="884466"/>
          </a:xfrm>
        </p:spPr>
        <p:txBody>
          <a:bodyPr/>
          <a:lstStyle/>
          <a:p>
            <a:r>
              <a:rPr lang="tr-TR" sz="2000" dirty="0"/>
              <a:t>SOSYAL BİLİMLER VE TÜRKÇE EĞİTİMİ BÖLMÜ</a:t>
            </a:r>
            <a:r>
              <a:rPr lang="tr-TR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2000" dirty="0"/>
          </a:p>
        </p:txBody>
      </p:sp>
      <p:graphicFrame>
        <p:nvGraphicFramePr>
          <p:cNvPr id="5" name="Tablo 4">
            <a:extLst>
              <a:ext uri="{FF2B5EF4-FFF2-40B4-BE49-F238E27FC236}">
                <a16:creationId xmlns=""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270765"/>
              </p:ext>
            </p:extLst>
          </p:nvPr>
        </p:nvGraphicFramePr>
        <p:xfrm>
          <a:off x="2123728" y="1275606"/>
          <a:ext cx="6624735" cy="3776182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685317">
                  <a:extLst>
                    <a:ext uri="{9D8B030D-6E8A-4147-A177-3AD203B41FA5}">
                      <a16:colId xmlns="" xmlns:a16="http://schemas.microsoft.com/office/drawing/2014/main" val="474112975"/>
                    </a:ext>
                  </a:extLst>
                </a:gridCol>
                <a:gridCol w="2741270">
                  <a:extLst>
                    <a:ext uri="{9D8B030D-6E8A-4147-A177-3AD203B41FA5}">
                      <a16:colId xmlns="" xmlns:a16="http://schemas.microsoft.com/office/drawing/2014/main" val="653404013"/>
                    </a:ext>
                  </a:extLst>
                </a:gridCol>
                <a:gridCol w="3198148">
                  <a:extLst>
                    <a:ext uri="{9D8B030D-6E8A-4147-A177-3AD203B41FA5}">
                      <a16:colId xmlns="" xmlns:a16="http://schemas.microsoft.com/office/drawing/2014/main" val="1916147619"/>
                    </a:ext>
                  </a:extLst>
                </a:gridCol>
              </a:tblGrid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Ünvanı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Adı Soyadı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578237416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Doç. Dr./</a:t>
                      </a: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Böl.Bşk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Rezan Karakaş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1348694634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./AD Bşk.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Ahmet Kürşat Gökkaya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098607097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./AD Bşk.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Erhan Akın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536003555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Doç. Dr.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Cahit Epçaçan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4032870927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Mehmet Halil Sağlam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597424899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Muzaffer Çatak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138344919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Yrd. Doç. Dr.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Uğur Demlikoğlu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928608090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Gör.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Çağlar Yıldız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949261862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Arş. Gör. Dr.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Vural Tünkler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1981111165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Arş. Gör.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Hamiyet Bursalı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180976073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845492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582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6DBEF7FF-E0EC-442F-8D51-627EEA9E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1107" y="0"/>
            <a:ext cx="7740352" cy="884466"/>
          </a:xfrm>
        </p:spPr>
        <p:txBody>
          <a:bodyPr/>
          <a:lstStyle/>
          <a:p>
            <a:r>
              <a:rPr lang="tr-TR" sz="2000" dirty="0"/>
              <a:t>BİLGİSAYAR VE ÖĞRETİM </a:t>
            </a:r>
            <a:r>
              <a:rPr lang="tr-TR" sz="2000" dirty="0" smtClean="0"/>
              <a:t>TEKNOLOJİLERİ </a:t>
            </a:r>
            <a:r>
              <a:rPr lang="tr-TR" sz="2000" dirty="0"/>
              <a:t>EĞİTİMİ BÖLÜMÜ</a:t>
            </a:r>
          </a:p>
        </p:txBody>
      </p:sp>
      <p:graphicFrame>
        <p:nvGraphicFramePr>
          <p:cNvPr id="5" name="Tablo 4">
            <a:extLst>
              <a:ext uri="{FF2B5EF4-FFF2-40B4-BE49-F238E27FC236}">
                <a16:creationId xmlns=""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901981"/>
              </p:ext>
            </p:extLst>
          </p:nvPr>
        </p:nvGraphicFramePr>
        <p:xfrm>
          <a:off x="2267744" y="1275606"/>
          <a:ext cx="6264696" cy="3024336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648072">
                  <a:extLst>
                    <a:ext uri="{9D8B030D-6E8A-4147-A177-3AD203B41FA5}">
                      <a16:colId xmlns="" xmlns:a16="http://schemas.microsoft.com/office/drawing/2014/main" val="474112975"/>
                    </a:ext>
                  </a:extLst>
                </a:gridCol>
                <a:gridCol w="1944216">
                  <a:extLst>
                    <a:ext uri="{9D8B030D-6E8A-4147-A177-3AD203B41FA5}">
                      <a16:colId xmlns="" xmlns:a16="http://schemas.microsoft.com/office/drawing/2014/main" val="653404013"/>
                    </a:ext>
                  </a:extLst>
                </a:gridCol>
                <a:gridCol w="3672408">
                  <a:extLst>
                    <a:ext uri="{9D8B030D-6E8A-4147-A177-3AD203B41FA5}">
                      <a16:colId xmlns="" xmlns:a16="http://schemas.microsoft.com/office/drawing/2014/main" val="1916147619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Ünvanı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Adı Soyadı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57823741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Doç. Dr./</a:t>
                      </a: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Böl.Bşk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Mustafa KAHYAOĞLU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1348694634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Yrd. Doç. Dr.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Aynur AKER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098607097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Yrd. Doç. Dr.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Veysel ÇELİK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536003555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Yrd. Doç. Dr.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Mehmet RAMAZANOĞLU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4032870927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 Gör.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Mithat ELÇİÇEK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597424899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Öğr</a:t>
                      </a: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 Gör.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Hüsamettin ERDEMCİ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1383449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559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xmlns="" id="{6DBEF7FF-E0EC-442F-8D51-627EEA9E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67494"/>
            <a:ext cx="6732240" cy="360040"/>
          </a:xfrm>
        </p:spPr>
        <p:txBody>
          <a:bodyPr/>
          <a:lstStyle/>
          <a:p>
            <a:r>
              <a:rPr lang="tr-TR" sz="2000" dirty="0"/>
              <a:t>ARŞTIRMA </a:t>
            </a:r>
            <a:r>
              <a:rPr lang="tr-TR" sz="2000" dirty="0" smtClean="0"/>
              <a:t>GÖREVLİLERİ </a:t>
            </a:r>
            <a:r>
              <a:rPr lang="tr-TR" sz="2000" b="0" dirty="0" smtClean="0"/>
              <a:t> </a:t>
            </a:r>
            <a:r>
              <a:rPr lang="tr-TR" sz="1800" b="0" dirty="0" smtClean="0"/>
              <a:t>(50/d   </a:t>
            </a:r>
            <a:r>
              <a:rPr lang="tr-TR" sz="1800" b="0" dirty="0"/>
              <a:t>-</a:t>
            </a:r>
            <a:r>
              <a:rPr lang="tr-TR" sz="1800" b="0" dirty="0" smtClean="0"/>
              <a:t>  33/a   -  1416)</a:t>
            </a:r>
            <a:endParaRPr lang="tr-TR" sz="1800" b="0" dirty="0"/>
          </a:p>
        </p:txBody>
      </p:sp>
      <p:graphicFrame>
        <p:nvGraphicFramePr>
          <p:cNvPr id="5" name="Tablo 4">
            <a:extLst>
              <a:ext uri="{FF2B5EF4-FFF2-40B4-BE49-F238E27FC236}">
                <a16:creationId xmlns:a16="http://schemas.microsoft.com/office/drawing/2014/main" xmlns="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8832065"/>
              </p:ext>
            </p:extLst>
          </p:nvPr>
        </p:nvGraphicFramePr>
        <p:xfrm>
          <a:off x="1907704" y="1263241"/>
          <a:ext cx="6912767" cy="2976328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715113">
                  <a:extLst>
                    <a:ext uri="{9D8B030D-6E8A-4147-A177-3AD203B41FA5}">
                      <a16:colId xmlns:a16="http://schemas.microsoft.com/office/drawing/2014/main" xmlns="" val="474112975"/>
                    </a:ext>
                  </a:extLst>
                </a:gridCol>
                <a:gridCol w="2860456">
                  <a:extLst>
                    <a:ext uri="{9D8B030D-6E8A-4147-A177-3AD203B41FA5}">
                      <a16:colId xmlns:a16="http://schemas.microsoft.com/office/drawing/2014/main" xmlns="" val="653404013"/>
                    </a:ext>
                  </a:extLst>
                </a:gridCol>
                <a:gridCol w="3337198">
                  <a:extLst>
                    <a:ext uri="{9D8B030D-6E8A-4147-A177-3AD203B41FA5}">
                      <a16:colId xmlns:a16="http://schemas.microsoft.com/office/drawing/2014/main" xmlns="" val="1916147619"/>
                    </a:ext>
                  </a:extLst>
                </a:gridCol>
              </a:tblGrid>
              <a:tr h="3720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Adı Soyadı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Bölümü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2578237416"/>
                  </a:ext>
                </a:extLst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Dr. Vural </a:t>
                      </a: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TÜNKLER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Sosyal Bilimler ve Türkçe Eğitimi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1348694634"/>
                  </a:ext>
                </a:extLst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latin typeface="Calibri" panose="020F0502020204030204" pitchFamily="34" charset="0"/>
                        </a:rPr>
                        <a:t>Dr.</a:t>
                      </a:r>
                      <a:r>
                        <a:rPr lang="tr-TR" baseline="0" dirty="0" smtClean="0">
                          <a:latin typeface="Calibri" panose="020F0502020204030204" pitchFamily="34" charset="0"/>
                        </a:rPr>
                        <a:t> Sabri DOĞAN </a:t>
                      </a:r>
                      <a:r>
                        <a:rPr lang="tr-TR" dirty="0" smtClean="0">
                          <a:latin typeface="Calibri" panose="020F0502020204030204" pitchFamily="34" charset="0"/>
                        </a:rPr>
                        <a:t>(1416)</a:t>
                      </a:r>
                      <a:endParaRPr lang="tr-TR" dirty="0"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latin typeface="Calibri" panose="020F0502020204030204" pitchFamily="34" charset="0"/>
                        </a:rPr>
                        <a:t>Eğitim Bilimleri</a:t>
                      </a:r>
                      <a:endParaRPr lang="tr-TR" dirty="0"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Hamiyet Bursalı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Sosyal Bilimler ve Türkçe Eğitimi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Hakan Çetin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Temel Eğitim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3098607097"/>
                  </a:ext>
                </a:extLst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Mehmet Özdemir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Eğitim Bilimleri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3536003555"/>
                  </a:ext>
                </a:extLst>
              </a:tr>
              <a:tr h="372041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Calibri" panose="020F0502020204030204" pitchFamily="34" charset="0"/>
                        </a:rPr>
                        <a:t>6</a:t>
                      </a:r>
                      <a:endParaRPr lang="tr-TR" dirty="0"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İrem Akbulut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Eğitim Bilimleri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4032870927"/>
                  </a:ext>
                </a:extLst>
              </a:tr>
              <a:tr h="372041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Calibri" panose="020F0502020204030204" pitchFamily="34" charset="0"/>
                        </a:rPr>
                        <a:t>7</a:t>
                      </a:r>
                      <a:endParaRPr lang="tr-TR" dirty="0"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Nuri Türk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Eğitim Bilimleri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sp>
        <p:nvSpPr>
          <p:cNvPr id="4" name="Unvan 1">
            <a:extLst>
              <a:ext uri="{FF2B5EF4-FFF2-40B4-BE49-F238E27FC236}">
                <a16:creationId xmlns:a16="http://schemas.microsoft.com/office/drawing/2014/main" xmlns="" id="{6DBEF7FF-E0EC-442F-8D51-627EEA9E8B4D}"/>
              </a:ext>
            </a:extLst>
          </p:cNvPr>
          <p:cNvSpPr txBox="1">
            <a:spLocks/>
          </p:cNvSpPr>
          <p:nvPr/>
        </p:nvSpPr>
        <p:spPr>
          <a:xfrm>
            <a:off x="2123728" y="879562"/>
            <a:ext cx="4392488" cy="360040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3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tr-TR" sz="2000" dirty="0" smtClean="0"/>
              <a:t>Fakültemizde Görev Yapanlar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354167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xmlns="" id="{6DBEF7FF-E0EC-442F-8D51-627EEA9E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1760" y="195486"/>
            <a:ext cx="6732240" cy="360040"/>
          </a:xfrm>
        </p:spPr>
        <p:txBody>
          <a:bodyPr/>
          <a:lstStyle/>
          <a:p>
            <a:r>
              <a:rPr lang="tr-TR" sz="2000" dirty="0"/>
              <a:t>ARŞTIRMA </a:t>
            </a:r>
            <a:r>
              <a:rPr lang="tr-TR" sz="2000" dirty="0" smtClean="0"/>
              <a:t>GÖREVLİLERİ  </a:t>
            </a:r>
            <a:r>
              <a:rPr lang="tr-TR" sz="2000" b="0" dirty="0"/>
              <a:t>(50/d   -  </a:t>
            </a:r>
            <a:r>
              <a:rPr lang="tr-TR" sz="2000" b="0" dirty="0" smtClean="0"/>
              <a:t>33/a)</a:t>
            </a:r>
            <a:endParaRPr lang="tr-TR" sz="2000" dirty="0"/>
          </a:p>
        </p:txBody>
      </p:sp>
      <p:graphicFrame>
        <p:nvGraphicFramePr>
          <p:cNvPr id="5" name="Tablo 4">
            <a:extLst>
              <a:ext uri="{FF2B5EF4-FFF2-40B4-BE49-F238E27FC236}">
                <a16:creationId xmlns:a16="http://schemas.microsoft.com/office/drawing/2014/main" xmlns="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954673"/>
              </p:ext>
            </p:extLst>
          </p:nvPr>
        </p:nvGraphicFramePr>
        <p:xfrm>
          <a:off x="1979712" y="555526"/>
          <a:ext cx="6912767" cy="4464492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715113">
                  <a:extLst>
                    <a:ext uri="{9D8B030D-6E8A-4147-A177-3AD203B41FA5}">
                      <a16:colId xmlns:a16="http://schemas.microsoft.com/office/drawing/2014/main" xmlns="" val="474112975"/>
                    </a:ext>
                  </a:extLst>
                </a:gridCol>
                <a:gridCol w="2860456">
                  <a:extLst>
                    <a:ext uri="{9D8B030D-6E8A-4147-A177-3AD203B41FA5}">
                      <a16:colId xmlns:a16="http://schemas.microsoft.com/office/drawing/2014/main" xmlns="" val="653404013"/>
                    </a:ext>
                  </a:extLst>
                </a:gridCol>
                <a:gridCol w="3337198">
                  <a:extLst>
                    <a:ext uri="{9D8B030D-6E8A-4147-A177-3AD203B41FA5}">
                      <a16:colId xmlns:a16="http://schemas.microsoft.com/office/drawing/2014/main" xmlns="" val="1916147619"/>
                    </a:ext>
                  </a:extLst>
                </a:gridCol>
              </a:tblGrid>
              <a:tr h="3720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Adı Soyadı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Bölümü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2578237416"/>
                  </a:ext>
                </a:extLst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Abdulkadir KERPİÇ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Matematik ve Fen Bilimleri Eğitimi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3597424899"/>
                  </a:ext>
                </a:extLst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Halit KIRIKTAŞ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Matematik ve Fen Bilimleri Eğitimi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Ersin ELMACI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Matematik ve Fen Bilimleri Eğitimi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Furkan ÖZDEMİR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Matematik ve Fen Bilimleri Eğitimi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Nilüfer KURU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Temel Eğitim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Büşra ÇELİK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Temel Eğitim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Can UYANIK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Temel Eğitim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Muhittin ÖZDEMİR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BÖTE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Serdar ABUT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BÖTE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Mehmet Şahin SOLAK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BÖTE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37204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Tayfur AKIN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BÖTE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726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xmlns="" id="{6DBEF7FF-E0EC-442F-8D51-627EEA9E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7744" y="0"/>
            <a:ext cx="6876256" cy="884466"/>
          </a:xfrm>
        </p:spPr>
        <p:txBody>
          <a:bodyPr/>
          <a:lstStyle/>
          <a:p>
            <a:r>
              <a:rPr lang="tr-TR" sz="2000" dirty="0"/>
              <a:t>ARŞTIRMA </a:t>
            </a:r>
            <a:r>
              <a:rPr lang="tr-TR" sz="2000" dirty="0" smtClean="0"/>
              <a:t>GÖREVLİLERİ  </a:t>
            </a:r>
            <a:r>
              <a:rPr lang="tr-TR" sz="2000" b="0" dirty="0" smtClean="0"/>
              <a:t>(</a:t>
            </a:r>
            <a:r>
              <a:rPr lang="tr-TR" sz="2000" b="0" dirty="0"/>
              <a:t>50/d   -  </a:t>
            </a:r>
            <a:r>
              <a:rPr lang="tr-TR" sz="2000" b="0" dirty="0" smtClean="0"/>
              <a:t>33/a)</a:t>
            </a:r>
            <a:endParaRPr lang="tr-TR" sz="2000" dirty="0"/>
          </a:p>
        </p:txBody>
      </p:sp>
      <p:graphicFrame>
        <p:nvGraphicFramePr>
          <p:cNvPr id="5" name="Tablo 4">
            <a:extLst>
              <a:ext uri="{FF2B5EF4-FFF2-40B4-BE49-F238E27FC236}">
                <a16:creationId xmlns:a16="http://schemas.microsoft.com/office/drawing/2014/main" xmlns="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448563"/>
              </p:ext>
            </p:extLst>
          </p:nvPr>
        </p:nvGraphicFramePr>
        <p:xfrm>
          <a:off x="1979712" y="627534"/>
          <a:ext cx="6624735" cy="2257086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685317">
                  <a:extLst>
                    <a:ext uri="{9D8B030D-6E8A-4147-A177-3AD203B41FA5}">
                      <a16:colId xmlns:a16="http://schemas.microsoft.com/office/drawing/2014/main" xmlns="" val="474112975"/>
                    </a:ext>
                  </a:extLst>
                </a:gridCol>
                <a:gridCol w="2741270">
                  <a:extLst>
                    <a:ext uri="{9D8B030D-6E8A-4147-A177-3AD203B41FA5}">
                      <a16:colId xmlns:a16="http://schemas.microsoft.com/office/drawing/2014/main" xmlns="" val="653404013"/>
                    </a:ext>
                  </a:extLst>
                </a:gridCol>
                <a:gridCol w="3198148">
                  <a:extLst>
                    <a:ext uri="{9D8B030D-6E8A-4147-A177-3AD203B41FA5}">
                      <a16:colId xmlns:a16="http://schemas.microsoft.com/office/drawing/2014/main" xmlns="" val="1916147619"/>
                    </a:ext>
                  </a:extLst>
                </a:gridCol>
              </a:tblGrid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Adı Soyadı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Bölümü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2578237416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12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Barış MERCİMEK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BÖTE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3597424899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Hasan KURNAZ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Sosyal Bilimler ve Türkçe Eğitimi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2138344919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Ebru GÜÇ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Eğitim Bilimleri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928608090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Eyüp Sabır ERBİÇER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Eğitim Bilimleri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3949261862"/>
                  </a:ext>
                </a:extLst>
              </a:tr>
              <a:tr h="306034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Azmi TÜRKAN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Eğitim Bilimleri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1981111165"/>
                  </a:ext>
                </a:extLst>
              </a:tr>
              <a:tr h="364278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Tuğba TURABİK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Eğitim Bilimleri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2180976073"/>
                  </a:ext>
                </a:extLst>
              </a:tr>
            </a:tbl>
          </a:graphicData>
        </a:graphic>
      </p:graphicFrame>
      <p:sp>
        <p:nvSpPr>
          <p:cNvPr id="3" name="Metin kutusu 2"/>
          <p:cNvSpPr txBox="1"/>
          <p:nvPr/>
        </p:nvSpPr>
        <p:spPr>
          <a:xfrm>
            <a:off x="1671514" y="3435846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NOT: </a:t>
            </a:r>
            <a:r>
              <a:rPr lang="tr-TR" sz="1600" dirty="0" smtClean="0"/>
              <a:t>Doktora  öğrenimine devam eden araştırma görevlileriyle bölüm</a:t>
            </a:r>
          </a:p>
          <a:p>
            <a:r>
              <a:rPr lang="tr-TR" sz="1600" dirty="0" smtClean="0"/>
              <a:t>başkanları aracılığıyla iletişim kurulmuş, tez döneminde bulunanlardan </a:t>
            </a:r>
          </a:p>
          <a:p>
            <a:r>
              <a:rPr lang="tr-TR" sz="1600" dirty="0" smtClean="0"/>
              <a:t>dilekçeler alınmış ve geri dönmeleri ile ilgili yazışmalar başlatılmıştır. </a:t>
            </a:r>
            <a:endParaRPr lang="tr-TR" sz="1600" dirty="0"/>
          </a:p>
        </p:txBody>
      </p:sp>
      <p:sp>
        <p:nvSpPr>
          <p:cNvPr id="4" name="Metin kutusu 3"/>
          <p:cNvSpPr txBox="1"/>
          <p:nvPr/>
        </p:nvSpPr>
        <p:spPr>
          <a:xfrm>
            <a:off x="2051720" y="3179172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9621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2051720" y="1779662"/>
            <a:ext cx="5904656" cy="884466"/>
          </a:xfrm>
        </p:spPr>
        <p:txBody>
          <a:bodyPr/>
          <a:lstStyle/>
          <a:p>
            <a:r>
              <a:rPr lang="tr-TR" dirty="0" smtClean="0"/>
              <a:t>  KOORDİNATÖRLÜKLER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2240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051720" y="555526"/>
            <a:ext cx="5472608" cy="460648"/>
          </a:xfrm>
        </p:spPr>
        <p:txBody>
          <a:bodyPr/>
          <a:lstStyle/>
          <a:p>
            <a:r>
              <a:rPr lang="tr-TR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ULUSLARARASI </a:t>
            </a:r>
            <a:r>
              <a:rPr lang="tr-T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İLİŞKİLER  </a:t>
            </a:r>
            <a:r>
              <a:rPr lang="tr-TR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KOORDİNATÖRLÜKLERİ</a:t>
            </a:r>
            <a:endParaRPr lang="tr-TR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189835"/>
              </p:ext>
            </p:extLst>
          </p:nvPr>
        </p:nvGraphicFramePr>
        <p:xfrm>
          <a:off x="2013955" y="1551330"/>
          <a:ext cx="6096000" cy="333756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2342021">
                  <a:extLst>
                    <a:ext uri="{9D8B030D-6E8A-4147-A177-3AD203B41FA5}">
                      <a16:colId xmlns="" xmlns:a16="http://schemas.microsoft.com/office/drawing/2014/main" val="3978516436"/>
                    </a:ext>
                  </a:extLst>
                </a:gridCol>
                <a:gridCol w="1721979">
                  <a:extLst>
                    <a:ext uri="{9D8B030D-6E8A-4147-A177-3AD203B41FA5}">
                      <a16:colId xmlns="" xmlns:a16="http://schemas.microsoft.com/office/drawing/2014/main" val="2129901826"/>
                    </a:ext>
                  </a:extLst>
                </a:gridCol>
                <a:gridCol w="2032000">
                  <a:extLst>
                    <a:ext uri="{9D8B030D-6E8A-4147-A177-3AD203B41FA5}">
                      <a16:colId xmlns="" xmlns:a16="http://schemas.microsoft.com/office/drawing/2014/main" val="39709008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/>
                        <a:t>BÖLÜM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/>
                        <a:t>UNVAN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/>
                        <a:t>BÖLÜM KOORDİNATÖRÜNÜN </a:t>
                      </a:r>
                      <a:endParaRPr lang="tr-TR" sz="110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/>
                        <a:t>ADI VE SOYADI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2168911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ERASMUS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/>
                        <a:t>Yrd.</a:t>
                      </a:r>
                      <a:r>
                        <a:rPr lang="tr-TR" sz="1400" dirty="0" err="1"/>
                        <a:t>Doç.Dr</a:t>
                      </a:r>
                      <a:r>
                        <a:rPr lang="tr-TR" sz="1400" dirty="0"/>
                        <a:t>.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/>
                        <a:t>Ali ÇETİN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2537913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MEVLANA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Yrd.</a:t>
                      </a:r>
                      <a:r>
                        <a:rPr lang="tr-TR" sz="1400" baseline="0" dirty="0" smtClean="0"/>
                        <a:t> </a:t>
                      </a:r>
                      <a:r>
                        <a:rPr lang="tr-TR" sz="1400" dirty="0" err="1" smtClean="0"/>
                        <a:t>Doç.Dr</a:t>
                      </a:r>
                      <a:r>
                        <a:rPr lang="tr-TR" sz="1400" dirty="0"/>
                        <a:t>.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Uğur DEMLİKOĞLU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1459061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BOLOGNIA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Yrd. </a:t>
                      </a:r>
                      <a:r>
                        <a:rPr lang="tr-TR" sz="1400" dirty="0" err="1" smtClean="0"/>
                        <a:t>Doç.Dr</a:t>
                      </a:r>
                      <a:r>
                        <a:rPr lang="tr-TR" sz="1400" dirty="0"/>
                        <a:t>.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Sungur GÜREL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2221998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/>
                        <a:t>Sosyal Bil. v</a:t>
                      </a:r>
                      <a:r>
                        <a:rPr lang="tr-TR" sz="1400" dirty="0" smtClean="0"/>
                        <a:t>e </a:t>
                      </a:r>
                      <a:r>
                        <a:rPr lang="tr-TR" sz="1400" dirty="0"/>
                        <a:t>Türkçe </a:t>
                      </a:r>
                      <a:r>
                        <a:rPr lang="tr-TR" sz="1400" dirty="0" err="1"/>
                        <a:t>Eğt</a:t>
                      </a:r>
                      <a:r>
                        <a:rPr lang="tr-TR" sz="1400" dirty="0"/>
                        <a:t>.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/>
                        <a:t>Doç.Dr.</a:t>
                      </a:r>
                      <a:endParaRPr lang="tr-T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/>
                        <a:t>Rezan</a:t>
                      </a:r>
                      <a:r>
                        <a:rPr lang="tr-TR" sz="1400" dirty="0"/>
                        <a:t> KARAKAŞ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391424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/>
                        <a:t>Temel Eğitimi</a:t>
                      </a:r>
                      <a:endParaRPr lang="tr-T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/>
                        <a:t>Yrd.</a:t>
                      </a:r>
                      <a:r>
                        <a:rPr lang="tr-TR" sz="1400" dirty="0" err="1"/>
                        <a:t>Doç.Dr</a:t>
                      </a:r>
                      <a:r>
                        <a:rPr lang="tr-TR" sz="1400" dirty="0"/>
                        <a:t>.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/>
                        <a:t>Mehtap SARAÇOĞLU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3316770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Türkçe Eğitimi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smtClean="0"/>
                        <a:t>Yrd.Doç.Dr.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Erhan AKIN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14185765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Sosyal Bilgiler Eğitimi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smtClean="0"/>
                        <a:t>Yrd.Doç.Dr.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A.</a:t>
                      </a:r>
                      <a:r>
                        <a:rPr lang="tr-TR" sz="1400" baseline="0" dirty="0" smtClean="0"/>
                        <a:t> Kürşat GÖKKAYA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22511643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Matematik</a:t>
                      </a:r>
                      <a:r>
                        <a:rPr lang="tr-TR" sz="1400" baseline="0" dirty="0" smtClean="0"/>
                        <a:t> Eğitimi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 smtClean="0"/>
                        <a:t>Öğrt</a:t>
                      </a:r>
                      <a:r>
                        <a:rPr lang="tr-TR" sz="1400" dirty="0" smtClean="0"/>
                        <a:t>. </a:t>
                      </a:r>
                      <a:r>
                        <a:rPr lang="tr-TR" sz="1400" dirty="0" err="1" smtClean="0"/>
                        <a:t>Görv</a:t>
                      </a:r>
                      <a:r>
                        <a:rPr lang="tr-TR" sz="1400" dirty="0" smtClean="0"/>
                        <a:t>.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/>
                        <a:t>Malik DURMAZ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26399484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305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123728" y="699542"/>
            <a:ext cx="5400600" cy="460648"/>
          </a:xfrm>
        </p:spPr>
        <p:txBody>
          <a:bodyPr/>
          <a:lstStyle/>
          <a:p>
            <a:r>
              <a:rPr lang="tr-TR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FARABİ KOORDİNATÖRLÜKLERİ</a:t>
            </a:r>
            <a:endParaRPr lang="tr-TR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826154"/>
              </p:ext>
            </p:extLst>
          </p:nvPr>
        </p:nvGraphicFramePr>
        <p:xfrm>
          <a:off x="2013955" y="1551330"/>
          <a:ext cx="6096000" cy="296672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2342021">
                  <a:extLst>
                    <a:ext uri="{9D8B030D-6E8A-4147-A177-3AD203B41FA5}">
                      <a16:colId xmlns="" xmlns:a16="http://schemas.microsoft.com/office/drawing/2014/main" val="3978516436"/>
                    </a:ext>
                  </a:extLst>
                </a:gridCol>
                <a:gridCol w="1721979">
                  <a:extLst>
                    <a:ext uri="{9D8B030D-6E8A-4147-A177-3AD203B41FA5}">
                      <a16:colId xmlns="" xmlns:a16="http://schemas.microsoft.com/office/drawing/2014/main" val="2129901826"/>
                    </a:ext>
                  </a:extLst>
                </a:gridCol>
                <a:gridCol w="2032000">
                  <a:extLst>
                    <a:ext uri="{9D8B030D-6E8A-4147-A177-3AD203B41FA5}">
                      <a16:colId xmlns="" xmlns:a16="http://schemas.microsoft.com/office/drawing/2014/main" val="39709008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latin typeface="Calibri"/>
                          <a:ea typeface="Calibri"/>
                          <a:cs typeface="Times New Roman"/>
                        </a:rPr>
                        <a:t>BÖLÜM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latin typeface="Calibri"/>
                          <a:ea typeface="Calibri"/>
                          <a:cs typeface="Times New Roman"/>
                        </a:rPr>
                        <a:t>UNVAN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>
                          <a:latin typeface="Calibri"/>
                          <a:ea typeface="Calibri"/>
                          <a:cs typeface="Times New Roman"/>
                        </a:rPr>
                        <a:t>BÖLÜM KOORDİNATÖRÜNÜN 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latin typeface="Calibri"/>
                          <a:ea typeface="Calibri"/>
                          <a:cs typeface="Times New Roman"/>
                        </a:rPr>
                        <a:t>ADI VE SOYADI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2168911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Fen Bilimleri Eğitimi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/>
                          <a:ea typeface="Calibri"/>
                          <a:cs typeface="Times New Roman"/>
                        </a:rPr>
                        <a:t>Yrd.</a:t>
                      </a:r>
                      <a:r>
                        <a:rPr lang="tr-TR" sz="1400" dirty="0" err="1">
                          <a:latin typeface="Calibri"/>
                          <a:ea typeface="Calibri"/>
                          <a:cs typeface="Times New Roman"/>
                        </a:rPr>
                        <a:t>Doç.Dr</a:t>
                      </a:r>
                      <a:r>
                        <a:rPr lang="tr-TR" sz="1400" dirty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latin typeface="Calibri"/>
                          <a:ea typeface="Calibri"/>
                          <a:cs typeface="Times New Roman"/>
                        </a:rPr>
                        <a:t>Ali ÇETİN</a:t>
                      </a: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2537913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latin typeface="Calibri"/>
                          <a:ea typeface="Calibri"/>
                          <a:cs typeface="Times New Roman"/>
                        </a:rPr>
                        <a:t>BÖTE</a:t>
                      </a: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>
                          <a:latin typeface="Calibri"/>
                          <a:ea typeface="Calibri"/>
                          <a:cs typeface="Times New Roman"/>
                        </a:rPr>
                        <a:t>Doç.Dr</a:t>
                      </a:r>
                      <a:r>
                        <a:rPr lang="tr-TR" sz="1400" dirty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/>
                          <a:ea typeface="Calibri"/>
                          <a:cs typeface="Times New Roman"/>
                        </a:rPr>
                        <a:t>Mustafa KAHYAOĞLU</a:t>
                      </a: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1459061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/>
                          <a:ea typeface="Calibri"/>
                          <a:cs typeface="Times New Roman"/>
                        </a:rPr>
                        <a:t>Eğitim Bilimleri</a:t>
                      </a: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 smtClean="0">
                          <a:latin typeface="Calibri"/>
                          <a:ea typeface="Calibri"/>
                          <a:cs typeface="Times New Roman"/>
                        </a:rPr>
                        <a:t>Doç.Dr</a:t>
                      </a:r>
                      <a:r>
                        <a:rPr lang="tr-TR" sz="1400" dirty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>
                          <a:latin typeface="Calibri"/>
                          <a:ea typeface="Calibri"/>
                          <a:cs typeface="Times New Roman"/>
                        </a:rPr>
                        <a:t>Haci</a:t>
                      </a:r>
                      <a:r>
                        <a:rPr lang="tr-TR" sz="1400" dirty="0">
                          <a:latin typeface="Calibri"/>
                          <a:ea typeface="Calibri"/>
                          <a:cs typeface="Times New Roman"/>
                        </a:rPr>
                        <a:t> İsmail ARSLANTAŞ</a:t>
                      </a: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2221998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/>
                          <a:ea typeface="Calibri"/>
                          <a:cs typeface="Times New Roman"/>
                        </a:rPr>
                        <a:t>Temel Eğitimi</a:t>
                      </a: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/>
                          <a:ea typeface="Calibri"/>
                          <a:cs typeface="Times New Roman"/>
                        </a:rPr>
                        <a:t>Yrd.</a:t>
                      </a:r>
                      <a:r>
                        <a:rPr lang="tr-TR" sz="1400" dirty="0" err="1">
                          <a:latin typeface="Calibri"/>
                          <a:ea typeface="Calibri"/>
                          <a:cs typeface="Times New Roman"/>
                        </a:rPr>
                        <a:t>Doç.Dr</a:t>
                      </a:r>
                      <a:r>
                        <a:rPr lang="tr-TR" sz="1400" dirty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/>
                          <a:ea typeface="Calibri"/>
                          <a:cs typeface="Times New Roman"/>
                        </a:rPr>
                        <a:t>Mehtap SARAÇOĞLU</a:t>
                      </a: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3316770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Türkçe Eğitimi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smtClean="0">
                          <a:latin typeface="Calibri"/>
                          <a:ea typeface="Calibri"/>
                          <a:cs typeface="Times New Roman"/>
                        </a:rPr>
                        <a:t>Yrd.Doç.Dr.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Erhan AKIN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14185765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Sosyal Bilgiler Eğitimi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smtClean="0">
                          <a:latin typeface="Calibri"/>
                          <a:ea typeface="Calibri"/>
                          <a:cs typeface="Times New Roman"/>
                        </a:rPr>
                        <a:t>Yrd.Doç.Dr.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A.</a:t>
                      </a:r>
                      <a:r>
                        <a:rPr lang="tr-TR" sz="1400" baseline="0" dirty="0" smtClean="0">
                          <a:latin typeface="Calibri"/>
                          <a:ea typeface="Calibri"/>
                          <a:cs typeface="Times New Roman"/>
                        </a:rPr>
                        <a:t> Kürşat GÖKKAYA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22511643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Matematik</a:t>
                      </a:r>
                      <a:r>
                        <a:rPr lang="tr-TR" sz="1400" baseline="0" dirty="0" smtClean="0">
                          <a:latin typeface="Calibri"/>
                          <a:ea typeface="Calibri"/>
                          <a:cs typeface="Times New Roman"/>
                        </a:rPr>
                        <a:t> Eğitimi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 smtClean="0">
                          <a:latin typeface="Calibri"/>
                          <a:ea typeface="Calibri"/>
                          <a:cs typeface="Times New Roman"/>
                        </a:rPr>
                        <a:t>Öğrt</a:t>
                      </a: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. Gör.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Malik DURMAZ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26399484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755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339752" y="627534"/>
            <a:ext cx="5400600" cy="460648"/>
          </a:xfrm>
        </p:spPr>
        <p:txBody>
          <a:bodyPr/>
          <a:lstStyle/>
          <a:p>
            <a:r>
              <a:rPr lang="tr-TR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DİĞER KOORDİNATÖRLÜKLER</a:t>
            </a:r>
            <a:endParaRPr lang="tr-TR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052523"/>
              </p:ext>
            </p:extLst>
          </p:nvPr>
        </p:nvGraphicFramePr>
        <p:xfrm>
          <a:off x="2013955" y="1551330"/>
          <a:ext cx="6096000" cy="282448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2342021">
                  <a:extLst>
                    <a:ext uri="{9D8B030D-6E8A-4147-A177-3AD203B41FA5}">
                      <a16:colId xmlns="" xmlns:a16="http://schemas.microsoft.com/office/drawing/2014/main" val="3978516436"/>
                    </a:ext>
                  </a:extLst>
                </a:gridCol>
                <a:gridCol w="3753979">
                  <a:extLst>
                    <a:ext uri="{9D8B030D-6E8A-4147-A177-3AD203B41FA5}">
                      <a16:colId xmlns="" xmlns:a16="http://schemas.microsoft.com/office/drawing/2014/main" val="21299018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latin typeface="Calibri"/>
                          <a:ea typeface="Calibri"/>
                          <a:cs typeface="Times New Roman"/>
                        </a:rPr>
                        <a:t>Koordinatörlük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Calibri"/>
                          <a:ea typeface="Calibri"/>
                          <a:cs typeface="Times New Roman"/>
                        </a:rPr>
                        <a:t>   Koordinatör /Koordinatör Yrd.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2168911745"/>
                  </a:ext>
                </a:extLst>
              </a:tr>
              <a:tr h="4907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WEB Sayfası</a:t>
                      </a:r>
                      <a:r>
                        <a:rPr lang="tr-TR" sz="14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>
                          <a:latin typeface="Calibri"/>
                          <a:ea typeface="Calibri"/>
                          <a:cs typeface="Times New Roman"/>
                        </a:rPr>
                        <a:t>Yrd.Doç.Dr</a:t>
                      </a: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. Mehmet </a:t>
                      </a: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RAMAZANOĞLU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extLst>
                  <a:ext uri="{0D108BD9-81ED-4DB2-BD59-A6C34878D82A}">
                    <a16:rowId xmlns="" xmlns:a16="http://schemas.microsoft.com/office/drawing/2014/main" val="2537913796"/>
                  </a:ext>
                </a:extLst>
              </a:tr>
              <a:tr h="4907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Ders Programı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err="1" smtClean="0">
                          <a:latin typeface="Calibri"/>
                          <a:ea typeface="Calibri"/>
                          <a:cs typeface="Times New Roman"/>
                        </a:rPr>
                        <a:t>Yrd.Doç.Dr</a:t>
                      </a: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. Adem</a:t>
                      </a:r>
                      <a:r>
                        <a:rPr lang="tr-TR" sz="1400" baseline="0" dirty="0" smtClean="0">
                          <a:latin typeface="Calibri"/>
                          <a:ea typeface="Calibri"/>
                          <a:cs typeface="Times New Roman"/>
                        </a:rPr>
                        <a:t> İNCE</a:t>
                      </a:r>
                      <a:endParaRPr lang="tr-TR" sz="14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</a:tr>
              <a:tr h="4907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Ders Değerlendirme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Yrd. Doç. Dr. Sungur GÜREL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Öğretmenlik Uygulaması (Staj)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Yrd. Doç. Dr. İlyas KARADENİZ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 smtClean="0">
                          <a:latin typeface="Calibri"/>
                          <a:ea typeface="Calibri"/>
                          <a:cs typeface="Times New Roman"/>
                        </a:rPr>
                        <a:t>Arş.Gör</a:t>
                      </a: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tr-TR" sz="1400" baseline="0" dirty="0" smtClean="0">
                          <a:latin typeface="Calibri"/>
                          <a:ea typeface="Calibri"/>
                          <a:cs typeface="Times New Roman"/>
                        </a:rPr>
                        <a:t>  Hakan ÇETİN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 smtClean="0">
                          <a:latin typeface="Calibri"/>
                          <a:ea typeface="Calibri"/>
                          <a:cs typeface="Times New Roman"/>
                        </a:rPr>
                        <a:t>Pedagojk</a:t>
                      </a: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 Formasyon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 smtClean="0">
                          <a:latin typeface="Calibri"/>
                          <a:ea typeface="Calibri"/>
                          <a:cs typeface="Times New Roman"/>
                        </a:rPr>
                        <a:t>Arş.Gör</a:t>
                      </a: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tr-TR" sz="1400" baseline="0" dirty="0" smtClean="0">
                          <a:latin typeface="Calibri"/>
                          <a:ea typeface="Calibri"/>
                          <a:cs typeface="Times New Roman"/>
                        </a:rPr>
                        <a:t> Mehmet Özdemir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err="1" smtClean="0">
                          <a:latin typeface="Calibri"/>
                          <a:ea typeface="Calibri"/>
                          <a:cs typeface="Times New Roman"/>
                        </a:rPr>
                        <a:t>Arş.Gör</a:t>
                      </a:r>
                      <a:r>
                        <a:rPr lang="tr-TR" sz="1400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tr-TR" sz="1400" baseline="0" dirty="0" smtClean="0">
                          <a:latin typeface="Calibri"/>
                          <a:ea typeface="Calibri"/>
                          <a:cs typeface="Times New Roman"/>
                        </a:rPr>
                        <a:t> İrem Akbulut</a:t>
                      </a:r>
                      <a:endParaRPr lang="tr-T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89" marR="65589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478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6DBEF7FF-E0EC-442F-8D51-627EEA9E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688" y="2211710"/>
            <a:ext cx="5940152" cy="884466"/>
          </a:xfrm>
        </p:spPr>
        <p:txBody>
          <a:bodyPr/>
          <a:lstStyle/>
          <a:p>
            <a:pPr algn="ctr"/>
            <a:r>
              <a:rPr lang="tr-TR" sz="3200" dirty="0"/>
              <a:t>İDARİ </a:t>
            </a:r>
            <a:r>
              <a:rPr lang="tr-TR" sz="3200" dirty="0" smtClean="0"/>
              <a:t>PERSONEL</a:t>
            </a:r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val="17594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>
            <a:extLst>
              <a:ext uri="{FF2B5EF4-FFF2-40B4-BE49-F238E27FC236}">
                <a16:creationId xmlns=""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572370"/>
              </p:ext>
            </p:extLst>
          </p:nvPr>
        </p:nvGraphicFramePr>
        <p:xfrm>
          <a:off x="1979712" y="771550"/>
          <a:ext cx="5939418" cy="3456384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2741270">
                  <a:extLst>
                    <a:ext uri="{9D8B030D-6E8A-4147-A177-3AD203B41FA5}">
                      <a16:colId xmlns="" xmlns:a16="http://schemas.microsoft.com/office/drawing/2014/main" val="653404013"/>
                    </a:ext>
                  </a:extLst>
                </a:gridCol>
                <a:gridCol w="3198148">
                  <a:extLst>
                    <a:ext uri="{9D8B030D-6E8A-4147-A177-3AD203B41FA5}">
                      <a16:colId xmlns="" xmlns:a16="http://schemas.microsoft.com/office/drawing/2014/main" val="1916147619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İdari Görev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Sayı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57823741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Fakülte Sekreteri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348694634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Dekanlık Sekreterliği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3098607097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Yazı İşleri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3536003555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Bölüm Sekreterliği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4032870927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Öğrenci İşleri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3597424899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Mutemetlik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344701933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Yardımcı Hizmet</a:t>
                      </a:r>
                      <a:endParaRPr lang="tr-TR" sz="2000" b="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3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142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>
            <a:extLst>
              <a:ext uri="{FF2B5EF4-FFF2-40B4-BE49-F238E27FC236}">
                <a16:creationId xmlns=""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984440"/>
              </p:ext>
            </p:extLst>
          </p:nvPr>
        </p:nvGraphicFramePr>
        <p:xfrm>
          <a:off x="2123728" y="699542"/>
          <a:ext cx="6696744" cy="4155948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692766">
                  <a:extLst>
                    <a:ext uri="{9D8B030D-6E8A-4147-A177-3AD203B41FA5}">
                      <a16:colId xmlns="" xmlns:a16="http://schemas.microsoft.com/office/drawing/2014/main" val="474112975"/>
                    </a:ext>
                  </a:extLst>
                </a:gridCol>
                <a:gridCol w="2771067">
                  <a:extLst>
                    <a:ext uri="{9D8B030D-6E8A-4147-A177-3AD203B41FA5}">
                      <a16:colId xmlns="" xmlns:a16="http://schemas.microsoft.com/office/drawing/2014/main" val="653404013"/>
                    </a:ext>
                  </a:extLst>
                </a:gridCol>
                <a:gridCol w="3232911">
                  <a:extLst>
                    <a:ext uri="{9D8B030D-6E8A-4147-A177-3AD203B41FA5}">
                      <a16:colId xmlns="" xmlns:a16="http://schemas.microsoft.com/office/drawing/2014/main" val="1916147619"/>
                    </a:ext>
                  </a:extLst>
                </a:gridCol>
              </a:tblGrid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Adı Soyadı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İdari Görevi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578237416"/>
                  </a:ext>
                </a:extLst>
              </a:tr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Ramiz Demirel</a:t>
                      </a:r>
                    </a:p>
                  </a:txBody>
                  <a:tcPr marL="67733" marR="67733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40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Fakülte </a:t>
                      </a:r>
                      <a:r>
                        <a:rPr lang="tr-TR" sz="140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Sekreteri</a:t>
                      </a:r>
                    </a:p>
                  </a:txBody>
                  <a:tcPr marL="67733" marR="67733" marT="0" marB="0"/>
                </a:tc>
                <a:extLst>
                  <a:ext uri="{0D108BD9-81ED-4DB2-BD59-A6C34878D82A}">
                    <a16:rowId xmlns="" xmlns:a16="http://schemas.microsoft.com/office/drawing/2014/main" val="1348694634"/>
                  </a:ext>
                </a:extLst>
              </a:tr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Selman Demir</a:t>
                      </a:r>
                    </a:p>
                  </a:txBody>
                  <a:tcPr marL="67733" marR="6773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Mutemetlik</a:t>
                      </a:r>
                    </a:p>
                  </a:txBody>
                  <a:tcPr marL="67733" marR="67733" marT="0" marB="0"/>
                </a:tc>
                <a:extLst>
                  <a:ext uri="{0D108BD9-81ED-4DB2-BD59-A6C34878D82A}">
                    <a16:rowId xmlns="" xmlns:a16="http://schemas.microsoft.com/office/drawing/2014/main" val="3098607097"/>
                  </a:ext>
                </a:extLst>
              </a:tr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Bedrettin </a:t>
                      </a:r>
                      <a:r>
                        <a:rPr lang="tr-TR" sz="1400" b="0" dirty="0" err="1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Siğa</a:t>
                      </a:r>
                      <a:endParaRPr lang="tr-TR" sz="1400" b="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7733" marR="6773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Yazı İşleri</a:t>
                      </a:r>
                    </a:p>
                  </a:txBody>
                  <a:tcPr marL="67733" marR="67733" marT="0" marB="0"/>
                </a:tc>
                <a:extLst>
                  <a:ext uri="{0D108BD9-81ED-4DB2-BD59-A6C34878D82A}">
                    <a16:rowId xmlns="" xmlns:a16="http://schemas.microsoft.com/office/drawing/2014/main" val="3536003555"/>
                  </a:ext>
                </a:extLst>
              </a:tr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Leyla Uçar</a:t>
                      </a:r>
                    </a:p>
                  </a:txBody>
                  <a:tcPr marL="67733" marR="6773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Bölüm Sekreterliği</a:t>
                      </a:r>
                    </a:p>
                  </a:txBody>
                  <a:tcPr marL="67733" marR="67733" marT="0" marB="0"/>
                </a:tc>
                <a:extLst>
                  <a:ext uri="{0D108BD9-81ED-4DB2-BD59-A6C34878D82A}">
                    <a16:rowId xmlns="" xmlns:a16="http://schemas.microsoft.com/office/drawing/2014/main" val="4032870927"/>
                  </a:ext>
                </a:extLst>
              </a:tr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Ömer TEKİN</a:t>
                      </a:r>
                    </a:p>
                  </a:txBody>
                  <a:tcPr marL="67733" marR="6773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Bölüm Sekreterliği</a:t>
                      </a:r>
                    </a:p>
                  </a:txBody>
                  <a:tcPr marL="67733" marR="67733" marT="0" marB="0"/>
                </a:tc>
                <a:extLst>
                  <a:ext uri="{0D108BD9-81ED-4DB2-BD59-A6C34878D82A}">
                    <a16:rowId xmlns="" xmlns:a16="http://schemas.microsoft.com/office/drawing/2014/main" val="3597424899"/>
                  </a:ext>
                </a:extLst>
              </a:tr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Adnan Güneş</a:t>
                      </a:r>
                    </a:p>
                  </a:txBody>
                  <a:tcPr marL="67733" marR="6773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Öğrenci İşleri</a:t>
                      </a:r>
                      <a:endParaRPr lang="tr-TR" sz="14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7733" marR="67733" marT="0" marB="0"/>
                </a:tc>
                <a:extLst>
                  <a:ext uri="{0D108BD9-81ED-4DB2-BD59-A6C34878D82A}">
                    <a16:rowId xmlns="" xmlns:a16="http://schemas.microsoft.com/office/drawing/2014/main" val="2138344919"/>
                  </a:ext>
                </a:extLst>
              </a:tr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Resul Batur</a:t>
                      </a:r>
                    </a:p>
                  </a:txBody>
                  <a:tcPr marL="67733" marR="6773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Öğrenci İşleri</a:t>
                      </a:r>
                    </a:p>
                  </a:txBody>
                  <a:tcPr marL="67733" marR="67733" marT="0" marB="0"/>
                </a:tc>
                <a:extLst>
                  <a:ext uri="{0D108BD9-81ED-4DB2-BD59-A6C34878D82A}">
                    <a16:rowId xmlns="" xmlns:a16="http://schemas.microsoft.com/office/drawing/2014/main" val="928608090"/>
                  </a:ext>
                </a:extLst>
              </a:tr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M. Reşit Güneş</a:t>
                      </a:r>
                    </a:p>
                  </a:txBody>
                  <a:tcPr marL="67733" marR="6773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Öğrenci İşleri</a:t>
                      </a:r>
                    </a:p>
                  </a:txBody>
                  <a:tcPr marL="67733" marR="67733" marT="0" marB="0"/>
                </a:tc>
                <a:extLst>
                  <a:ext uri="{0D108BD9-81ED-4DB2-BD59-A6C34878D82A}">
                    <a16:rowId xmlns="" xmlns:a16="http://schemas.microsoft.com/office/drawing/2014/main" val="3949261862"/>
                  </a:ext>
                </a:extLst>
              </a:tr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Fatma Akbaba</a:t>
                      </a:r>
                    </a:p>
                  </a:txBody>
                  <a:tcPr marL="67733" marR="6773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Dekanlık </a:t>
                      </a:r>
                      <a:r>
                        <a:rPr lang="tr-TR" sz="140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Sekreterliği</a:t>
                      </a:r>
                      <a:endParaRPr lang="tr-TR" sz="14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7733" marR="67733" marT="0" marB="0"/>
                </a:tc>
                <a:extLst>
                  <a:ext uri="{0D108BD9-81ED-4DB2-BD59-A6C34878D82A}">
                    <a16:rowId xmlns="" xmlns:a16="http://schemas.microsoft.com/office/drawing/2014/main" val="2180976073"/>
                  </a:ext>
                </a:extLst>
              </a:tr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Metin Dündar</a:t>
                      </a:r>
                    </a:p>
                  </a:txBody>
                  <a:tcPr marL="67733" marR="6773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Yardımcı Hizmet </a:t>
                      </a:r>
                      <a:endParaRPr lang="tr-TR" sz="14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7733" marR="67733" marT="0" marB="0"/>
                </a:tc>
                <a:extLst>
                  <a:ext uri="{0D108BD9-81ED-4DB2-BD59-A6C34878D82A}">
                    <a16:rowId xmlns="" xmlns:a16="http://schemas.microsoft.com/office/drawing/2014/main" val="3301891678"/>
                  </a:ext>
                </a:extLst>
              </a:tr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Alaaddin Honaz</a:t>
                      </a:r>
                    </a:p>
                  </a:txBody>
                  <a:tcPr marL="67733" marR="6773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40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Yardımcı Hizmet </a:t>
                      </a:r>
                      <a:endParaRPr lang="tr-TR" sz="14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7733" marR="67733" marT="0" marB="0"/>
                </a:tc>
                <a:extLst>
                  <a:ext uri="{0D108BD9-81ED-4DB2-BD59-A6C34878D82A}">
                    <a16:rowId xmlns="" xmlns:a16="http://schemas.microsoft.com/office/drawing/2014/main" val="277847745"/>
                  </a:ext>
                </a:extLst>
              </a:tr>
              <a:tr h="28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Yusuf Özbey</a:t>
                      </a:r>
                    </a:p>
                  </a:txBody>
                  <a:tcPr marL="67733" marR="6773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Yardımcı Hizmet </a:t>
                      </a:r>
                      <a:endParaRPr lang="tr-TR" sz="140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7733" marR="67733" marT="0" marB="0"/>
                </a:tc>
                <a:extLst>
                  <a:ext uri="{0D108BD9-81ED-4DB2-BD59-A6C34878D82A}">
                    <a16:rowId xmlns="" xmlns:a16="http://schemas.microsoft.com/office/drawing/2014/main" val="20176513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189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="" xmlns:a16="http://schemas.microsoft.com/office/drawing/2014/main" id="{2885F0A0-D902-4AF6-A94B-95B6975401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491630"/>
            <a:ext cx="5256584" cy="3326428"/>
          </a:xfrm>
          <a:prstGeom prst="rect">
            <a:avLst/>
          </a:prstGeom>
        </p:spPr>
      </p:pic>
      <p:sp>
        <p:nvSpPr>
          <p:cNvPr id="4" name="İçerik Yer Tutucusu 3">
            <a:extLst>
              <a:ext uri="{FF2B5EF4-FFF2-40B4-BE49-F238E27FC236}">
                <a16:creationId xmlns="" xmlns:a16="http://schemas.microsoft.com/office/drawing/2014/main" id="{43E48D27-1DAC-4994-AE19-5600B2EF822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907704" y="411510"/>
            <a:ext cx="5760640" cy="979513"/>
          </a:xfrm>
        </p:spPr>
        <p:txBody>
          <a:bodyPr/>
          <a:lstStyle/>
          <a:p>
            <a:pPr algn="ctr"/>
            <a:r>
              <a:rPr lang="tr-T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BİLİMSEL FAALİYETLER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6393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84466"/>
          </a:xfrm>
        </p:spPr>
        <p:txBody>
          <a:bodyPr/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2007-2017 YILLARINDA SİİRT ÜNİVERSİTESİ </a:t>
            </a: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EĞİTİM FAKÜLTESİ’NDE GERÇEKLEŞTİRİLEN </a:t>
            </a: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YAYINLAR VE BİLİMSEL FAALİYETLER</a:t>
            </a:r>
          </a:p>
        </p:txBody>
      </p:sp>
      <p:graphicFrame>
        <p:nvGraphicFramePr>
          <p:cNvPr id="2" name="Tablo 1">
            <a:extLst>
              <a:ext uri="{FF2B5EF4-FFF2-40B4-BE49-F238E27FC236}">
                <a16:creationId xmlns="" xmlns:a16="http://schemas.microsoft.com/office/drawing/2014/main" id="{983836AF-2B44-433C-BCA2-353AE79F2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728511"/>
              </p:ext>
            </p:extLst>
          </p:nvPr>
        </p:nvGraphicFramePr>
        <p:xfrm>
          <a:off x="794" y="940595"/>
          <a:ext cx="9143205" cy="4202905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194941">
                  <a:extLst>
                    <a:ext uri="{9D8B030D-6E8A-4147-A177-3AD203B41FA5}">
                      <a16:colId xmlns="" xmlns:a16="http://schemas.microsoft.com/office/drawing/2014/main" val="3416888682"/>
                    </a:ext>
                  </a:extLst>
                </a:gridCol>
                <a:gridCol w="504055">
                  <a:extLst>
                    <a:ext uri="{9D8B030D-6E8A-4147-A177-3AD203B41FA5}">
                      <a16:colId xmlns="" xmlns:a16="http://schemas.microsoft.com/office/drawing/2014/main" val="2589564388"/>
                    </a:ext>
                  </a:extLst>
                </a:gridCol>
                <a:gridCol w="527198">
                  <a:extLst>
                    <a:ext uri="{9D8B030D-6E8A-4147-A177-3AD203B41FA5}">
                      <a16:colId xmlns="" xmlns:a16="http://schemas.microsoft.com/office/drawing/2014/main" val="1424772161"/>
                    </a:ext>
                  </a:extLst>
                </a:gridCol>
                <a:gridCol w="553953">
                  <a:extLst>
                    <a:ext uri="{9D8B030D-6E8A-4147-A177-3AD203B41FA5}">
                      <a16:colId xmlns="" xmlns:a16="http://schemas.microsoft.com/office/drawing/2014/main" val="3153666"/>
                    </a:ext>
                  </a:extLst>
                </a:gridCol>
                <a:gridCol w="553953">
                  <a:extLst>
                    <a:ext uri="{9D8B030D-6E8A-4147-A177-3AD203B41FA5}">
                      <a16:colId xmlns="" xmlns:a16="http://schemas.microsoft.com/office/drawing/2014/main" val="262726944"/>
                    </a:ext>
                  </a:extLst>
                </a:gridCol>
                <a:gridCol w="553953">
                  <a:extLst>
                    <a:ext uri="{9D8B030D-6E8A-4147-A177-3AD203B41FA5}">
                      <a16:colId xmlns="" xmlns:a16="http://schemas.microsoft.com/office/drawing/2014/main" val="2169204917"/>
                    </a:ext>
                  </a:extLst>
                </a:gridCol>
                <a:gridCol w="475239">
                  <a:extLst>
                    <a:ext uri="{9D8B030D-6E8A-4147-A177-3AD203B41FA5}">
                      <a16:colId xmlns="" xmlns:a16="http://schemas.microsoft.com/office/drawing/2014/main" val="1291180006"/>
                    </a:ext>
                  </a:extLst>
                </a:gridCol>
                <a:gridCol w="632667">
                  <a:extLst>
                    <a:ext uri="{9D8B030D-6E8A-4147-A177-3AD203B41FA5}">
                      <a16:colId xmlns="" xmlns:a16="http://schemas.microsoft.com/office/drawing/2014/main" val="245950587"/>
                    </a:ext>
                  </a:extLst>
                </a:gridCol>
                <a:gridCol w="553953">
                  <a:extLst>
                    <a:ext uri="{9D8B030D-6E8A-4147-A177-3AD203B41FA5}">
                      <a16:colId xmlns="" xmlns:a16="http://schemas.microsoft.com/office/drawing/2014/main" val="128187289"/>
                    </a:ext>
                  </a:extLst>
                </a:gridCol>
                <a:gridCol w="553953">
                  <a:extLst>
                    <a:ext uri="{9D8B030D-6E8A-4147-A177-3AD203B41FA5}">
                      <a16:colId xmlns="" xmlns:a16="http://schemas.microsoft.com/office/drawing/2014/main" val="4269071652"/>
                    </a:ext>
                  </a:extLst>
                </a:gridCol>
                <a:gridCol w="553953">
                  <a:extLst>
                    <a:ext uri="{9D8B030D-6E8A-4147-A177-3AD203B41FA5}">
                      <a16:colId xmlns="" xmlns:a16="http://schemas.microsoft.com/office/drawing/2014/main" val="3837123159"/>
                    </a:ext>
                  </a:extLst>
                </a:gridCol>
                <a:gridCol w="553953">
                  <a:extLst>
                    <a:ext uri="{9D8B030D-6E8A-4147-A177-3AD203B41FA5}">
                      <a16:colId xmlns="" xmlns:a16="http://schemas.microsoft.com/office/drawing/2014/main" val="1691603165"/>
                    </a:ext>
                  </a:extLst>
                </a:gridCol>
                <a:gridCol w="931434">
                  <a:extLst>
                    <a:ext uri="{9D8B030D-6E8A-4147-A177-3AD203B41FA5}">
                      <a16:colId xmlns="" xmlns:a16="http://schemas.microsoft.com/office/drawing/2014/main" val="2212173005"/>
                    </a:ext>
                  </a:extLst>
                </a:gridCol>
              </a:tblGrid>
              <a:tr h="580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898416401"/>
                  </a:ext>
                </a:extLst>
              </a:tr>
              <a:tr h="4474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Uluslararası Makale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30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45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26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56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51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294 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849567589"/>
                  </a:ext>
                </a:extLst>
              </a:tr>
              <a:tr h="4474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Makale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6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131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63580166"/>
                  </a:ext>
                </a:extLst>
              </a:tr>
              <a:tr h="4474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ve Uluslararası Bildiri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57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101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151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460 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738657119"/>
                  </a:ext>
                </a:extLst>
              </a:tr>
              <a:tr h="4474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Kitap Yazarlığı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258032357"/>
                  </a:ext>
                </a:extLst>
              </a:tr>
              <a:tr h="489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Kitapta Bölüm Yazarlığı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6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7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38 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272351579"/>
                  </a:ext>
                </a:extLst>
              </a:tr>
              <a:tr h="13424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Proje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(Yürütücü –Araştırmacı)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9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63</a:t>
                      </a: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31175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252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84466"/>
          </a:xfrm>
        </p:spPr>
        <p:txBody>
          <a:bodyPr/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2007-2017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Yıllarında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Siirt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Üniversitesi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Eğitim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Fakültesi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000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Matematik</a:t>
            </a:r>
            <a:r>
              <a:rPr lang="en-US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</a:t>
            </a:r>
            <a:r>
              <a:rPr lang="en-US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Fen </a:t>
            </a:r>
            <a:r>
              <a:rPr lang="en-US" sz="2000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Bilimleri</a:t>
            </a:r>
            <a:r>
              <a:rPr lang="en-US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Eğitimi</a:t>
            </a:r>
            <a:r>
              <a:rPr lang="en-US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Bölümü’nde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Gerçekleştirilen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Yayınlar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ve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Bilimsel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Faaliyetler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Tablo 1">
            <a:extLst>
              <a:ext uri="{FF2B5EF4-FFF2-40B4-BE49-F238E27FC236}">
                <a16:creationId xmlns="" xmlns:a16="http://schemas.microsoft.com/office/drawing/2014/main" id="{983836AF-2B44-433C-BCA2-353AE79F2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891333"/>
              </p:ext>
            </p:extLst>
          </p:nvPr>
        </p:nvGraphicFramePr>
        <p:xfrm>
          <a:off x="795" y="940595"/>
          <a:ext cx="8747670" cy="3730193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099988">
                  <a:extLst>
                    <a:ext uri="{9D8B030D-6E8A-4147-A177-3AD203B41FA5}">
                      <a16:colId xmlns="" xmlns:a16="http://schemas.microsoft.com/office/drawing/2014/main" val="3416888682"/>
                    </a:ext>
                  </a:extLst>
                </a:gridCol>
                <a:gridCol w="482250">
                  <a:extLst>
                    <a:ext uri="{9D8B030D-6E8A-4147-A177-3AD203B41FA5}">
                      <a16:colId xmlns="" xmlns:a16="http://schemas.microsoft.com/office/drawing/2014/main" val="2589564388"/>
                    </a:ext>
                  </a:extLst>
                </a:gridCol>
                <a:gridCol w="504391">
                  <a:extLst>
                    <a:ext uri="{9D8B030D-6E8A-4147-A177-3AD203B41FA5}">
                      <a16:colId xmlns="" xmlns:a16="http://schemas.microsoft.com/office/drawing/2014/main" val="1424772161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3153666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262726944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2169204917"/>
                    </a:ext>
                  </a:extLst>
                </a:gridCol>
                <a:gridCol w="454680">
                  <a:extLst>
                    <a:ext uri="{9D8B030D-6E8A-4147-A177-3AD203B41FA5}">
                      <a16:colId xmlns="" xmlns:a16="http://schemas.microsoft.com/office/drawing/2014/main" val="1291180006"/>
                    </a:ext>
                  </a:extLst>
                </a:gridCol>
                <a:gridCol w="605298">
                  <a:extLst>
                    <a:ext uri="{9D8B030D-6E8A-4147-A177-3AD203B41FA5}">
                      <a16:colId xmlns="" xmlns:a16="http://schemas.microsoft.com/office/drawing/2014/main" val="245950587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128187289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4269071652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3837123159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1691603165"/>
                    </a:ext>
                  </a:extLst>
                </a:gridCol>
                <a:gridCol w="891140">
                  <a:extLst>
                    <a:ext uri="{9D8B030D-6E8A-4147-A177-3AD203B41FA5}">
                      <a16:colId xmlns="" xmlns:a16="http://schemas.microsoft.com/office/drawing/2014/main" val="2212173005"/>
                    </a:ext>
                  </a:extLst>
                </a:gridCol>
              </a:tblGrid>
              <a:tr h="409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898416401"/>
                  </a:ext>
                </a:extLst>
              </a:tr>
              <a:tr h="2636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Uluslararası Makale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 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849567589"/>
                  </a:ext>
                </a:extLst>
              </a:tr>
              <a:tr h="2708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Makale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19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63580166"/>
                  </a:ext>
                </a:extLst>
              </a:tr>
              <a:tr h="3122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ve Uluslararası Bildiri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31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82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738657119"/>
                  </a:ext>
                </a:extLst>
              </a:tr>
              <a:tr h="2636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Kitap Yazarlığı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258032357"/>
                  </a:ext>
                </a:extLst>
              </a:tr>
              <a:tr h="345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Kitapta Bölüm Yazarlığı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272351579"/>
                  </a:ext>
                </a:extLst>
              </a:tr>
              <a:tr h="7322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Projelerde Yürütücü ve/veya Araştırmacı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31175273"/>
                  </a:ext>
                </a:extLst>
              </a:tr>
              <a:tr h="4832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Akademik Toplantılar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(Uluslararası)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748055489"/>
                  </a:ext>
                </a:extLst>
              </a:tr>
              <a:tr h="4229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Akademik Toplantılar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(Ulusal)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8774047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221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84466"/>
          </a:xfrm>
        </p:spPr>
        <p:txBody>
          <a:bodyPr/>
          <a:lstStyle/>
          <a:p>
            <a:pPr algn="ctr"/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2007-2017 Yıllarında Siirt Üniversitesi Eğitim Fakültesi </a:t>
            </a:r>
            <a:b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Temel Eğitim Bölümü</a:t>
            </a: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nde Gerçekleştirilen </a:t>
            </a:r>
            <a:b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Yayınlar ve Bilimsel Faaliyetler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Tablo 1">
            <a:extLst>
              <a:ext uri="{FF2B5EF4-FFF2-40B4-BE49-F238E27FC236}">
                <a16:creationId xmlns="" xmlns:a16="http://schemas.microsoft.com/office/drawing/2014/main" id="{983836AF-2B44-433C-BCA2-353AE79F2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969975"/>
              </p:ext>
            </p:extLst>
          </p:nvPr>
        </p:nvGraphicFramePr>
        <p:xfrm>
          <a:off x="792" y="940595"/>
          <a:ext cx="8963695" cy="3730193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151847">
                  <a:extLst>
                    <a:ext uri="{9D8B030D-6E8A-4147-A177-3AD203B41FA5}">
                      <a16:colId xmlns="" xmlns:a16="http://schemas.microsoft.com/office/drawing/2014/main" val="3416888682"/>
                    </a:ext>
                  </a:extLst>
                </a:gridCol>
                <a:gridCol w="494159">
                  <a:extLst>
                    <a:ext uri="{9D8B030D-6E8A-4147-A177-3AD203B41FA5}">
                      <a16:colId xmlns="" xmlns:a16="http://schemas.microsoft.com/office/drawing/2014/main" val="2589564388"/>
                    </a:ext>
                  </a:extLst>
                </a:gridCol>
                <a:gridCol w="516847">
                  <a:extLst>
                    <a:ext uri="{9D8B030D-6E8A-4147-A177-3AD203B41FA5}">
                      <a16:colId xmlns="" xmlns:a16="http://schemas.microsoft.com/office/drawing/2014/main" val="1424772161"/>
                    </a:ext>
                  </a:extLst>
                </a:gridCol>
                <a:gridCol w="543077">
                  <a:extLst>
                    <a:ext uri="{9D8B030D-6E8A-4147-A177-3AD203B41FA5}">
                      <a16:colId xmlns="" xmlns:a16="http://schemas.microsoft.com/office/drawing/2014/main" val="3153666"/>
                    </a:ext>
                  </a:extLst>
                </a:gridCol>
                <a:gridCol w="543077">
                  <a:extLst>
                    <a:ext uri="{9D8B030D-6E8A-4147-A177-3AD203B41FA5}">
                      <a16:colId xmlns="" xmlns:a16="http://schemas.microsoft.com/office/drawing/2014/main" val="262726944"/>
                    </a:ext>
                  </a:extLst>
                </a:gridCol>
                <a:gridCol w="543077">
                  <a:extLst>
                    <a:ext uri="{9D8B030D-6E8A-4147-A177-3AD203B41FA5}">
                      <a16:colId xmlns="" xmlns:a16="http://schemas.microsoft.com/office/drawing/2014/main" val="2169204917"/>
                    </a:ext>
                  </a:extLst>
                </a:gridCol>
                <a:gridCol w="465908">
                  <a:extLst>
                    <a:ext uri="{9D8B030D-6E8A-4147-A177-3AD203B41FA5}">
                      <a16:colId xmlns="" xmlns:a16="http://schemas.microsoft.com/office/drawing/2014/main" val="1291180006"/>
                    </a:ext>
                  </a:extLst>
                </a:gridCol>
                <a:gridCol w="532892">
                  <a:extLst>
                    <a:ext uri="{9D8B030D-6E8A-4147-A177-3AD203B41FA5}">
                      <a16:colId xmlns="" xmlns:a16="http://schemas.microsoft.com/office/drawing/2014/main" val="245950587"/>
                    </a:ext>
                  </a:extLst>
                </a:gridCol>
                <a:gridCol w="516504">
                  <a:extLst>
                    <a:ext uri="{9D8B030D-6E8A-4147-A177-3AD203B41FA5}">
                      <a16:colId xmlns="" xmlns:a16="http://schemas.microsoft.com/office/drawing/2014/main" val="128187289"/>
                    </a:ext>
                  </a:extLst>
                </a:gridCol>
                <a:gridCol w="516504">
                  <a:extLst>
                    <a:ext uri="{9D8B030D-6E8A-4147-A177-3AD203B41FA5}">
                      <a16:colId xmlns="" xmlns:a16="http://schemas.microsoft.com/office/drawing/2014/main" val="4269071652"/>
                    </a:ext>
                  </a:extLst>
                </a:gridCol>
                <a:gridCol w="516504">
                  <a:extLst>
                    <a:ext uri="{9D8B030D-6E8A-4147-A177-3AD203B41FA5}">
                      <a16:colId xmlns="" xmlns:a16="http://schemas.microsoft.com/office/drawing/2014/main" val="3837123159"/>
                    </a:ext>
                  </a:extLst>
                </a:gridCol>
                <a:gridCol w="516504">
                  <a:extLst>
                    <a:ext uri="{9D8B030D-6E8A-4147-A177-3AD203B41FA5}">
                      <a16:colId xmlns="" xmlns:a16="http://schemas.microsoft.com/office/drawing/2014/main" val="1691603165"/>
                    </a:ext>
                  </a:extLst>
                </a:gridCol>
                <a:gridCol w="1106795">
                  <a:extLst>
                    <a:ext uri="{9D8B030D-6E8A-4147-A177-3AD203B41FA5}">
                      <a16:colId xmlns="" xmlns:a16="http://schemas.microsoft.com/office/drawing/2014/main" val="2212173005"/>
                    </a:ext>
                  </a:extLst>
                </a:gridCol>
              </a:tblGrid>
              <a:tr h="409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2007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2008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2009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2010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2012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898416401"/>
                  </a:ext>
                </a:extLst>
              </a:tr>
              <a:tr h="2636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Uluslararası Makale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849567589"/>
                  </a:ext>
                </a:extLst>
              </a:tr>
              <a:tr h="2708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Makale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63580166"/>
                  </a:ext>
                </a:extLst>
              </a:tr>
              <a:tr h="3122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ve Uluslararası Bildiri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37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738657119"/>
                  </a:ext>
                </a:extLst>
              </a:tr>
              <a:tr h="2636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Kitap Yazarlığı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258032357"/>
                  </a:ext>
                </a:extLst>
              </a:tr>
              <a:tr h="345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Kitapta Bölüm Yazarlığı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272351579"/>
                  </a:ext>
                </a:extLst>
              </a:tr>
              <a:tr h="7322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Projelerde Yürütücü ve/veya Araştırmacı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31175273"/>
                  </a:ext>
                </a:extLst>
              </a:tr>
              <a:tr h="4832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Akademik Toplantılar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(Uluslararası)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748055489"/>
                  </a:ext>
                </a:extLst>
              </a:tr>
              <a:tr h="4229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Akademik Toplantılar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(Ulusal)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6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6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8774047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809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84466"/>
          </a:xfrm>
        </p:spPr>
        <p:txBody>
          <a:bodyPr/>
          <a:lstStyle/>
          <a:p>
            <a:pPr algn="ctr"/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2007-2017 Yıllarında Siirt Üniversitesi Eğitim Fakültesi  </a:t>
            </a:r>
            <a:b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Eğitim Bilimleri</a:t>
            </a: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tr-TR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Bölümü</a:t>
            </a: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nde Gerçekleştirilen </a:t>
            </a:r>
            <a:b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Yayınlar ve Bilimsel Faaliyetler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Tablo 1">
            <a:extLst>
              <a:ext uri="{FF2B5EF4-FFF2-40B4-BE49-F238E27FC236}">
                <a16:creationId xmlns="" xmlns:a16="http://schemas.microsoft.com/office/drawing/2014/main" id="{983836AF-2B44-433C-BCA2-353AE79F2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04844"/>
              </p:ext>
            </p:extLst>
          </p:nvPr>
        </p:nvGraphicFramePr>
        <p:xfrm>
          <a:off x="795" y="940595"/>
          <a:ext cx="8747670" cy="3730193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099988">
                  <a:extLst>
                    <a:ext uri="{9D8B030D-6E8A-4147-A177-3AD203B41FA5}">
                      <a16:colId xmlns="" xmlns:a16="http://schemas.microsoft.com/office/drawing/2014/main" val="3416888682"/>
                    </a:ext>
                  </a:extLst>
                </a:gridCol>
                <a:gridCol w="482250">
                  <a:extLst>
                    <a:ext uri="{9D8B030D-6E8A-4147-A177-3AD203B41FA5}">
                      <a16:colId xmlns="" xmlns:a16="http://schemas.microsoft.com/office/drawing/2014/main" val="2589564388"/>
                    </a:ext>
                  </a:extLst>
                </a:gridCol>
                <a:gridCol w="504391">
                  <a:extLst>
                    <a:ext uri="{9D8B030D-6E8A-4147-A177-3AD203B41FA5}">
                      <a16:colId xmlns="" xmlns:a16="http://schemas.microsoft.com/office/drawing/2014/main" val="1424772161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3153666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262726944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2169204917"/>
                    </a:ext>
                  </a:extLst>
                </a:gridCol>
                <a:gridCol w="454680">
                  <a:extLst>
                    <a:ext uri="{9D8B030D-6E8A-4147-A177-3AD203B41FA5}">
                      <a16:colId xmlns="" xmlns:a16="http://schemas.microsoft.com/office/drawing/2014/main" val="1291180006"/>
                    </a:ext>
                  </a:extLst>
                </a:gridCol>
                <a:gridCol w="605298">
                  <a:extLst>
                    <a:ext uri="{9D8B030D-6E8A-4147-A177-3AD203B41FA5}">
                      <a16:colId xmlns="" xmlns:a16="http://schemas.microsoft.com/office/drawing/2014/main" val="245950587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128187289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4269071652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3837123159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1691603165"/>
                    </a:ext>
                  </a:extLst>
                </a:gridCol>
                <a:gridCol w="891140">
                  <a:extLst>
                    <a:ext uri="{9D8B030D-6E8A-4147-A177-3AD203B41FA5}">
                      <a16:colId xmlns="" xmlns:a16="http://schemas.microsoft.com/office/drawing/2014/main" val="2212173005"/>
                    </a:ext>
                  </a:extLst>
                </a:gridCol>
              </a:tblGrid>
              <a:tr h="409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898416401"/>
                  </a:ext>
                </a:extLst>
              </a:tr>
              <a:tr h="2636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Uluslararası Makale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  16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849567589"/>
                  </a:ext>
                </a:extLst>
              </a:tr>
              <a:tr h="2708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Makale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63580166"/>
                  </a:ext>
                </a:extLst>
              </a:tr>
              <a:tr h="3122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ve Uluslararası Bildiri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170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738657119"/>
                  </a:ext>
                </a:extLst>
              </a:tr>
              <a:tr h="2636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Kitap Yazarlığı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258032357"/>
                  </a:ext>
                </a:extLst>
              </a:tr>
              <a:tr h="345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Kitapta Bölüm Yazarlığı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272351579"/>
                  </a:ext>
                </a:extLst>
              </a:tr>
              <a:tr h="7322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Projelerde Yürütücü ve/veya Araştırmacı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19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31175273"/>
                  </a:ext>
                </a:extLst>
              </a:tr>
              <a:tr h="4832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Akademik Toplantılar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(Uluslararası)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748055489"/>
                  </a:ext>
                </a:extLst>
              </a:tr>
              <a:tr h="4229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Akademik Toplantılar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(Ulusal)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6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6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8774047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187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84466"/>
          </a:xfrm>
        </p:spPr>
        <p:txBody>
          <a:bodyPr/>
          <a:lstStyle/>
          <a:p>
            <a:pPr algn="ctr"/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2007-2017 Yıllarında Siirt Üniversitesi Eğitim Fakültesi  </a:t>
            </a:r>
            <a:b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Bilgisayar ve Öğretim Teknolojileri Eğitimi Bölümü</a:t>
            </a: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nde </a:t>
            </a:r>
            <a:b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Gerçekleştirilen Yayınlar ve Bilimsel Faaliyetler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Tablo 1">
            <a:extLst>
              <a:ext uri="{FF2B5EF4-FFF2-40B4-BE49-F238E27FC236}">
                <a16:creationId xmlns="" xmlns:a16="http://schemas.microsoft.com/office/drawing/2014/main" id="{983836AF-2B44-433C-BCA2-353AE79F2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6783159"/>
              </p:ext>
            </p:extLst>
          </p:nvPr>
        </p:nvGraphicFramePr>
        <p:xfrm>
          <a:off x="795" y="940595"/>
          <a:ext cx="8747670" cy="3730193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099988">
                  <a:extLst>
                    <a:ext uri="{9D8B030D-6E8A-4147-A177-3AD203B41FA5}">
                      <a16:colId xmlns="" xmlns:a16="http://schemas.microsoft.com/office/drawing/2014/main" val="3416888682"/>
                    </a:ext>
                  </a:extLst>
                </a:gridCol>
                <a:gridCol w="482250">
                  <a:extLst>
                    <a:ext uri="{9D8B030D-6E8A-4147-A177-3AD203B41FA5}">
                      <a16:colId xmlns="" xmlns:a16="http://schemas.microsoft.com/office/drawing/2014/main" val="2589564388"/>
                    </a:ext>
                  </a:extLst>
                </a:gridCol>
                <a:gridCol w="504391">
                  <a:extLst>
                    <a:ext uri="{9D8B030D-6E8A-4147-A177-3AD203B41FA5}">
                      <a16:colId xmlns="" xmlns:a16="http://schemas.microsoft.com/office/drawing/2014/main" val="1424772161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3153666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262726944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2169204917"/>
                    </a:ext>
                  </a:extLst>
                </a:gridCol>
                <a:gridCol w="454680">
                  <a:extLst>
                    <a:ext uri="{9D8B030D-6E8A-4147-A177-3AD203B41FA5}">
                      <a16:colId xmlns="" xmlns:a16="http://schemas.microsoft.com/office/drawing/2014/main" val="1291180006"/>
                    </a:ext>
                  </a:extLst>
                </a:gridCol>
                <a:gridCol w="605298">
                  <a:extLst>
                    <a:ext uri="{9D8B030D-6E8A-4147-A177-3AD203B41FA5}">
                      <a16:colId xmlns="" xmlns:a16="http://schemas.microsoft.com/office/drawing/2014/main" val="245950587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128187289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4269071652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3837123159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1691603165"/>
                    </a:ext>
                  </a:extLst>
                </a:gridCol>
                <a:gridCol w="891140">
                  <a:extLst>
                    <a:ext uri="{9D8B030D-6E8A-4147-A177-3AD203B41FA5}">
                      <a16:colId xmlns="" xmlns:a16="http://schemas.microsoft.com/office/drawing/2014/main" val="2212173005"/>
                    </a:ext>
                  </a:extLst>
                </a:gridCol>
              </a:tblGrid>
              <a:tr h="409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898416401"/>
                  </a:ext>
                </a:extLst>
              </a:tr>
              <a:tr h="2636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Uluslararası Makale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849567589"/>
                  </a:ext>
                </a:extLst>
              </a:tr>
              <a:tr h="2708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Makale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63580166"/>
                  </a:ext>
                </a:extLst>
              </a:tr>
              <a:tr h="3122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ve Uluslararası Bildiri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19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96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738657119"/>
                  </a:ext>
                </a:extLst>
              </a:tr>
              <a:tr h="2636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Kitap Yazarlığı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258032357"/>
                  </a:ext>
                </a:extLst>
              </a:tr>
              <a:tr h="345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Kitapta Bölüm Yazarlığı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272351579"/>
                  </a:ext>
                </a:extLst>
              </a:tr>
              <a:tr h="7322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Projelerde Yürütücü ve/veya Araştırmacı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31175273"/>
                  </a:ext>
                </a:extLst>
              </a:tr>
              <a:tr h="4832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Akademik Toplantılar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(Uluslararası)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748055489"/>
                  </a:ext>
                </a:extLst>
              </a:tr>
              <a:tr h="4229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Akademik Toplantılar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(Ulusal)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8774047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148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84466"/>
          </a:xfrm>
        </p:spPr>
        <p:txBody>
          <a:bodyPr/>
          <a:lstStyle/>
          <a:p>
            <a:pPr algn="ctr"/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2007-2017 Yıllarında Siirt Üniversitesi Eğitim Fakültesi  </a:t>
            </a:r>
            <a:b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sz="2000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Sosyal Bilimler ve Türkçe Eğitimi </a:t>
            </a:r>
            <a:r>
              <a:rPr lang="tr-TR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Bölümü</a:t>
            </a: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nde </a:t>
            </a:r>
            <a:b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sz="2000" dirty="0">
                <a:latin typeface="Calibri" panose="020F0502020204030204" pitchFamily="34" charset="0"/>
                <a:cs typeface="Calibri" panose="020F0502020204030204" pitchFamily="34" charset="0"/>
              </a:rPr>
              <a:t>Gerçekleştirilen Yayınlar ve Bilimsel Faaliyetler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Tablo 1">
            <a:extLst>
              <a:ext uri="{FF2B5EF4-FFF2-40B4-BE49-F238E27FC236}">
                <a16:creationId xmlns="" xmlns:a16="http://schemas.microsoft.com/office/drawing/2014/main" id="{983836AF-2B44-433C-BCA2-353AE79F2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425323"/>
              </p:ext>
            </p:extLst>
          </p:nvPr>
        </p:nvGraphicFramePr>
        <p:xfrm>
          <a:off x="795" y="940595"/>
          <a:ext cx="8747670" cy="3730193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099988">
                  <a:extLst>
                    <a:ext uri="{9D8B030D-6E8A-4147-A177-3AD203B41FA5}">
                      <a16:colId xmlns="" xmlns:a16="http://schemas.microsoft.com/office/drawing/2014/main" val="3416888682"/>
                    </a:ext>
                  </a:extLst>
                </a:gridCol>
                <a:gridCol w="482250">
                  <a:extLst>
                    <a:ext uri="{9D8B030D-6E8A-4147-A177-3AD203B41FA5}">
                      <a16:colId xmlns="" xmlns:a16="http://schemas.microsoft.com/office/drawing/2014/main" val="2589564388"/>
                    </a:ext>
                  </a:extLst>
                </a:gridCol>
                <a:gridCol w="504391">
                  <a:extLst>
                    <a:ext uri="{9D8B030D-6E8A-4147-A177-3AD203B41FA5}">
                      <a16:colId xmlns="" xmlns:a16="http://schemas.microsoft.com/office/drawing/2014/main" val="1424772161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3153666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262726944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2169204917"/>
                    </a:ext>
                  </a:extLst>
                </a:gridCol>
                <a:gridCol w="454680">
                  <a:extLst>
                    <a:ext uri="{9D8B030D-6E8A-4147-A177-3AD203B41FA5}">
                      <a16:colId xmlns="" xmlns:a16="http://schemas.microsoft.com/office/drawing/2014/main" val="1291180006"/>
                    </a:ext>
                  </a:extLst>
                </a:gridCol>
                <a:gridCol w="605298">
                  <a:extLst>
                    <a:ext uri="{9D8B030D-6E8A-4147-A177-3AD203B41FA5}">
                      <a16:colId xmlns="" xmlns:a16="http://schemas.microsoft.com/office/drawing/2014/main" val="245950587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128187289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4269071652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3837123159"/>
                    </a:ext>
                  </a:extLst>
                </a:gridCol>
                <a:gridCol w="529989">
                  <a:extLst>
                    <a:ext uri="{9D8B030D-6E8A-4147-A177-3AD203B41FA5}">
                      <a16:colId xmlns="" xmlns:a16="http://schemas.microsoft.com/office/drawing/2014/main" val="1691603165"/>
                    </a:ext>
                  </a:extLst>
                </a:gridCol>
                <a:gridCol w="891140">
                  <a:extLst>
                    <a:ext uri="{9D8B030D-6E8A-4147-A177-3AD203B41FA5}">
                      <a16:colId xmlns="" xmlns:a16="http://schemas.microsoft.com/office/drawing/2014/main" val="2212173005"/>
                    </a:ext>
                  </a:extLst>
                </a:gridCol>
              </a:tblGrid>
              <a:tr h="409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898416401"/>
                  </a:ext>
                </a:extLst>
              </a:tr>
              <a:tr h="2636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Uluslararası Makale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849567589"/>
                  </a:ext>
                </a:extLst>
              </a:tr>
              <a:tr h="2708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Makale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19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63580166"/>
                  </a:ext>
                </a:extLst>
              </a:tr>
              <a:tr h="3122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ve Uluslararası Bildiri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738657119"/>
                  </a:ext>
                </a:extLst>
              </a:tr>
              <a:tr h="2636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Kitap Yazarlığı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258032357"/>
                  </a:ext>
                </a:extLst>
              </a:tr>
              <a:tr h="345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Kitapta Bölüm Yazarlığı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8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272351579"/>
                  </a:ext>
                </a:extLst>
              </a:tr>
              <a:tr h="7322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Projelerde </a:t>
                      </a: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Yürütücü ve/veya Araştırmacı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31175273"/>
                  </a:ext>
                </a:extLst>
              </a:tr>
              <a:tr h="4832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Akademik Toplantılar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(Uluslararası)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748055489"/>
                  </a:ext>
                </a:extLst>
              </a:tr>
              <a:tr h="4229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Akademik Toplantılar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(Ulusal)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8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8774047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949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İçerik Yer Tutucusu 3">
            <a:extLst>
              <a:ext uri="{FF2B5EF4-FFF2-40B4-BE49-F238E27FC236}">
                <a16:creationId xmlns="" xmlns:a16="http://schemas.microsoft.com/office/drawing/2014/main" id="{43E48D27-1DAC-4994-AE19-5600B2EF822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519772" y="771550"/>
            <a:ext cx="5760640" cy="979513"/>
          </a:xfrm>
        </p:spPr>
        <p:txBody>
          <a:bodyPr/>
          <a:lstStyle/>
          <a:p>
            <a:pPr algn="ctr"/>
            <a:r>
              <a:rPr lang="tr-TR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BÜTÇE</a:t>
            </a:r>
            <a:endParaRPr lang="tr-TR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tr-TR" dirty="0"/>
          </a:p>
        </p:txBody>
      </p:sp>
      <p:sp>
        <p:nvSpPr>
          <p:cNvPr id="2" name="AutoShape 2" descr="BÜTÇE ile ilgili görsel sonuc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" name="AutoShape 4" descr="BÜTÇE ile ilgili görsel sonucu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6150" name="Picture 6" descr="İlgili res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72446"/>
            <a:ext cx="3528392" cy="182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14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0802078"/>
              </p:ext>
            </p:extLst>
          </p:nvPr>
        </p:nvGraphicFramePr>
        <p:xfrm>
          <a:off x="35497" y="1"/>
          <a:ext cx="9108503" cy="51435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92891"/>
                <a:gridCol w="1424303"/>
                <a:gridCol w="1471260"/>
                <a:gridCol w="1220049"/>
              </a:tblGrid>
              <a:tr h="1008104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effectLst/>
                        </a:rPr>
                        <a:t>2017 BÜTÇE DETAYI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51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Ödeme Kalemleri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Ayrılan Ödenek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Harcama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Kalan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01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Personel Giderleri Toplamı</a:t>
                      </a:r>
                      <a:endParaRPr lang="tr-TR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5.570.305,00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5.570.304,76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0,24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4401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Ders Ücreti Karşılığında Görevlendirilenlerin Ücretleri</a:t>
                      </a:r>
                      <a:endParaRPr lang="tr-TR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1.600,00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1.598,39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1,61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4401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Sos. </a:t>
                      </a:r>
                      <a:r>
                        <a:rPr lang="tr-TR" sz="1200" b="0" dirty="0" err="1">
                          <a:effectLst/>
                        </a:rPr>
                        <a:t>Güv</a:t>
                      </a:r>
                      <a:r>
                        <a:rPr lang="tr-TR" sz="1200" b="0" dirty="0">
                          <a:effectLst/>
                        </a:rPr>
                        <a:t>. Kur. Prim. Giderleri</a:t>
                      </a:r>
                      <a:endParaRPr lang="tr-TR" sz="11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733.050,00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732.452,04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</a:rPr>
                        <a:t>597,96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4401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effectLst/>
                        </a:rPr>
                        <a:t>Mal ve Hizmet Alım Giderleri</a:t>
                      </a:r>
                      <a:endParaRPr lang="tr-TR" sz="1100" b="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solidFill>
                            <a:schemeClr val="tx1"/>
                          </a:solidFill>
                          <a:effectLst/>
                        </a:rPr>
                        <a:t>11.100,00</a:t>
                      </a:r>
                      <a:endParaRPr lang="tr-TR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>
                          <a:solidFill>
                            <a:schemeClr val="tx1"/>
                          </a:solidFill>
                          <a:effectLst/>
                        </a:rPr>
                        <a:t>11.001,58</a:t>
                      </a:r>
                      <a:endParaRPr lang="tr-TR" sz="11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>
                          <a:solidFill>
                            <a:schemeClr val="tx1"/>
                          </a:solidFill>
                          <a:effectLst/>
                        </a:rPr>
                        <a:t>98,42</a:t>
                      </a:r>
                      <a:endParaRPr lang="tr-TR" sz="11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4401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effectLst/>
                        </a:rPr>
                        <a:t>Yolluk Ödemeleri</a:t>
                      </a:r>
                      <a:endParaRPr lang="tr-TR" sz="1100" b="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solidFill>
                            <a:schemeClr val="tx1"/>
                          </a:solidFill>
                          <a:effectLst/>
                        </a:rPr>
                        <a:t>37.900,00</a:t>
                      </a:r>
                      <a:endParaRPr lang="tr-TR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solidFill>
                            <a:schemeClr val="tx1"/>
                          </a:solidFill>
                          <a:effectLst/>
                        </a:rPr>
                        <a:t>37.870,52</a:t>
                      </a:r>
                      <a:endParaRPr lang="tr-TR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>
                          <a:solidFill>
                            <a:schemeClr val="tx1"/>
                          </a:solidFill>
                          <a:effectLst/>
                        </a:rPr>
                        <a:t>29,48</a:t>
                      </a:r>
                      <a:endParaRPr lang="tr-TR" sz="11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4401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effectLst/>
                        </a:rPr>
                        <a:t>Hizmet Alım Gideri</a:t>
                      </a:r>
                      <a:endParaRPr lang="tr-TR" sz="1100" b="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solidFill>
                            <a:schemeClr val="tx1"/>
                          </a:solidFill>
                          <a:effectLst/>
                        </a:rPr>
                        <a:t>2.800,00</a:t>
                      </a:r>
                      <a:endParaRPr lang="tr-TR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solidFill>
                            <a:schemeClr val="tx1"/>
                          </a:solidFill>
                          <a:effectLst/>
                        </a:rPr>
                        <a:t>305,75</a:t>
                      </a:r>
                      <a:endParaRPr lang="tr-TR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solidFill>
                            <a:schemeClr val="tx1"/>
                          </a:solidFill>
                          <a:effectLst/>
                        </a:rPr>
                        <a:t>2.494,25</a:t>
                      </a:r>
                      <a:endParaRPr lang="tr-TR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4401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effectLst/>
                        </a:rPr>
                        <a:t>Dayanıklı Malzeme Alımı ve Bakım Onarım Giderleri</a:t>
                      </a:r>
                      <a:endParaRPr lang="tr-TR" sz="1100" b="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solidFill>
                            <a:schemeClr val="tx1"/>
                          </a:solidFill>
                          <a:effectLst/>
                        </a:rPr>
                        <a:t>26.500,00</a:t>
                      </a:r>
                      <a:endParaRPr lang="tr-TR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solidFill>
                            <a:schemeClr val="tx1"/>
                          </a:solidFill>
                          <a:effectLst/>
                        </a:rPr>
                        <a:t>25.134,00</a:t>
                      </a:r>
                      <a:endParaRPr lang="tr-TR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dirty="0">
                          <a:solidFill>
                            <a:schemeClr val="tx1"/>
                          </a:solidFill>
                          <a:effectLst/>
                        </a:rPr>
                        <a:t>1.366,00</a:t>
                      </a:r>
                      <a:endParaRPr lang="tr-TR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5030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</a:rPr>
                        <a:t>TOPLAM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</a:rPr>
                        <a:t>6.383.255,00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</a:rPr>
                        <a:t>6.378.667,04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</a:rPr>
                        <a:t>4.587,96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876300" y="13716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28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876300" y="13716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29996"/>
              </p:ext>
            </p:extLst>
          </p:nvPr>
        </p:nvGraphicFramePr>
        <p:xfrm>
          <a:off x="0" y="1"/>
          <a:ext cx="9143999" cy="63830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7382"/>
                <a:gridCol w="296255"/>
                <a:gridCol w="376964"/>
                <a:gridCol w="365570"/>
                <a:gridCol w="5725684"/>
                <a:gridCol w="2142144"/>
              </a:tblGrid>
              <a:tr h="27289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EKONOMİK SINIFLANDIRMA BAZINDA 2017 YILINDA YAPILAN HARCAMALAR</a:t>
                      </a:r>
                      <a:endParaRPr lang="tr-T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68990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Ekonomik Kod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Ekonomik Sınıflandırmanın Adı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Harcama Tutarı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</a:tr>
              <a:tr h="1311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I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II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III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IV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Temel Maaşlar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409.943,20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Taban Aylık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1.186.536,27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Zamlar ve Tazminatlar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1.367.838,48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Ödenekler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2.212.496,10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4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Sosyal Haklar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124.366,10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5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Ek Çalışma Karşılıkları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65.126,89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5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Ek Ders Ücretleri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203.997,72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209817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PERSONEL GİDERLERİ TOPLAMI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effectLst/>
                        </a:rPr>
                        <a:t>5.570.304,76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4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6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Ders Ücreti Karşılığında Görevlendirilenlerin Ücretleri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1.598,39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209817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DERS ÜCRETİ KARŞILIĞINDA GÖREVLENDİRİLENLERİN ÜCRETLERİ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effectLst/>
                        </a:rPr>
                        <a:t>1.598,3</a:t>
                      </a:r>
                      <a:r>
                        <a:rPr lang="tr-TR" sz="1100" dirty="0">
                          <a:effectLst/>
                        </a:rPr>
                        <a:t>9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6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Sağlık Güvenlik Primi Ödemeleri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451.093,69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6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Sosyal Primi Ödemeleri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279.864,84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4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6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Geçici Personel Sağlık Güvenlik Primi Ödemeleri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1.493,51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209817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SOS. GÜV. KUR. D. PRİM. GİDERLERİ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effectLst/>
                        </a:rPr>
                        <a:t>732.452,04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Kırtasiye Alımları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2.163,83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Büro Malzemesi Alımları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1.261,60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90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Diğer Kırtasiye ve Büro </a:t>
                      </a:r>
                      <a:r>
                        <a:rPr lang="tr-TR" sz="1100" dirty="0" err="1">
                          <a:effectLst/>
                        </a:rPr>
                        <a:t>Malz</a:t>
                      </a:r>
                      <a:r>
                        <a:rPr lang="tr-TR" sz="1100" dirty="0">
                          <a:effectLst/>
                        </a:rPr>
                        <a:t>. Alım.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1.616,60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Temizlik Malzemesi Alımları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663,12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9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90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Diğer tüketim Mal ve Malzeme Alımları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5.296,43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209817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MAL VE HİZMET ALIM GİDERLERİ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effectLst/>
                        </a:rPr>
                        <a:t>11.001,58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Yurtiçi Geçici Görev Yollukları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9.256,86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Yurtiçi Sürekli Görev Yollukları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15.446,57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Yurtdışı Geçici Görev Yollukları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13.167,09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209817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YOLLUK ÖDEMELERİ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effectLst/>
                        </a:rPr>
                        <a:t>37.870,52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5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2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Telefon ve Abonelik Kullanım Ücretleri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305,75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209817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HİZMET ALIM GİDERİ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305,75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7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1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90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Diğer Dayanıklı Mal ve Malzeme Alımları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effectLst/>
                        </a:rPr>
                        <a:t>23.010,00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13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7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3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90</a:t>
                      </a:r>
                      <a:endParaRPr lang="tr-TR" sz="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Diğer Bakım ve Onarım Giderleri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2.124,00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</a:tr>
              <a:tr h="209817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tr-TR" sz="1100" dirty="0">
                          <a:effectLst/>
                        </a:rPr>
                        <a:t>DAYANIKLI MAL MALZEME ALIMI VE BAKIM ONARIM GİDERLERİ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effectLst/>
                        </a:rPr>
                        <a:t>25.134,00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995" marR="1899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030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876300" y="13716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6253143"/>
              </p:ext>
            </p:extLst>
          </p:nvPr>
        </p:nvGraphicFramePr>
        <p:xfrm>
          <a:off x="0" y="915566"/>
          <a:ext cx="9144000" cy="42279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27830"/>
                <a:gridCol w="2416170"/>
              </a:tblGrid>
              <a:tr h="105765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</a:rPr>
                        <a:t>2017 YILINDAN KALAN BORÇLAR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961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Ödenek Kalemleri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TUTAR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434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Yurtiçi Geçici Görev Yollukları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4.581,80 TL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3434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Yurtiçi Sürekli Görev Yollukları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12.708,82 TL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3434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Yurtdışı Geçici Görev Yollukları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2.000,00 TL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3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YOLLUK KALEMİ TOPLAMI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</a:rPr>
                        <a:t>19.290,62 TL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6868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Mal ve Hizmet Alım Giderleri </a:t>
                      </a:r>
                      <a:endParaRPr lang="tr-TR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(Sertifikalar, Masa Takvimleri, Zarflar, Dosyalar, Kapı Kolları, Boya)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</a:rPr>
                        <a:t>2.000,00 TL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6868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Dayanıklı Mal Malzeme Alımı ve Bakım Onarım Giderleri</a:t>
                      </a:r>
                      <a:endParaRPr lang="tr-TR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(Fizik Laboratuvarı için yapılan Mobilyalar)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</a:rPr>
                        <a:t>6.000,00 TL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192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İçerik Yer Tutucusu 3">
            <a:extLst>
              <a:ext uri="{FF2B5EF4-FFF2-40B4-BE49-F238E27FC236}">
                <a16:creationId xmlns="" xmlns:a16="http://schemas.microsoft.com/office/drawing/2014/main" id="{43E48D27-1DAC-4994-AE19-5600B2EF822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115616" y="1865969"/>
            <a:ext cx="3744416" cy="2722005"/>
          </a:xfrm>
        </p:spPr>
        <p:txBody>
          <a:bodyPr/>
          <a:lstStyle/>
          <a:p>
            <a:pPr algn="ctr"/>
            <a:r>
              <a:rPr lang="tr-TR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NELER YAPTIK?</a:t>
            </a:r>
          </a:p>
          <a:p>
            <a:pPr algn="ctr">
              <a:spcBef>
                <a:spcPts val="4800"/>
              </a:spcBef>
            </a:pPr>
            <a:r>
              <a:rPr lang="tr-T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ETKİNLİKLER</a:t>
            </a:r>
          </a:p>
          <a:p>
            <a:pPr algn="ctr">
              <a:spcBef>
                <a:spcPts val="2400"/>
              </a:spcBef>
            </a:pPr>
            <a:r>
              <a:rPr lang="tr-T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YENİLİKLER</a:t>
            </a:r>
            <a:endParaRPr lang="tr-TR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tr-TR" sz="1200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5" y="267494"/>
            <a:ext cx="4464496" cy="30529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r="11400000" algn="tl" rotWithShape="0">
              <a:srgbClr val="000000">
                <a:alpha val="33000"/>
              </a:srgbClr>
            </a:outerShdw>
            <a:reflection stA="71000" endPos="87000" dist="50800" dir="5400000" sy="-100000" algn="bl" rotWithShape="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943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5B993091-A3CE-432B-BDF0-FFE421CAD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Paneller</a:t>
            </a:r>
            <a:endParaRPr lang="tr-TR" dirty="0"/>
          </a:p>
        </p:txBody>
      </p:sp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2195735" y="267494"/>
            <a:ext cx="4824537" cy="576064"/>
          </a:xfrm>
        </p:spPr>
        <p:txBody>
          <a:bodyPr/>
          <a:lstStyle/>
          <a:p>
            <a:pPr marL="457200" lvl="1" indent="0" algn="just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Eğitim Bilimleri Bölümü Paneli</a:t>
            </a: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63638"/>
            <a:ext cx="2268000" cy="151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280805"/>
            <a:ext cx="2268000" cy="151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077" y="2045427"/>
            <a:ext cx="2987067" cy="19913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424" y="1563638"/>
            <a:ext cx="2268000" cy="151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257" y="3280805"/>
            <a:ext cx="2268000" cy="151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Content Placeholder 4"/>
          <p:cNvSpPr>
            <a:spLocks noGrp="1"/>
          </p:cNvSpPr>
          <p:nvPr>
            <p:ph idx="10"/>
          </p:nvPr>
        </p:nvSpPr>
        <p:spPr>
          <a:xfrm>
            <a:off x="-180528" y="843558"/>
            <a:ext cx="6912768" cy="576064"/>
          </a:xfrm>
        </p:spPr>
        <p:txBody>
          <a:bodyPr/>
          <a:lstStyle/>
          <a:p>
            <a:pPr marL="0" lvl="1" indent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tabLst>
                <a:tab pos="914400" algn="l"/>
              </a:tabLst>
            </a:pP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Öğretmen Olmak: Hayaller Beklentiler, Gerçekler</a:t>
            </a:r>
            <a:endParaRPr lang="tr-TR" sz="24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19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="" xmlns:a16="http://schemas.microsoft.com/office/drawing/2014/main" id="{5B993091-A3CE-432B-BDF0-FFE421CAD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Paneller</a:t>
            </a:r>
            <a:endParaRPr lang="tr-TR" dirty="0"/>
          </a:p>
        </p:txBody>
      </p:sp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1835696" y="267494"/>
            <a:ext cx="5616624" cy="576064"/>
          </a:xfrm>
        </p:spPr>
        <p:txBody>
          <a:bodyPr/>
          <a:lstStyle/>
          <a:p>
            <a:pPr marL="0" lvl="1" indent="0" algn="just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Bilgisayar ve Öğretim Teknolojileri Eğitimi Paneli</a:t>
            </a:r>
            <a:endParaRPr lang="tr-TR" sz="20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933" y="1954770"/>
            <a:ext cx="2916000" cy="19435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Resim 3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503" y="1954283"/>
            <a:ext cx="2916000" cy="194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995686"/>
            <a:ext cx="2917541" cy="19445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Content Placeholder 4"/>
          <p:cNvSpPr>
            <a:spLocks noGrp="1"/>
          </p:cNvSpPr>
          <p:nvPr>
            <p:ph idx="10"/>
          </p:nvPr>
        </p:nvSpPr>
        <p:spPr>
          <a:xfrm>
            <a:off x="107504" y="987574"/>
            <a:ext cx="4896544" cy="576064"/>
          </a:xfrm>
        </p:spPr>
        <p:txBody>
          <a:bodyPr/>
          <a:lstStyle/>
          <a:p>
            <a:pPr marL="0" lvl="1" indent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tabLst>
                <a:tab pos="914400" algn="l"/>
              </a:tabLst>
            </a:pPr>
            <a:r>
              <a:rPr lang="tr-TR" sz="2400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TEKNO YAŞAM, TEKNO EĞİTİM</a:t>
            </a:r>
            <a:endParaRPr lang="tr-TR" sz="2400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42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693001" y="446142"/>
            <a:ext cx="3456384" cy="1491630"/>
          </a:xfrm>
        </p:spPr>
        <p:txBody>
          <a:bodyPr/>
          <a:lstStyle/>
          <a:p>
            <a:pPr algn="ctr"/>
            <a:r>
              <a:rPr lang="tr-TR" dirty="0" smtClean="0"/>
              <a:t>ÇOCUK</a:t>
            </a:r>
            <a:br>
              <a:rPr lang="tr-TR" dirty="0" smtClean="0"/>
            </a:br>
            <a:r>
              <a:rPr lang="tr-TR" dirty="0" smtClean="0"/>
              <a:t>ÜNİVERSİTESİ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 flipV="1">
            <a:off x="1979712" y="-2180778"/>
            <a:ext cx="6912768" cy="360040"/>
          </a:xfrm>
        </p:spPr>
        <p:txBody>
          <a:bodyPr/>
          <a:lstStyle/>
          <a:p>
            <a:endParaRPr lang="tr-TR" dirty="0"/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297" y="23217"/>
            <a:ext cx="2664296" cy="2337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550590"/>
            <a:ext cx="2843807" cy="2592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235420"/>
            <a:ext cx="3168352" cy="2908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217"/>
            <a:ext cx="2693001" cy="2337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716" y="2767583"/>
            <a:ext cx="2490284" cy="2375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102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250900" y="0"/>
            <a:ext cx="4041179" cy="884466"/>
          </a:xfrm>
        </p:spPr>
        <p:txBody>
          <a:bodyPr/>
          <a:lstStyle/>
          <a:p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Ö.T.M.T. </a:t>
            </a:r>
            <a:r>
              <a:rPr lang="tr-TR" dirty="0" smtClean="0"/>
              <a:t>SERGİSİ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 flipV="1">
            <a:off x="1979712" y="-2180778"/>
            <a:ext cx="6912768" cy="360040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idx="10"/>
          </p:nvPr>
        </p:nvSpPr>
        <p:spPr>
          <a:xfrm>
            <a:off x="1331640" y="1203598"/>
            <a:ext cx="3960440" cy="3816424"/>
          </a:xfrm>
        </p:spPr>
        <p:txBody>
          <a:bodyPr/>
          <a:lstStyle/>
          <a:p>
            <a:r>
              <a:rPr lang="tr-TR" sz="1600" dirty="0" smtClean="0"/>
              <a:t>Fen </a:t>
            </a:r>
            <a:r>
              <a:rPr lang="tr-TR" sz="1600" dirty="0"/>
              <a:t>Bilgisi, Matematik, </a:t>
            </a:r>
            <a:r>
              <a:rPr lang="tr-TR" sz="1600" dirty="0" smtClean="0"/>
              <a:t>Türkçe </a:t>
            </a:r>
            <a:r>
              <a:rPr lang="tr-TR" sz="1600" dirty="0"/>
              <a:t>ve Sınıf </a:t>
            </a:r>
            <a:r>
              <a:rPr lang="tr-TR" sz="1600" dirty="0" smtClean="0"/>
              <a:t>Eğitimi </a:t>
            </a:r>
            <a:r>
              <a:rPr lang="tr-TR" sz="1600" dirty="0" smtClean="0"/>
              <a:t>bölümlerince </a:t>
            </a:r>
            <a:r>
              <a:rPr lang="tr-TR" sz="1600" dirty="0"/>
              <a:t>t</a:t>
            </a:r>
            <a:r>
              <a:rPr lang="tr-TR" sz="1600" dirty="0" smtClean="0"/>
              <a:t>asarlanan materyaller sergilenmiştir.</a:t>
            </a:r>
          </a:p>
          <a:p>
            <a:endParaRPr lang="tr-TR" sz="1600" dirty="0"/>
          </a:p>
          <a:p>
            <a:r>
              <a:rPr lang="tr-TR" sz="1600" dirty="0" smtClean="0"/>
              <a:t>İlimizdeki </a:t>
            </a:r>
            <a:r>
              <a:rPr lang="tr-TR" sz="1600" dirty="0"/>
              <a:t>ilkokul, ortaokul ve liselere, öğrencilerimizin tasarladıkları materyalleri inceleme ve ücretsiz edinme imkanı tanınmıştır</a:t>
            </a:r>
            <a:r>
              <a:rPr lang="tr-TR" sz="1600" dirty="0" smtClean="0"/>
              <a:t>.</a:t>
            </a:r>
          </a:p>
          <a:p>
            <a:r>
              <a:rPr lang="tr-TR" sz="1600" dirty="0" smtClean="0"/>
              <a:t> </a:t>
            </a:r>
            <a:endParaRPr lang="tr-TR" sz="1600" dirty="0"/>
          </a:p>
          <a:p>
            <a:r>
              <a:rPr lang="tr-TR" sz="1600" dirty="0"/>
              <a:t>Böylece, tasarlanmış olan materyallerin öğretim süreçlerinde kullanılması sağlanmıştır. </a:t>
            </a:r>
          </a:p>
          <a:p>
            <a:endParaRPr lang="tr-TR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9" y="8384"/>
            <a:ext cx="3355800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355726"/>
            <a:ext cx="3500239" cy="2772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86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627534"/>
          </a:xfrm>
        </p:spPr>
        <p:txBody>
          <a:bodyPr/>
          <a:lstStyle/>
          <a:p>
            <a:r>
              <a:rPr lang="tr-TR" sz="3200" dirty="0" smtClean="0"/>
              <a:t>Ö.T.M.T SERGİSİ</a:t>
            </a:r>
            <a:endParaRPr lang="tr-TR" sz="32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809677" y="987574"/>
            <a:ext cx="7344816" cy="4155926"/>
          </a:xfrm>
        </p:spPr>
        <p:txBody>
          <a:bodyPr/>
          <a:lstStyle/>
          <a:p>
            <a:r>
              <a:rPr lang="tr-TR" dirty="0" smtClean="0"/>
              <a:t>                                                                </a:t>
            </a:r>
          </a:p>
        </p:txBody>
      </p:sp>
      <p:sp>
        <p:nvSpPr>
          <p:cNvPr id="5" name="İçerik Yer Tutucusu 4"/>
          <p:cNvSpPr>
            <a:spLocks noGrp="1"/>
          </p:cNvSpPr>
          <p:nvPr>
            <p:ph idx="10"/>
          </p:nvPr>
        </p:nvSpPr>
        <p:spPr>
          <a:xfrm>
            <a:off x="1547664" y="627534"/>
            <a:ext cx="7596336" cy="4515966"/>
          </a:xfrm>
        </p:spPr>
        <p:txBody>
          <a:bodyPr/>
          <a:lstStyle/>
          <a:p>
            <a:r>
              <a:rPr lang="tr-TR" dirty="0" smtClean="0"/>
              <a:t>                               </a:t>
            </a:r>
            <a:endParaRPr lang="tr-TR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27534"/>
            <a:ext cx="3456384" cy="2016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674410"/>
            <a:ext cx="3456384" cy="2355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729197"/>
            <a:ext cx="3960440" cy="2300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27534"/>
            <a:ext cx="3929572" cy="2016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53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RESİM SERGİSİ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idx="10"/>
          </p:nvPr>
        </p:nvSpPr>
        <p:spPr>
          <a:xfrm>
            <a:off x="1691680" y="771550"/>
            <a:ext cx="2952328" cy="1008112"/>
          </a:xfrm>
        </p:spPr>
        <p:txBody>
          <a:bodyPr/>
          <a:lstStyle/>
          <a:p>
            <a:r>
              <a:rPr lang="tr-TR" sz="2000" dirty="0" smtClean="0"/>
              <a:t>Dersin ürünü olan </a:t>
            </a:r>
          </a:p>
          <a:p>
            <a:r>
              <a:rPr lang="tr-TR" sz="2000" dirty="0" smtClean="0"/>
              <a:t>resimler Fakültemiz </a:t>
            </a:r>
          </a:p>
          <a:p>
            <a:r>
              <a:rPr lang="tr-TR" sz="2000" dirty="0" smtClean="0"/>
              <a:t>B Blokta Sergilendi.</a:t>
            </a:r>
            <a:endParaRPr lang="tr-TR" sz="2000" dirty="0"/>
          </a:p>
          <a:p>
            <a:endParaRPr lang="tr-T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768" y="51471"/>
            <a:ext cx="2088232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354" y="2021186"/>
            <a:ext cx="5445646" cy="31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3223"/>
            <a:ext cx="3059832" cy="2650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178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Eğitim Fakültesinin Görselleştirilmesi</a:t>
            </a:r>
            <a:endParaRPr lang="tr-TR" sz="3200" dirty="0"/>
          </a:p>
        </p:txBody>
      </p:sp>
      <p:sp>
        <p:nvSpPr>
          <p:cNvPr id="4" name="İçerik Yer Tutucusu 3"/>
          <p:cNvSpPr>
            <a:spLocks noGrp="1"/>
          </p:cNvSpPr>
          <p:nvPr>
            <p:ph idx="10"/>
          </p:nvPr>
        </p:nvSpPr>
        <p:spPr>
          <a:xfrm>
            <a:off x="1547664" y="3631331"/>
            <a:ext cx="7704856" cy="1512169"/>
          </a:xfrm>
        </p:spPr>
        <p:txBody>
          <a:bodyPr/>
          <a:lstStyle/>
          <a:p>
            <a:r>
              <a:rPr lang="tr-TR" sz="2000" dirty="0" err="1" smtClean="0"/>
              <a:t>Öğr</a:t>
            </a:r>
            <a:r>
              <a:rPr lang="tr-TR" sz="2000" dirty="0" smtClean="0"/>
              <a:t>. Gör. Muhammed Keskin tarafından </a:t>
            </a:r>
            <a:r>
              <a:rPr lang="tr-TR" sz="2000" dirty="0" smtClean="0"/>
              <a:t>Eğitim </a:t>
            </a:r>
            <a:r>
              <a:rPr lang="tr-TR" sz="2000" dirty="0" smtClean="0"/>
              <a:t>Fakültesi </a:t>
            </a:r>
            <a:endParaRPr lang="tr-TR" sz="2000" dirty="0" smtClean="0"/>
          </a:p>
          <a:p>
            <a:r>
              <a:rPr lang="tr-TR" sz="2000" dirty="0" smtClean="0"/>
              <a:t>B </a:t>
            </a:r>
            <a:r>
              <a:rPr lang="tr-TR" sz="2000" dirty="0" smtClean="0"/>
              <a:t>Blokta öğrencilere </a:t>
            </a:r>
            <a:r>
              <a:rPr lang="tr-TR" sz="2000" dirty="0" smtClean="0"/>
              <a:t>boş </a:t>
            </a:r>
            <a:r>
              <a:rPr lang="tr-TR" sz="2000" dirty="0" smtClean="0"/>
              <a:t>bir duvarın nasıl bir sanat eserine </a:t>
            </a:r>
            <a:endParaRPr lang="tr-TR" sz="2000" dirty="0" smtClean="0"/>
          </a:p>
          <a:p>
            <a:r>
              <a:rPr lang="tr-TR" sz="2000" dirty="0" smtClean="0"/>
              <a:t>dönüştürülebileceği </a:t>
            </a:r>
            <a:r>
              <a:rPr lang="tr-TR" sz="2000" dirty="0"/>
              <a:t>uygulamalı olarak gösterildi</a:t>
            </a:r>
            <a:r>
              <a:rPr lang="tr-TR" sz="2000" dirty="0" smtClean="0"/>
              <a:t>. </a:t>
            </a:r>
            <a:endParaRPr lang="tr-TR" sz="2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15566"/>
            <a:ext cx="2448272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921619"/>
            <a:ext cx="2376264" cy="2283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936104"/>
            <a:ext cx="2338586" cy="2283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089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031" y="2609722"/>
            <a:ext cx="3280980" cy="2482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251" y="123477"/>
            <a:ext cx="3239989" cy="2283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954" y="2571750"/>
            <a:ext cx="3307093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559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EBRU VE HAT SERGİSİ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 flipV="1">
            <a:off x="1979712" y="-1388690"/>
            <a:ext cx="6912768" cy="504056"/>
          </a:xfrm>
        </p:spPr>
        <p:txBody>
          <a:bodyPr/>
          <a:lstStyle/>
          <a:p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idx="10"/>
          </p:nvPr>
        </p:nvSpPr>
        <p:spPr>
          <a:xfrm>
            <a:off x="1169368" y="915567"/>
            <a:ext cx="4032448" cy="1152127"/>
          </a:xfrm>
        </p:spPr>
        <p:txBody>
          <a:bodyPr/>
          <a:lstStyle/>
          <a:p>
            <a:r>
              <a:rPr lang="tr-TR" sz="1800" dirty="0" err="1" smtClean="0">
                <a:solidFill>
                  <a:srgbClr val="333333"/>
                </a:solidFill>
                <a:latin typeface="Droid Sans"/>
              </a:rPr>
              <a:t>Öğr</a:t>
            </a:r>
            <a:r>
              <a:rPr lang="tr-TR" sz="1800" dirty="0" smtClean="0">
                <a:solidFill>
                  <a:srgbClr val="333333"/>
                </a:solidFill>
                <a:latin typeface="Droid Sans"/>
              </a:rPr>
              <a:t>. Gör. Muhammed Keskin'in </a:t>
            </a:r>
            <a:endParaRPr lang="tr-TR" sz="1800" dirty="0" smtClean="0">
              <a:solidFill>
                <a:srgbClr val="333333"/>
              </a:solidFill>
              <a:latin typeface="Droid Sans"/>
            </a:endParaRPr>
          </a:p>
          <a:p>
            <a:r>
              <a:rPr lang="tr-TR" sz="1800" dirty="0" smtClean="0">
                <a:solidFill>
                  <a:srgbClr val="333333"/>
                </a:solidFill>
                <a:latin typeface="Droid Sans"/>
              </a:rPr>
              <a:t>organize </a:t>
            </a:r>
            <a:r>
              <a:rPr lang="tr-TR" sz="1800" dirty="0" smtClean="0">
                <a:solidFill>
                  <a:srgbClr val="333333"/>
                </a:solidFill>
                <a:latin typeface="Droid Sans"/>
              </a:rPr>
              <a:t>ettiği  </a:t>
            </a:r>
            <a:r>
              <a:rPr lang="tr-TR" sz="1800" dirty="0" smtClean="0">
                <a:solidFill>
                  <a:srgbClr val="333333"/>
                </a:solidFill>
                <a:latin typeface="Droid Sans"/>
              </a:rPr>
              <a:t>ebru </a:t>
            </a:r>
            <a:r>
              <a:rPr lang="tr-TR" sz="1800" dirty="0">
                <a:solidFill>
                  <a:srgbClr val="333333"/>
                </a:solidFill>
                <a:latin typeface="Droid Sans"/>
              </a:rPr>
              <a:t>ve hat sergisi </a:t>
            </a:r>
            <a:endParaRPr lang="tr-TR" sz="1800" dirty="0" smtClean="0">
              <a:solidFill>
                <a:srgbClr val="333333"/>
              </a:solidFill>
              <a:latin typeface="Droid Sans"/>
            </a:endParaRPr>
          </a:p>
          <a:p>
            <a:r>
              <a:rPr lang="tr-TR" sz="1800" dirty="0" smtClean="0">
                <a:solidFill>
                  <a:srgbClr val="333333"/>
                </a:solidFill>
                <a:latin typeface="Droid Sans"/>
              </a:rPr>
              <a:t>İlahiyat Fakültesi’nde </a:t>
            </a:r>
            <a:r>
              <a:rPr lang="tr-TR" sz="1800" dirty="0">
                <a:solidFill>
                  <a:srgbClr val="333333"/>
                </a:solidFill>
                <a:latin typeface="Droid Sans"/>
              </a:rPr>
              <a:t>düzenlendi</a:t>
            </a:r>
            <a:r>
              <a:rPr lang="tr-TR" sz="1800" dirty="0">
                <a:solidFill>
                  <a:srgbClr val="333333"/>
                </a:solidFill>
                <a:latin typeface="Droid Sans"/>
              </a:rPr>
              <a:t>. </a:t>
            </a:r>
            <a:endParaRPr lang="tr-TR" sz="1800" dirty="0" smtClean="0">
              <a:solidFill>
                <a:srgbClr val="333333"/>
              </a:solidFill>
              <a:latin typeface="Droid Sans"/>
            </a:endParaRPr>
          </a:p>
        </p:txBody>
      </p:sp>
      <p:sp>
        <p:nvSpPr>
          <p:cNvPr id="5" name="AutoShape 2" descr="https://attachment.outlook.office.net/owa/mehmet_ozdemir_86@hotmail.com/service.svc/s/GetAttachmentThumbnail?id=AQMkADAwATYwMAItYTFiZi1kYjM1LTAwAi0wMAoARgAAA0SO8GKpksZNpK3ij0cPaegHAAkwL9nIG2JKrg1ZqGTVbXwAAAIBDAAAAAkwL9nIG2JKrg1ZqGTVbXwAAXCwGOQAAAABEgAQADO968CyrBRNrVVdZLMMP4s%3D&amp;thumbnailType=2&amp;X-OWA-CANARY=ao1Ghk_NG0mRLk4RrgnSBnDH6OoTctUYBT83CwRAH9L57x5PTcbOu16VRpi9vJd-M3Wwanfp2vY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MzkzMjE2LTI3MTM3MDUyNjlcIixcInB1aWRcIjpcIjE2ODg4NTI1NzM5NjkyMDVcIixcIm9pZFwiOlwiMDAwNjAwMDAtYTFiZi1kYjM1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ODQzODg2MiwibmJmIjoxNTE4NDM4MjYyfQ.y_VyiVqvkA8q3rSgppJs6b115XXS6G9u_U0hfHUNWS5we7x_pSGKxg9d5L7eeqSWxIHyLbWzi9ER8YvsGkoBy2Lbs8Qerpp6Ro0uQ9CmRrS1ub-Ey6Dw9xAEwpJQVpoKA4DvdNbsye_Hq6n7aVxEuT4nc8yIKhkHLGGKden-vOad5bXn21SP2WI7j6MZ545uISqcpqVQ_in72ol6iPnl41eHvyNsSlE0yDVkPEE6mYWTLGkLm7LipDkU92Lyi9vDVhIloYLZwEqbpv6CZkSKYOR--GH_2TPXsJoC1BBPGR1BxPibPvs_UseYBF6v6SDDUkDzLjdjLjSZcIwJ7CHjvg&amp;owa=outlook.live.com&amp;isc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699542"/>
            <a:ext cx="3593759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355726"/>
            <a:ext cx="3275856" cy="2787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Metin kutusu 5"/>
          <p:cNvSpPr txBox="1"/>
          <p:nvPr/>
        </p:nvSpPr>
        <p:spPr>
          <a:xfrm>
            <a:off x="5004048" y="3579862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>
                <a:solidFill>
                  <a:srgbClr val="333333"/>
                </a:solidFill>
                <a:latin typeface="Droid Sans"/>
              </a:rPr>
              <a:t>Öğrencilerimiz </a:t>
            </a:r>
            <a:r>
              <a:rPr lang="tr-TR" dirty="0" smtClean="0">
                <a:solidFill>
                  <a:srgbClr val="333333"/>
                </a:solidFill>
                <a:latin typeface="Droid Sans"/>
              </a:rPr>
              <a:t>eserlerini sergilemenin hazzını yaşadılar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2294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389" y="1347614"/>
            <a:ext cx="5311988" cy="30576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Dikdörtgen 4"/>
          <p:cNvSpPr/>
          <p:nvPr/>
        </p:nvSpPr>
        <p:spPr>
          <a:xfrm>
            <a:off x="-50712" y="915566"/>
            <a:ext cx="3739734" cy="3954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İki </a:t>
            </a:r>
            <a:r>
              <a:rPr lang="tr-TR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blok arasındaki boş alan dumansız hava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sahası </a:t>
            </a:r>
            <a:r>
              <a:rPr lang="tr-TR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olarak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düzenlendi.</a:t>
            </a:r>
          </a:p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1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914400" algn="l"/>
              </a:tabLst>
            </a:pPr>
            <a:r>
              <a:rPr lang="tr-TR" sz="16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Böylelikle;</a:t>
            </a:r>
          </a:p>
          <a:p>
            <a:pPr marL="800100" lvl="1" indent="-34290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914400" algn="l"/>
              </a:tabLst>
            </a:pPr>
            <a:r>
              <a:rPr lang="tr-TR" sz="16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Sigara içmeyen </a:t>
            </a:r>
            <a:r>
              <a:rPr lang="tr-TR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 ve hocaların sigara </a:t>
            </a:r>
            <a:r>
              <a:rPr lang="tr-TR" sz="16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dumanına maruz kalması kısmen önlendi.</a:t>
            </a:r>
          </a:p>
          <a:p>
            <a:pPr marL="800100" lvl="1" indent="-34290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914400" algn="l"/>
              </a:tabLst>
            </a:pPr>
            <a:r>
              <a:rPr lang="tr-TR" sz="16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Yere atılan sigara izmaritleri ile oluşan çevre kirliliğinin önüne geçilmek amaçlandı.</a:t>
            </a:r>
          </a:p>
          <a:p>
            <a:pPr marL="800100" lvl="1" indent="-34290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914400" algn="l"/>
              </a:tabLst>
            </a:pPr>
            <a:r>
              <a:rPr lang="tr-TR" sz="16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Uygulamanın sembolik anlamı ve değeri önemlidir.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953000" y="-11534775"/>
            <a:ext cx="4861580" cy="7200000"/>
          </a:xfrm>
          <a:prstGeom prst="rect">
            <a:avLst/>
          </a:prstGeom>
        </p:spPr>
      </p:pic>
      <p:sp>
        <p:nvSpPr>
          <p:cNvPr id="6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84466"/>
          </a:xfrm>
        </p:spPr>
        <p:txBody>
          <a:bodyPr/>
          <a:lstStyle/>
          <a:p>
            <a:r>
              <a:rPr lang="tr-TR" sz="2800" dirty="0" smtClean="0"/>
              <a:t>Dumansız Hava Sahası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13193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2800" dirty="0" smtClean="0"/>
              <a:t>Dumansız Hava Sahası</a:t>
            </a:r>
            <a:endParaRPr lang="tr-TR" sz="28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 flipV="1">
            <a:off x="395536" y="-1100658"/>
            <a:ext cx="8496944" cy="288032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idx="10"/>
          </p:nvPr>
        </p:nvSpPr>
        <p:spPr>
          <a:xfrm>
            <a:off x="107504" y="1131591"/>
            <a:ext cx="8795320" cy="3672408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tr-TR" dirty="0" smtClean="0"/>
          </a:p>
          <a:p>
            <a:pPr marL="361950" indent="-361950">
              <a:buFont typeface="Wingdings" panose="05000000000000000000" pitchFamily="2" charset="2"/>
              <a:buChar char="q"/>
            </a:pPr>
            <a:r>
              <a:rPr lang="tr-TR" sz="1600" dirty="0" smtClean="0"/>
              <a:t>A blok girişinin yanında sigara içme alanı </a:t>
            </a:r>
          </a:p>
          <a:p>
            <a:pPr indent="361950"/>
            <a:r>
              <a:rPr lang="tr-TR" sz="1600" dirty="0" smtClean="0"/>
              <a:t>oluşturuldu. </a:t>
            </a:r>
          </a:p>
          <a:p>
            <a:pPr marL="361950" indent="-361950">
              <a:buFont typeface="Wingdings" panose="05000000000000000000" pitchFamily="2" charset="2"/>
              <a:buChar char="q"/>
            </a:pPr>
            <a:endParaRPr lang="tr-TR" sz="1600" dirty="0" smtClean="0"/>
          </a:p>
          <a:p>
            <a:pPr marL="361950" indent="-361950">
              <a:buFont typeface="Wingdings" panose="05000000000000000000" pitchFamily="2" charset="2"/>
              <a:buChar char="q"/>
            </a:pPr>
            <a:r>
              <a:rPr lang="tr-TR" sz="1600" dirty="0" smtClean="0"/>
              <a:t>Duvarlara Yeşilay çevre dostu sigara </a:t>
            </a:r>
          </a:p>
          <a:p>
            <a:pPr indent="361950"/>
            <a:r>
              <a:rPr lang="tr-TR" sz="1600" dirty="0" smtClean="0"/>
              <a:t>küllükleri monte edildi.</a:t>
            </a:r>
            <a:endParaRPr lang="tr-TR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59582"/>
            <a:ext cx="4320480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458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953000" y="-11534775"/>
            <a:ext cx="4861580" cy="7200000"/>
          </a:xfrm>
          <a:prstGeom prst="rect">
            <a:avLst/>
          </a:prstGeom>
        </p:spPr>
      </p:pic>
      <p:sp>
        <p:nvSpPr>
          <p:cNvPr id="9" name="Dikdörtgen 8"/>
          <p:cNvSpPr/>
          <p:nvPr/>
        </p:nvSpPr>
        <p:spPr>
          <a:xfrm>
            <a:off x="5220072" y="2493924"/>
            <a:ext cx="3033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Kan Bağışı Etkinliği</a:t>
            </a:r>
          </a:p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96" y="843558"/>
            <a:ext cx="4895360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139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611560" y="123478"/>
            <a:ext cx="57615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WEB Sayfası</a:t>
            </a:r>
          </a:p>
        </p:txBody>
      </p:sp>
      <p:sp>
        <p:nvSpPr>
          <p:cNvPr id="7" name="Dikdörtgen 6"/>
          <p:cNvSpPr/>
          <p:nvPr/>
        </p:nvSpPr>
        <p:spPr>
          <a:xfrm>
            <a:off x="4139952" y="1275606"/>
            <a:ext cx="4896544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Fakülte Web Sayfası Koordinatörü belirlendi (</a:t>
            </a:r>
            <a:r>
              <a:rPr lang="tr-TR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Yrd.Doç.Dr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tr-TR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Memhmet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Ramazanoğlu)</a:t>
            </a:r>
          </a:p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Web sayfası </a:t>
            </a:r>
            <a:r>
              <a:rPr lang="tr-TR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arayüzü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yenilendi.</a:t>
            </a:r>
          </a:p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Bu dönemki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duyurular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etkinlikler, haberler, paneller, öğretim elemanlarının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yayınları, eserleri,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 faaliyetleri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zamanında sayfaya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eklendi.</a:t>
            </a:r>
          </a:p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Fakülte tanıtım </a:t>
            </a:r>
            <a:r>
              <a:rPr lang="tr-TR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slaytı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oluşturuldu.</a:t>
            </a:r>
          </a:p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Seslendirmeli tanıtım filmi oluşturulmaktadır.</a:t>
            </a:r>
          </a:p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https://attachment.outlook.office.net/owa/mehmet_ozdemir_86@hotmail.com/service.svc/s/GetAttachmentThumbnail?id=AQMkADAwATYwMAItYTFiZi1kYjM1LTAwAi0wMAoARgAAA0SO8GKpksZNpK3ij0cPaegHAAkwL9nIG2JKrg1ZqGTVbXwAAAIBDAAAAAkwL9nIG2JKrg1ZqGTVbXwAAWWDHtEAAAABEgAQAIXnLYWiHCxKkOMk3lwtWTk%3D&amp;thumbnailType=2&amp;X-OWA-CANARY=2LgEPl9vgUOzlJsgW_Z_m3BZtIaMZNUY0FmS0iT59tXp4lCz6-l52LOR4MGg0OzoXL4LYnGUazM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MzkzMjE2LTI3MTM3MDUyNjlcIixcInB1aWRcIjpcIjE2ODg4NTI1NzM5NjkyMDVcIixcIm9pZFwiOlwiMDAwNjAwMDAtYTFiZi1kYjM1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jk1MTQwMCwibmJmIjoxNTE2OTUwODAwfQ.y0oW4LcUFD-z-LUFIN83PPRluFnAW77H-QVQqBX4X3FCkt98WXArWdm8AyemYD_L42SskKuPPCjHGsgo8jA0DIltQ-sfGtbUpBEnyj5ei15i3c3efZDAB7CqPBQeuPHY05Tww53jrVc2sgxL8FMwg1988nxg8i_fbRu3Wcnb4ytmW1uIvRBysSXATpj6JkYmYJXp58rOKxKJCdfsFdusQWExXdfTCkgjI1wWrmOxzedo4CmApCUQEpU5tZcXhamof7iUWvON9FR0Sd6PuTiy65G1O06tyi1v9n3ZvkrkcFq0QAG2dOfhxMMwfsODS5vuz_1S6VOmMrx7IryvjgbFng&amp;owa=outlook.live.com&amp;isc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" name="AutoShape 4" descr="https://attachment.outlook.office.net/owa/mehmet_ozdemir_86@hotmail.com/service.svc/s/GetAttachmentThumbnail?id=AQMkADAwATYwMAItYTFiZi1kYjM1LTAwAi0wMAoARgAAA0SO8GKpksZNpK3ij0cPaegHAAkwL9nIG2JKrg1ZqGTVbXwAAAIBDAAAAAkwL9nIG2JKrg1ZqGTVbXwAAWWDHtEAAAABEgAQAIXnLYWiHCxKkOMk3lwtWTk%3D&amp;thumbnailType=2&amp;X-OWA-CANARY=2LgEPl9vgUOzlJsgW_Z_m3BZtIaMZNUY0FmS0iT59tXp4lCz6-l52LOR4MGg0OzoXL4LYnGUazM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MzkzMjE2LTI3MTM3MDUyNjlcIixcInB1aWRcIjpcIjE2ODg4NTI1NzM5NjkyMDVcIixcIm9pZFwiOlwiMDAwNjAwMDAtYTFiZi1kYjM1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jk1MTQwMCwibmJmIjoxNTE2OTUwODAwfQ.y0oW4LcUFD-z-LUFIN83PPRluFnAW77H-QVQqBX4X3FCkt98WXArWdm8AyemYD_L42SskKuPPCjHGsgo8jA0DIltQ-sfGtbUpBEnyj5ei15i3c3efZDAB7CqPBQeuPHY05Tww53jrVc2sgxL8FMwg1988nxg8i_fbRu3Wcnb4ytmW1uIvRBysSXATpj6JkYmYJXp58rOKxKJCdfsFdusQWExXdfTCkgjI1wWrmOxzedo4CmApCUQEpU5tZcXhamof7iUWvON9FR0Sd6PuTiy65G1O06tyi1v9n3ZvkrkcFq0QAG2dOfhxMMwfsODS5vuz_1S6VOmMrx7IryvjgbFng&amp;owa=outlook.live.com&amp;isc=1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5566"/>
            <a:ext cx="3984377" cy="4227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012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611560" y="123478"/>
            <a:ext cx="57615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Ders Değerlendirme Anketi Uygulaması</a:t>
            </a:r>
          </a:p>
        </p:txBody>
      </p:sp>
      <p:sp>
        <p:nvSpPr>
          <p:cNvPr id="7" name="Dikdörtgen 6"/>
          <p:cNvSpPr/>
          <p:nvPr/>
        </p:nvSpPr>
        <p:spPr>
          <a:xfrm>
            <a:off x="3707904" y="1048435"/>
            <a:ext cx="54303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2000 öğrenci, 426 ders, 9 bin anket, 130 bin veri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Otomasyonda uygulandı.</a:t>
            </a: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Şube</a:t>
            </a:r>
            <a:r>
              <a:rPr lang="tr-TR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bölüm, fakülte bazında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grafiklerle karşılaştırmalı analiz</a:t>
            </a: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tr-TR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Amaç, öğretim elemanlarının kendilerini öğrencilerin gözünden görebilmesi,</a:t>
            </a: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tr-TR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tr-TR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YÖK Kurumsal İç Değerlendirme Kriterleri gereğince zorunlu.</a:t>
            </a: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Zeytin Dalı Harekatı için anket yapıldı…Destek yüzde kaç?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15567"/>
            <a:ext cx="3635895" cy="4227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873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83568" y="0"/>
            <a:ext cx="8460432" cy="884466"/>
          </a:xfrm>
        </p:spPr>
        <p:txBody>
          <a:bodyPr/>
          <a:lstStyle/>
          <a:p>
            <a:r>
              <a:rPr lang="tr-TR" sz="2800" dirty="0" smtClean="0"/>
              <a:t>Ders Değerlendirme Anketi Formu</a:t>
            </a:r>
            <a:endParaRPr lang="tr-TR" sz="28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-1244674"/>
            <a:ext cx="7272808" cy="432048"/>
          </a:xfrm>
        </p:spPr>
        <p:txBody>
          <a:bodyPr/>
          <a:lstStyle/>
          <a:p>
            <a:r>
              <a:rPr lang="tr-TR" dirty="0" smtClean="0"/>
              <a:t>D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idx="10"/>
          </p:nvPr>
        </p:nvSpPr>
        <p:spPr>
          <a:xfrm>
            <a:off x="5220072" y="915566"/>
            <a:ext cx="2952328" cy="4227933"/>
          </a:xfrm>
        </p:spPr>
        <p:txBody>
          <a:bodyPr/>
          <a:lstStyle/>
          <a:p>
            <a:endParaRPr lang="tr-TR" dirty="0"/>
          </a:p>
          <a:p>
            <a:endParaRPr lang="tr-TR" dirty="0" smtClean="0"/>
          </a:p>
        </p:txBody>
      </p:sp>
      <p:graphicFrame>
        <p:nvGraphicFramePr>
          <p:cNvPr id="5" name="Nesne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6130184"/>
              </p:ext>
            </p:extLst>
          </p:nvPr>
        </p:nvGraphicFramePr>
        <p:xfrm>
          <a:off x="395536" y="915566"/>
          <a:ext cx="7128792" cy="42279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Acrobat Document" r:id="rId3" imgW="5393880" imgH="7617240" progId="AcroExch.Document.DC">
                  <p:embed/>
                </p:oleObj>
              </mc:Choice>
              <mc:Fallback>
                <p:oleObj name="Acrobat Document" r:id="rId3" imgW="5393880" imgH="7617240" progId="AcroExch.Document.DC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915566"/>
                        <a:ext cx="7128792" cy="42279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776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Okul Ziyaretleri</a:t>
            </a:r>
            <a:endParaRPr lang="tr-TR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9582"/>
            <a:ext cx="4016325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1059583"/>
            <a:ext cx="4176463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90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5148064" y="1966302"/>
            <a:ext cx="34563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Fakülte Gelişim </a:t>
            </a:r>
          </a:p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Ekibi Oluşturuldu</a:t>
            </a:r>
          </a:p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ekip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7574"/>
            <a:ext cx="4499992" cy="4034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33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İçerik Yer Tutucusu 3">
            <a:extLst>
              <a:ext uri="{FF2B5EF4-FFF2-40B4-BE49-F238E27FC236}">
                <a16:creationId xmlns="" xmlns:a16="http://schemas.microsoft.com/office/drawing/2014/main" id="{43E48D27-1DAC-4994-AE19-5600B2EF822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187624" y="550825"/>
            <a:ext cx="3960440" cy="4655952"/>
          </a:xfrm>
        </p:spPr>
        <p:txBody>
          <a:bodyPr/>
          <a:lstStyle/>
          <a:p>
            <a:pPr algn="ctr"/>
            <a:r>
              <a:rPr lang="tr-TR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NELER </a:t>
            </a:r>
          </a:p>
          <a:p>
            <a:pPr algn="ctr"/>
            <a:r>
              <a:rPr lang="tr-TR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YAPILACAK?</a:t>
            </a:r>
          </a:p>
          <a:p>
            <a:pPr algn="ctr">
              <a:spcBef>
                <a:spcPts val="600"/>
              </a:spcBef>
            </a:pPr>
            <a:endParaRPr lang="tr-TR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spcBef>
                <a:spcPts val="600"/>
              </a:spcBef>
            </a:pPr>
            <a:r>
              <a:rPr lang="tr-T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PLANLANAN </a:t>
            </a:r>
          </a:p>
          <a:p>
            <a:pPr algn="ctr">
              <a:spcBef>
                <a:spcPts val="600"/>
              </a:spcBef>
            </a:pPr>
            <a:r>
              <a:rPr lang="tr-T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ETKİNLİKLER</a:t>
            </a:r>
          </a:p>
          <a:p>
            <a:pPr algn="ctr">
              <a:spcBef>
                <a:spcPts val="600"/>
              </a:spcBef>
            </a:pPr>
            <a:r>
              <a:rPr lang="tr-T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DÜZENLEMELER</a:t>
            </a:r>
            <a:endParaRPr lang="tr-TR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tr-TR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39502"/>
            <a:ext cx="5034439" cy="30529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r="11400000" algn="tl" rotWithShape="0">
              <a:srgbClr val="000000">
                <a:alpha val="33000"/>
              </a:srgbClr>
            </a:outerShdw>
            <a:reflection stA="71000" endPos="87000" dist="50800" dir="5400000" sy="-100000" algn="bl" rotWithShape="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090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Planlanan Etkinlik ve Düzenlemeler</a:t>
            </a:r>
            <a:endParaRPr lang="tr-TR" sz="3200" dirty="0"/>
          </a:p>
        </p:txBody>
      </p:sp>
      <p:sp>
        <p:nvSpPr>
          <p:cNvPr id="5" name="Dikdörtgen 4"/>
          <p:cNvSpPr/>
          <p:nvPr/>
        </p:nvSpPr>
        <p:spPr>
          <a:xfrm>
            <a:off x="107504" y="843558"/>
            <a:ext cx="5976664" cy="3708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Bölüm Panelleri </a:t>
            </a:r>
          </a:p>
          <a:p>
            <a:pPr marL="714375" lvl="1" indent="-171450" algn="just" eaLnBrk="0" fontAlgn="base" latinLnBrk="0" hangingPunct="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714375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Matematik ve Fen Eğitimi Bölümü </a:t>
            </a:r>
          </a:p>
          <a:p>
            <a:pPr marL="895350" lvl="1" indent="-180975" algn="just" eaLnBrk="0" fontAlgn="base" latinLnBrk="0" hangingPunct="0">
              <a:tabLst>
                <a:tab pos="895350" algn="l"/>
              </a:tabLst>
            </a:pPr>
            <a:r>
              <a:rPr lang="tr-TR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«Geçmişten Geleceğe Matematik ve Fen»</a:t>
            </a:r>
          </a:p>
          <a:p>
            <a:pPr marL="714375" lvl="1" indent="-171450" algn="just" eaLnBrk="0" fontAlgn="base" latinLnBrk="0" hangingPunct="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714375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ve Türkçe Eğitimi Bölümü</a:t>
            </a:r>
          </a:p>
          <a:p>
            <a:pPr marL="714375" lvl="1" indent="-171450" algn="just" eaLnBrk="0" fontAlgn="base" latinLnBrk="0" hangingPunct="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714375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Temel Eğitim Bölümü Paneli</a:t>
            </a:r>
          </a:p>
          <a:p>
            <a:pPr marL="542925" lvl="1" indent="-542925" algn="just" eaLnBrk="0" fontAlgn="base" latinLnBrk="0" hangingPunct="0">
              <a:spcBef>
                <a:spcPts val="24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Tecrübeli Öğretim Elemanları Paneli</a:t>
            </a:r>
          </a:p>
          <a:p>
            <a:pPr marL="542925" lvl="1" indent="-542925" algn="just" eaLnBrk="0" fontAlgn="base" latinLnBrk="0" hangingPunct="0">
              <a:spcBef>
                <a:spcPts val="24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 Paneli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(Bölüm Temsilcileri)</a:t>
            </a: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91630"/>
            <a:ext cx="367240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9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Planlanan Etkinlik ve Düzenlemeler</a:t>
            </a:r>
            <a:endParaRPr lang="tr-TR" sz="3200" dirty="0"/>
          </a:p>
        </p:txBody>
      </p:sp>
      <p:sp>
        <p:nvSpPr>
          <p:cNvPr id="5" name="Dikdörtgen 4"/>
          <p:cNvSpPr/>
          <p:nvPr/>
        </p:nvSpPr>
        <p:spPr>
          <a:xfrm>
            <a:off x="107504" y="843558"/>
            <a:ext cx="5976664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Bölüm Panelleri </a:t>
            </a:r>
          </a:p>
          <a:p>
            <a:pPr marL="714375" lvl="1" indent="-171450" algn="just" eaLnBrk="0" fontAlgn="base" latinLnBrk="0" hangingPunct="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714375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Matematik ve Fen Eğitimi Bölümü </a:t>
            </a:r>
          </a:p>
          <a:p>
            <a:pPr marL="895350" lvl="1" indent="-180975" algn="just" eaLnBrk="0" fontAlgn="base" latinLnBrk="0" hangingPunct="0">
              <a:tabLst>
                <a:tab pos="895350" algn="l"/>
              </a:tabLst>
            </a:pPr>
            <a:r>
              <a:rPr lang="tr-TR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«Geçmişten Geleceğe Matematik ve Fen»</a:t>
            </a:r>
          </a:p>
          <a:p>
            <a:pPr marL="714375" lvl="1" indent="-171450" algn="just" eaLnBrk="0" fontAlgn="base" latinLnBrk="0" hangingPunct="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714375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ve Türkçe Eğitimi Bölümü</a:t>
            </a:r>
          </a:p>
          <a:p>
            <a:pPr marL="714375" lvl="1" indent="-171450" algn="just" eaLnBrk="0" fontAlgn="base" latinLnBrk="0" hangingPunct="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714375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Temel Eğitim Bölümü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Paneli</a:t>
            </a:r>
          </a:p>
          <a:p>
            <a:pPr marL="542925" lvl="1" algn="just" eaLnBrk="0" fontAlgn="base" latinLnBrk="0" hangingPunct="0">
              <a:spcBef>
                <a:spcPts val="1200"/>
              </a:spcBef>
              <a:spcAft>
                <a:spcPts val="600"/>
              </a:spcAft>
              <a:tabLst>
                <a:tab pos="714375" algn="l"/>
              </a:tabLst>
            </a:pPr>
            <a:endParaRPr lang="tr-TR" sz="20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542925" lvl="1" indent="-542925" algn="just" eaLnBrk="0" fontAlgn="base" latinLnBrk="0" hangingPunct="0">
              <a:spcBef>
                <a:spcPts val="24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Tecrübeli Öğretim Elemanları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Paneli</a:t>
            </a: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91630"/>
            <a:ext cx="367240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236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Planlanan Etkinlik ve Düzenlemeler</a:t>
            </a:r>
            <a:endParaRPr lang="tr-TR" sz="3200" dirty="0"/>
          </a:p>
        </p:txBody>
      </p:sp>
      <p:sp>
        <p:nvSpPr>
          <p:cNvPr id="5" name="Dikdörtgen 4"/>
          <p:cNvSpPr/>
          <p:nvPr/>
        </p:nvSpPr>
        <p:spPr>
          <a:xfrm>
            <a:off x="89248" y="1347614"/>
            <a:ext cx="5058816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542925" algn="just" eaLnBrk="0" fontAlgn="base" latinLnBrk="0" hangingPunct="0">
              <a:spcBef>
                <a:spcPts val="24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 </a:t>
            </a: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Paneli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(Bölüm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Temsilcileri)</a:t>
            </a:r>
          </a:p>
          <a:p>
            <a:pPr marL="542925" lvl="1" indent="-542925" algn="just" eaLnBrk="0" fontAlgn="base" latinLnBrk="0" hangingPunct="0">
              <a:spcBef>
                <a:spcPts val="24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542925" lvl="1" indent="-542925" eaLnBrk="0" fontAlgn="base" latinLnBrk="0" hangingPunct="0">
              <a:spcBef>
                <a:spcPts val="24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Seminer</a:t>
            </a:r>
            <a:r>
              <a:rPr lang="tr-TR" sz="24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tr-TR" sz="2400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«Yurtdışında </a:t>
            </a:r>
            <a:r>
              <a:rPr lang="tr-TR" sz="2400" i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Eğitim İmkanları»</a:t>
            </a:r>
          </a:p>
          <a:p>
            <a:pPr marL="542925" lvl="1" indent="-542925" algn="just" eaLnBrk="0" fontAlgn="base" latinLnBrk="0" hangingPunct="0">
              <a:spcBef>
                <a:spcPts val="24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542925" algn="l"/>
              </a:tabLst>
            </a:pP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91630"/>
            <a:ext cx="367240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714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Planlanan Etkinlik ve Düzenlemeler</a:t>
            </a:r>
            <a:endParaRPr lang="tr-TR" sz="3200" dirty="0"/>
          </a:p>
        </p:txBody>
      </p:sp>
      <p:sp>
        <p:nvSpPr>
          <p:cNvPr id="5" name="Dikdörtgen 4"/>
          <p:cNvSpPr/>
          <p:nvPr/>
        </p:nvSpPr>
        <p:spPr>
          <a:xfrm>
            <a:off x="107504" y="843558"/>
            <a:ext cx="59766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Konferans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(26 Şubat)</a:t>
            </a:r>
          </a:p>
          <a:p>
            <a:pPr marL="542925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  Dr. Özgür BOLAT</a:t>
            </a:r>
          </a:p>
          <a:p>
            <a:pPr marL="542925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447675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542925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  <a:tabLst>
                <a:tab pos="447675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Panel: </a:t>
            </a:r>
          </a:p>
          <a:p>
            <a:pPr marL="542925" lvl="1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Çağdaş İnanç Sorunları: Deizm</a:t>
            </a:r>
          </a:p>
          <a:p>
            <a:pPr marL="542925" lvl="1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447675" algn="l"/>
              </a:tabLst>
            </a:pPr>
            <a:r>
              <a:rPr lang="tr-TR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Prof.Dr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Cemalettin ERDEMCİ</a:t>
            </a:r>
          </a:p>
          <a:p>
            <a:pPr marL="542925" lvl="1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447675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Doç. Dr. Fadıl AYĞAN</a:t>
            </a: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179" y="1131590"/>
            <a:ext cx="4403489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9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Planlanan </a:t>
            </a:r>
            <a:r>
              <a:rPr lang="tr-TR" sz="3200" dirty="0"/>
              <a:t>Etkinlik ve Düzenlemeler</a:t>
            </a:r>
          </a:p>
        </p:txBody>
      </p:sp>
      <p:sp>
        <p:nvSpPr>
          <p:cNvPr id="5" name="Dikdörtgen 4"/>
          <p:cNvSpPr/>
          <p:nvPr/>
        </p:nvSpPr>
        <p:spPr>
          <a:xfrm>
            <a:off x="251520" y="1275606"/>
            <a:ext cx="45365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Sanat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Sergisi ve Söyleşisi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Fakülte Sergileri </a:t>
            </a:r>
          </a:p>
          <a:p>
            <a:pPr marL="361950" lvl="1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1162050" algn="l"/>
              </a:tabLst>
            </a:pPr>
            <a:r>
              <a:rPr lang="tr-TR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Topluma Hizmet Uygulamaları </a:t>
            </a:r>
          </a:p>
          <a:p>
            <a:pPr marL="36195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1162050" algn="l"/>
              </a:tabLst>
            </a:pPr>
            <a:r>
              <a:rPr lang="tr-TR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Sergisi</a:t>
            </a:r>
          </a:p>
          <a:p>
            <a:pPr marL="36195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1162050" algn="l"/>
              </a:tabLst>
            </a:pPr>
            <a:endParaRPr lang="tr-TR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36195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1162050" algn="l"/>
              </a:tabLst>
            </a:pPr>
            <a:r>
              <a:rPr lang="tr-TR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2.ÖTMT </a:t>
            </a:r>
            <a:r>
              <a:rPr lang="tr-TR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Ürün ve Materyalleri Sergisi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017171"/>
            <a:ext cx="4248472" cy="4002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126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Planlanan </a:t>
            </a:r>
            <a:r>
              <a:rPr lang="tr-TR" sz="3200" dirty="0"/>
              <a:t>Etkinlik ve Düzenlemeler</a:t>
            </a:r>
          </a:p>
        </p:txBody>
      </p:sp>
      <p:sp>
        <p:nvSpPr>
          <p:cNvPr id="5" name="Dikdörtgen 4"/>
          <p:cNvSpPr/>
          <p:nvPr/>
        </p:nvSpPr>
        <p:spPr>
          <a:xfrm>
            <a:off x="251520" y="1275606"/>
            <a:ext cx="41044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914400"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Okul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Müdürleriyle </a:t>
            </a:r>
          </a:p>
          <a:p>
            <a:pPr marL="89535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Toplantı</a:t>
            </a:r>
          </a:p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059582"/>
            <a:ext cx="4536503" cy="391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888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Planlanan </a:t>
            </a:r>
            <a:r>
              <a:rPr lang="tr-TR" sz="3200" dirty="0"/>
              <a:t>Etkinlik ve Uygulamalar</a:t>
            </a:r>
          </a:p>
        </p:txBody>
      </p:sp>
      <p:sp>
        <p:nvSpPr>
          <p:cNvPr id="5" name="Dikdörtgen 4"/>
          <p:cNvSpPr/>
          <p:nvPr/>
        </p:nvSpPr>
        <p:spPr>
          <a:xfrm>
            <a:off x="251520" y="1275606"/>
            <a:ext cx="69127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Anne Üniversitesi </a:t>
            </a:r>
          </a:p>
          <a:p>
            <a:pPr marL="26670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Belediye, </a:t>
            </a:r>
          </a:p>
          <a:p>
            <a:pPr marL="26670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İl Milli Eğitim Müdürlüğü, </a:t>
            </a:r>
          </a:p>
          <a:p>
            <a:pPr marL="26670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Aile ve Sosyal Politikalar İl Müdürlüğü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400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Çalıştay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(YÖK-MEB-Siirt Üniversitesi)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03635"/>
            <a:ext cx="3552627" cy="317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962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Planlanan </a:t>
            </a:r>
            <a:r>
              <a:rPr lang="tr-TR" sz="3200" dirty="0"/>
              <a:t>Etkinlik ve </a:t>
            </a:r>
            <a:r>
              <a:rPr lang="tr-TR" sz="3200" dirty="0" smtClean="0"/>
              <a:t>Düzenlemeler</a:t>
            </a:r>
            <a:endParaRPr lang="tr-TR" sz="3200" dirty="0"/>
          </a:p>
        </p:txBody>
      </p:sp>
      <p:sp>
        <p:nvSpPr>
          <p:cNvPr id="5" name="Dikdörtgen 4"/>
          <p:cNvSpPr/>
          <p:nvPr/>
        </p:nvSpPr>
        <p:spPr>
          <a:xfrm>
            <a:off x="251520" y="1275606"/>
            <a:ext cx="69127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266700" lvl="1" indent="-266700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Yeni Bölüm Açma  </a:t>
            </a: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</a:t>
            </a:r>
            <a:endParaRPr lang="tr-TR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85725" lvl="1" indent="276225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PDR</a:t>
            </a:r>
          </a:p>
          <a:p>
            <a:pPr marL="85725" lvl="1" indent="276225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Okulöncesi</a:t>
            </a:r>
          </a:p>
          <a:p>
            <a:pPr marL="85725" lvl="1" indent="276225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İngilizce </a:t>
            </a:r>
            <a:r>
              <a:rPr lang="tr-TR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50" y="1275606"/>
            <a:ext cx="3028950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09409"/>
            <a:ext cx="2705100" cy="168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07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Planlanan </a:t>
            </a:r>
            <a:r>
              <a:rPr lang="tr-TR" sz="3200" dirty="0"/>
              <a:t>Etkinlik ve Düzenlemeler</a:t>
            </a:r>
          </a:p>
        </p:txBody>
      </p:sp>
      <p:sp>
        <p:nvSpPr>
          <p:cNvPr id="5" name="Dikdörtgen 4"/>
          <p:cNvSpPr/>
          <p:nvPr/>
        </p:nvSpPr>
        <p:spPr>
          <a:xfrm>
            <a:off x="388832" y="1347614"/>
            <a:ext cx="526328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Mezun İzleme Sistemi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Uzaktan Eğitimle Pedagojik Formasyon</a:t>
            </a:r>
          </a:p>
          <a:p>
            <a:pPr marL="266700" lvl="1" indent="-266700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Batman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Üniversitesi Öğrencileri, </a:t>
            </a:r>
            <a:endParaRPr lang="tr-TR" sz="20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266700" lvl="1" indent="-266700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Diğer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Üniversite Öğrencileri ve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Mezunlar</a:t>
            </a:r>
            <a:endParaRPr lang="tr-TR" sz="20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759" y="1707654"/>
            <a:ext cx="329179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945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Planlanan </a:t>
            </a:r>
            <a:r>
              <a:rPr lang="tr-TR" sz="3200" dirty="0"/>
              <a:t>Etkinlik ve Düzenlemeler</a:t>
            </a:r>
          </a:p>
        </p:txBody>
      </p:sp>
      <p:sp>
        <p:nvSpPr>
          <p:cNvPr id="5" name="Dikdörtgen 4"/>
          <p:cNvSpPr/>
          <p:nvPr/>
        </p:nvSpPr>
        <p:spPr>
          <a:xfrm>
            <a:off x="388832" y="1923678"/>
            <a:ext cx="52632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Çift </a:t>
            </a:r>
            <a:r>
              <a:rPr lang="tr-TR" sz="2400" b="1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Anadal</a:t>
            </a: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Uygulaması</a:t>
            </a:r>
          </a:p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BÖTE-Bilgisayar Mühendisliği </a:t>
            </a:r>
          </a:p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Arasında başlatılıyor…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52599"/>
            <a:ext cx="4131716" cy="2763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094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Planlanan </a:t>
            </a:r>
            <a:r>
              <a:rPr lang="tr-TR" sz="3200" dirty="0"/>
              <a:t>Etkinlik ve Düzenlemeler</a:t>
            </a:r>
          </a:p>
        </p:txBody>
      </p:sp>
      <p:sp>
        <p:nvSpPr>
          <p:cNvPr id="5" name="Dikdörtgen 4"/>
          <p:cNvSpPr/>
          <p:nvPr/>
        </p:nvSpPr>
        <p:spPr>
          <a:xfrm>
            <a:off x="216659" y="1224210"/>
            <a:ext cx="5263287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Danışmanlık ve rehberlik saatleri </a:t>
            </a:r>
          </a:p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dirty="0" smtClean="0">
                <a:solidFill>
                  <a:srgbClr val="00B0F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Çarşamba 15:00-17:00 arası: </a:t>
            </a:r>
          </a:p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Danışmanların öğrencilerle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sohbet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saati.</a:t>
            </a:r>
          </a:p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tabLst>
                <a:tab pos="914400" algn="l"/>
              </a:tabLst>
            </a:pP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Amaç: </a:t>
            </a:r>
            <a:endParaRPr lang="tr-TR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Öğrencilerimizi </a:t>
            </a:r>
            <a:r>
              <a:rPr lang="tr-TR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daha yakından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tanıma, </a:t>
            </a:r>
            <a:r>
              <a:rPr lang="tr-TR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onlara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daha etkili rehberlik yapma, sorunlarıyla ilgilenme.</a:t>
            </a: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51597"/>
            <a:ext cx="3312368" cy="2458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968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/>
              <a:t>Planlanan </a:t>
            </a:r>
            <a:r>
              <a:rPr lang="tr-TR" sz="3200" dirty="0"/>
              <a:t>Etkinlik ve Düzenlemeler</a:t>
            </a:r>
          </a:p>
        </p:txBody>
      </p:sp>
      <p:sp>
        <p:nvSpPr>
          <p:cNvPr id="5" name="Dikdörtgen 4"/>
          <p:cNvSpPr/>
          <p:nvPr/>
        </p:nvSpPr>
        <p:spPr>
          <a:xfrm>
            <a:off x="91346" y="2283718"/>
            <a:ext cx="557947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tr-TR" sz="22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tr-TR" sz="22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Fakülte Yönetimi Öğrencilerle Buluşuyor</a:t>
            </a:r>
            <a:endParaRPr lang="tr-TR" sz="2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Her Çarşamba bir bölümün öğrencilerle sohbet</a:t>
            </a: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51597"/>
            <a:ext cx="3312368" cy="2458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558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216659" y="1707654"/>
            <a:ext cx="5003413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tabLst>
                <a:tab pos="447675" algn="l"/>
                <a:tab pos="914400" algn="l"/>
              </a:tabLst>
            </a:pPr>
            <a:r>
              <a:rPr lang="tr-TR" sz="2400" b="1" dirty="0" smtClean="0">
                <a:latin typeface="Calibri" panose="020F0502020204030204" pitchFamily="34" charset="0"/>
              </a:rPr>
              <a:t>Fakülte </a:t>
            </a:r>
            <a:r>
              <a:rPr lang="tr-TR" sz="2400" b="1" dirty="0">
                <a:latin typeface="Calibri" panose="020F0502020204030204" pitchFamily="34" charset="0"/>
              </a:rPr>
              <a:t>b</a:t>
            </a:r>
            <a:r>
              <a:rPr lang="tr-TR" sz="2400" b="1" dirty="0" smtClean="0">
                <a:latin typeface="Calibri" panose="020F0502020204030204" pitchFamily="34" charset="0"/>
              </a:rPr>
              <a:t>inasının dış cephe temizliği</a:t>
            </a:r>
          </a:p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tabLst>
                <a:tab pos="447675" algn="l"/>
                <a:tab pos="914400" algn="l"/>
              </a:tabLst>
            </a:pPr>
            <a:endParaRPr lang="tr-TR" sz="2400" b="1" dirty="0">
              <a:latin typeface="Calibri" panose="020F0502020204030204" pitchFamily="34" charset="0"/>
            </a:endParaRPr>
          </a:p>
        </p:txBody>
      </p:sp>
      <p:sp>
        <p:nvSpPr>
          <p:cNvPr id="6" name="Unvan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84466"/>
          </a:xfrm>
        </p:spPr>
        <p:txBody>
          <a:bodyPr/>
          <a:lstStyle/>
          <a:p>
            <a:r>
              <a:rPr lang="tr-TR" sz="3200" dirty="0" smtClean="0"/>
              <a:t>Planlanan </a:t>
            </a:r>
            <a:r>
              <a:rPr lang="tr-TR" sz="3200" dirty="0"/>
              <a:t>Etkinlik ve Düzenlemeler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87574"/>
            <a:ext cx="3298825" cy="539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138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216659" y="1707654"/>
            <a:ext cx="500341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tabLst>
                <a:tab pos="447675" algn="l"/>
                <a:tab pos="914400" algn="l"/>
              </a:tabLst>
            </a:pPr>
            <a:r>
              <a:rPr lang="tr-TR" sz="2400" b="1" dirty="0">
                <a:latin typeface="Calibri" panose="020F0502020204030204" pitchFamily="34" charset="0"/>
              </a:rPr>
              <a:t>İmaj ve Memnuniyet </a:t>
            </a:r>
            <a:r>
              <a:rPr lang="tr-TR" sz="2400" b="1" dirty="0" smtClean="0">
                <a:latin typeface="Calibri" panose="020F0502020204030204" pitchFamily="34" charset="0"/>
              </a:rPr>
              <a:t>Anketleri</a:t>
            </a:r>
          </a:p>
          <a:p>
            <a:pPr marL="0" lvl="1" algn="just" eaLnBrk="0" fontAlgn="base" latinLnBrk="0" hangingPunct="0">
              <a:spcBef>
                <a:spcPts val="1200"/>
              </a:spcBef>
              <a:spcAft>
                <a:spcPct val="0"/>
              </a:spcAft>
              <a:tabLst>
                <a:tab pos="447675" algn="l"/>
                <a:tab pos="914400" algn="l"/>
              </a:tabLst>
            </a:pPr>
            <a:endParaRPr lang="tr-TR" sz="2400" b="1" dirty="0">
              <a:latin typeface="Calibri" panose="020F0502020204030204" pitchFamily="34" charset="0"/>
            </a:endParaRPr>
          </a:p>
          <a:p>
            <a:pPr marL="447675" lvl="1" indent="-447675" algn="just" eaLnBrk="0" fontAlgn="base" latinLnBrk="0" hangingPunct="0"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447675" algn="l"/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Öğrencilere ve personele  yönelik fakülte imajı ve memnuniyet anketleri</a:t>
            </a: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Unvan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84466"/>
          </a:xfrm>
        </p:spPr>
        <p:txBody>
          <a:bodyPr/>
          <a:lstStyle/>
          <a:p>
            <a:r>
              <a:rPr lang="tr-TR" sz="3200" dirty="0" smtClean="0"/>
              <a:t>Planlanan </a:t>
            </a:r>
            <a:r>
              <a:rPr lang="tr-TR" sz="3200" dirty="0"/>
              <a:t>Etkinlik ve Düzenlemeler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054750"/>
            <a:ext cx="3509764" cy="1857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044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395536" y="0"/>
            <a:ext cx="8748464" cy="884466"/>
          </a:xfrm>
        </p:spPr>
        <p:txBody>
          <a:bodyPr/>
          <a:lstStyle/>
          <a:p>
            <a:r>
              <a:rPr lang="tr-TR" dirty="0" smtClean="0"/>
              <a:t>Acil Sorunlar</a:t>
            </a:r>
            <a:endParaRPr lang="tr-TR" dirty="0"/>
          </a:p>
        </p:txBody>
      </p:sp>
      <p:sp>
        <p:nvSpPr>
          <p:cNvPr id="5" name="Dikdörtgen 4"/>
          <p:cNvSpPr/>
          <p:nvPr/>
        </p:nvSpPr>
        <p:spPr>
          <a:xfrm>
            <a:off x="251520" y="1275606"/>
            <a:ext cx="66967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buAutoNum type="arabicPeriod"/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Çatının akıtma sorunu</a:t>
            </a:r>
          </a:p>
          <a:p>
            <a:pPr marL="914400"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buAutoNum type="arabicPeriod"/>
              <a:tabLst>
                <a:tab pos="914400" algn="l"/>
              </a:tabLst>
            </a:pP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914400"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buAutoNum type="arabicPeriod"/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914400"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buAutoNum type="arabicPeriod"/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914400"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buAutoNum type="arabicPeriod"/>
              <a:tabLst>
                <a:tab pos="914400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Bodrum katında su basması</a:t>
            </a:r>
          </a:p>
          <a:p>
            <a:pPr marL="914400"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buAutoNum type="arabicPeriod"/>
              <a:tabLst>
                <a:tab pos="914400" algn="l"/>
              </a:tabLst>
            </a:pPr>
            <a:endParaRPr lang="tr-TR" sz="2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131590"/>
            <a:ext cx="3402290" cy="3402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69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99592" y="0"/>
            <a:ext cx="8244408" cy="884466"/>
          </a:xfrm>
        </p:spPr>
        <p:txBody>
          <a:bodyPr/>
          <a:lstStyle/>
          <a:p>
            <a:r>
              <a:rPr lang="tr-TR" dirty="0" smtClean="0"/>
              <a:t>İhtiyaçlar - Talepler</a:t>
            </a:r>
            <a:endParaRPr lang="tr-TR" dirty="0"/>
          </a:p>
        </p:txBody>
      </p:sp>
      <p:sp>
        <p:nvSpPr>
          <p:cNvPr id="5" name="Dikdörtgen 4"/>
          <p:cNvSpPr/>
          <p:nvPr/>
        </p:nvSpPr>
        <p:spPr>
          <a:xfrm>
            <a:off x="72877" y="843558"/>
            <a:ext cx="5904656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Konferans Salonu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Ek Bina (Ofis ve Derslik ihtiyacı)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Öğretim Üyesi 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447675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(Sosyal Bilgiler, Sınıf </a:t>
            </a:r>
            <a:r>
              <a:rPr lang="tr-TR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., PDR, Okulöncesi)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  <a:tabLst>
                <a:tab pos="447675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Yardımcı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Hizmet </a:t>
            </a: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Personel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  <a:tabLst>
                <a:tab pos="447675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Ofis masaları</a:t>
            </a:r>
            <a:endParaRPr lang="tr-TR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  <a:tabLst>
                <a:tab pos="447675" algn="l"/>
              </a:tabLst>
            </a:pPr>
            <a:r>
              <a:rPr lang="tr-TR" dirty="0" smtClean="0">
                <a:latin typeface="Calibri" panose="020F0502020204030204" pitchFamily="34" charset="0"/>
              </a:rPr>
              <a:t>Laboratuvarlarda </a:t>
            </a:r>
            <a:r>
              <a:rPr lang="tr-TR" dirty="0">
                <a:latin typeface="Calibri" panose="020F0502020204030204" pitchFamily="34" charset="0"/>
              </a:rPr>
              <a:t>kimyasal maddelerin muhafaza edilebileceği özel </a:t>
            </a:r>
            <a:r>
              <a:rPr lang="tr-TR" dirty="0" smtClean="0">
                <a:latin typeface="Calibri" panose="020F0502020204030204" pitchFamily="34" charset="0"/>
              </a:rPr>
              <a:t>dolaplar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  <a:tabLst>
                <a:tab pos="447675" algn="l"/>
              </a:tabLst>
            </a:pPr>
            <a:r>
              <a:rPr lang="tr-TR" dirty="0" smtClean="0">
                <a:latin typeface="Calibri" panose="020F0502020204030204" pitchFamily="34" charset="0"/>
              </a:rPr>
              <a:t>ÖTMT </a:t>
            </a:r>
            <a:r>
              <a:rPr lang="tr-TR" dirty="0">
                <a:latin typeface="Calibri" panose="020F0502020204030204" pitchFamily="34" charset="0"/>
              </a:rPr>
              <a:t>sergisi için BAP projesinden </a:t>
            </a:r>
            <a:r>
              <a:rPr lang="tr-TR" dirty="0" smtClean="0">
                <a:latin typeface="Calibri" panose="020F0502020204030204" pitchFamily="34" charset="0"/>
              </a:rPr>
              <a:t>bireysel başvuru imkanı (Mat. </a:t>
            </a:r>
            <a:r>
              <a:rPr lang="tr-TR" dirty="0">
                <a:latin typeface="Calibri" panose="020F0502020204030204" pitchFamily="34" charset="0"/>
              </a:rPr>
              <a:t>ve Fen </a:t>
            </a:r>
            <a:r>
              <a:rPr lang="tr-TR" dirty="0" smtClean="0">
                <a:latin typeface="Calibri" panose="020F0502020204030204" pitchFamily="34" charset="0"/>
              </a:rPr>
              <a:t>Bil. Böl.)</a:t>
            </a:r>
            <a:endParaRPr lang="tr-TR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  <a:tabLst>
                <a:tab pos="447675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Kablosuz İnternet Ağı</a:t>
            </a: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131590"/>
            <a:ext cx="2987824" cy="3402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17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Teşekkür</a:t>
            </a:r>
            <a:endParaRPr lang="tr-TR" dirty="0"/>
          </a:p>
        </p:txBody>
      </p:sp>
      <p:sp>
        <p:nvSpPr>
          <p:cNvPr id="5" name="Dikdörtgen 4"/>
          <p:cNvSpPr/>
          <p:nvPr/>
        </p:nvSpPr>
        <p:spPr>
          <a:xfrm>
            <a:off x="2843808" y="1059582"/>
            <a:ext cx="5832648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Akademik Kadro Güçlendirildi</a:t>
            </a:r>
          </a:p>
          <a:p>
            <a:pPr marL="990600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914400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a) Matematik Eğitimi Bölümü öğretim üyesi kadrosu güçlendirildi</a:t>
            </a:r>
          </a:p>
          <a:p>
            <a:pPr marL="990600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914400" algn="l"/>
              </a:tabLst>
            </a:pP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b) Eğitim Bilimleri Bölümüne iki öğretim üyesi atandı. Bir öğretim üyesinin kadro aktarım talebi yapıldı.</a:t>
            </a:r>
          </a:p>
          <a:p>
            <a:pPr marL="990600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c) Sosyal Bilimler Eğitimi Bölümüne öğretim üyesi ilanına gidildi</a:t>
            </a:r>
          </a:p>
          <a:p>
            <a:pPr marL="990600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b)</a:t>
            </a: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Türkçe Öğretmenliği Bölümüne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araştırma görevlisi alındı</a:t>
            </a:r>
            <a:endParaRPr lang="tr-TR" sz="20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29" r="5900"/>
          <a:stretch/>
        </p:blipFill>
        <p:spPr>
          <a:xfrm flipH="1">
            <a:off x="-150390" y="1393085"/>
            <a:ext cx="3668482" cy="251634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Metin kutusu 2"/>
          <p:cNvSpPr txBox="1"/>
          <p:nvPr/>
        </p:nvSpPr>
        <p:spPr>
          <a:xfrm>
            <a:off x="2987824" y="268288"/>
            <a:ext cx="3636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Fakülteye Destek 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136443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Teşekkür</a:t>
            </a:r>
            <a:endParaRPr lang="tr-TR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29" r="5900"/>
          <a:stretch/>
        </p:blipFill>
        <p:spPr>
          <a:xfrm flipH="1">
            <a:off x="1191" y="1393085"/>
            <a:ext cx="3668482" cy="251634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Metin kutusu 2"/>
          <p:cNvSpPr txBox="1"/>
          <p:nvPr/>
        </p:nvSpPr>
        <p:spPr>
          <a:xfrm>
            <a:off x="2987824" y="268288"/>
            <a:ext cx="3636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Fakülteye Destek </a:t>
            </a:r>
            <a:endParaRPr lang="tr-TR" b="1" dirty="0"/>
          </a:p>
        </p:txBody>
      </p:sp>
      <p:sp>
        <p:nvSpPr>
          <p:cNvPr id="7" name="Dikdörtgen 6"/>
          <p:cNvSpPr/>
          <p:nvPr/>
        </p:nvSpPr>
        <p:spPr>
          <a:xfrm>
            <a:off x="3361184" y="843558"/>
            <a:ext cx="5616624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 algn="just" eaLnBrk="0" fontAlgn="base" latinLnBrk="0" hangingPunct="0">
              <a:spcBef>
                <a:spcPts val="1200"/>
              </a:spcBef>
              <a:spcAft>
                <a:spcPts val="1200"/>
              </a:spcAft>
              <a:buFont typeface="+mj-lt"/>
              <a:buAutoNum type="arabicPeriod" startAt="2"/>
              <a:tabLst>
                <a:tab pos="914400" algn="l"/>
              </a:tabLst>
            </a:pPr>
            <a:r>
              <a:rPr lang="tr-TR" sz="2000" dirty="0" smtClean="0">
                <a:latin typeface="Calibri" panose="020F0502020204030204" pitchFamily="34" charset="0"/>
                <a:ea typeface="Times New Roman" pitchFamily="18" charset="0"/>
                <a:cs typeface="Times New Roman" pitchFamily="18" charset="0"/>
              </a:rPr>
              <a:t>Yeni Fizik Laboratuvarı kuruldu, </a:t>
            </a:r>
          </a:p>
          <a:p>
            <a:pPr lvl="1" indent="-457200" algn="just" eaLnBrk="0" fontAlgn="base" latinLnBrk="0" hangingPunct="0">
              <a:spcBef>
                <a:spcPts val="1200"/>
              </a:spcBef>
              <a:spcAft>
                <a:spcPts val="600"/>
              </a:spcAft>
              <a:buFont typeface="+mj-lt"/>
              <a:buAutoNum type="arabicPeriod" startAt="2"/>
              <a:tabLst>
                <a:tab pos="914400" algn="l"/>
              </a:tabLst>
            </a:pPr>
            <a:r>
              <a:rPr lang="tr-TR" sz="2000" dirty="0" smtClean="0">
                <a:latin typeface="Calibri" panose="020F0502020204030204" pitchFamily="34" charset="0"/>
                <a:ea typeface="Times New Roman" pitchFamily="18" charset="0"/>
                <a:cs typeface="Times New Roman" pitchFamily="18" charset="0"/>
              </a:rPr>
              <a:t>Fen Laboratuvarları teçhizatla donatıldı</a:t>
            </a:r>
          </a:p>
          <a:p>
            <a:pPr marL="447675" lvl="1" algn="just" eaLnBrk="0" fontAlgn="base" latinLnBrk="0" hangingPunct="0">
              <a:tabLst>
                <a:tab pos="914400" algn="l"/>
              </a:tabLst>
            </a:pPr>
            <a:r>
              <a:rPr lang="tr-TR" sz="1400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Fizik: </a:t>
            </a:r>
            <a:r>
              <a:rPr lang="tr-TR" sz="1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İhtiyaç duyulan malzemeler</a:t>
            </a:r>
          </a:p>
          <a:p>
            <a:pPr marL="447675" lvl="1" algn="just" eaLnBrk="0" fontAlgn="base" latinLnBrk="0" hangingPunct="0">
              <a:tabLst>
                <a:tab pos="914400" algn="l"/>
              </a:tabLst>
            </a:pPr>
            <a:r>
              <a:rPr lang="tr-TR" sz="1400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Biyoloji: </a:t>
            </a:r>
            <a:r>
              <a:rPr lang="tr-TR" sz="1400" dirty="0">
                <a:latin typeface="Calibri" panose="020F0502020204030204" pitchFamily="34" charset="0"/>
              </a:rPr>
              <a:t>M</a:t>
            </a:r>
            <a:r>
              <a:rPr lang="tr-TR" sz="1400" dirty="0" smtClean="0">
                <a:latin typeface="Calibri" panose="020F0502020204030204" pitchFamily="34" charset="0"/>
              </a:rPr>
              <a:t>ikroskop, </a:t>
            </a:r>
            <a:r>
              <a:rPr lang="tr-TR" sz="1400" dirty="0">
                <a:latin typeface="Calibri" panose="020F0502020204030204" pitchFamily="34" charset="0"/>
              </a:rPr>
              <a:t>hazır doku </a:t>
            </a:r>
            <a:r>
              <a:rPr lang="tr-TR" sz="1400" dirty="0" smtClean="0">
                <a:latin typeface="Calibri" panose="020F0502020204030204" pitchFamily="34" charset="0"/>
              </a:rPr>
              <a:t>preparatları, </a:t>
            </a:r>
          </a:p>
          <a:p>
            <a:pPr marL="447675" lvl="1" algn="just" eaLnBrk="0" fontAlgn="base" latinLnBrk="0" hangingPunct="0">
              <a:tabLst>
                <a:tab pos="914400" algn="l"/>
              </a:tabLst>
            </a:pPr>
            <a:r>
              <a:rPr lang="tr-TR" sz="14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Kimya: </a:t>
            </a:r>
            <a:r>
              <a:rPr lang="tr-TR" sz="1400" dirty="0" smtClean="0">
                <a:latin typeface="Calibri" panose="020F0502020204030204" pitchFamily="34" charset="0"/>
              </a:rPr>
              <a:t>Kimya malzemeleri</a:t>
            </a:r>
            <a:endParaRPr lang="tr-TR" sz="1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1" indent="-457200" algn="just" eaLnBrk="0" fontAlgn="base" latinLnBrk="0" hangingPunct="0">
              <a:spcBef>
                <a:spcPts val="600"/>
              </a:spcBef>
              <a:spcAft>
                <a:spcPts val="1200"/>
              </a:spcAft>
              <a:buFont typeface="+mj-lt"/>
              <a:buAutoNum type="arabicPeriod" startAt="4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Konferans salonunu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projelendirildi</a:t>
            </a:r>
          </a:p>
          <a:p>
            <a:pPr lvl="1" indent="-457200" algn="just" eaLnBrk="0" fontAlgn="base" latinLnBrk="0" hangingPunct="0">
              <a:buFont typeface="+mj-lt"/>
              <a:buAutoNum type="arabicPeriod" startAt="4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İhtiyaç duyulan makine, teçhizat ve malzemeler genellikle karşılandı</a:t>
            </a:r>
          </a:p>
          <a:p>
            <a:pPr marL="446088" lvl="1" indent="-446088" algn="just" eaLnBrk="0" fontAlgn="base" latinLnBrk="0" hangingPunct="0">
              <a:tabLst>
                <a:tab pos="914400" algn="l"/>
              </a:tabLst>
            </a:pP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(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Fotokopi makinası, dizüstü bilgisayarlar, sarf malzemeleri vb.)</a:t>
            </a:r>
            <a:endParaRPr lang="tr-TR" sz="20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446088" lvl="1" indent="-446088" algn="just" eaLnBrk="0" fontAlgn="base" latinLnBrk="0" hangingPunct="0">
              <a:spcBef>
                <a:spcPts val="1200"/>
              </a:spcBef>
              <a:spcAft>
                <a:spcPts val="600"/>
              </a:spcAft>
              <a:tabLst>
                <a:tab pos="446088" algn="l"/>
              </a:tabLst>
            </a:pP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6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 İdari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birimler yapıcı </a:t>
            </a: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yaklaşım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göstermektedir</a:t>
            </a: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İhtiyaç, talep ve öneriler dikkate alınmaktadır</a:t>
            </a:r>
            <a:r>
              <a:rPr lang="tr-TR" sz="21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400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/>
          <p:cNvSpPr/>
          <p:nvPr/>
        </p:nvSpPr>
        <p:spPr>
          <a:xfrm>
            <a:off x="1899922" y="2355726"/>
            <a:ext cx="52565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4000" b="1" dirty="0" smtClean="0">
                <a:solidFill>
                  <a:srgbClr val="FF0000"/>
                </a:solidFill>
                <a:latin typeface="Miriam Fixed" panose="020B0509050101010101" pitchFamily="49" charset="-79"/>
                <a:cs typeface="Miriam Fixed" panose="020B0509050101010101" pitchFamily="49" charset="-79"/>
              </a:rPr>
              <a:t>Teşekkür Ederiz</a:t>
            </a:r>
            <a:endParaRPr lang="tr-TR" sz="4000" b="1" dirty="0" smtClean="0">
              <a:solidFill>
                <a:srgbClr val="FF0000"/>
              </a:solidFill>
              <a:latin typeface="Miriam Fixed" panose="020B0509050101010101" pitchFamily="49" charset="-79"/>
              <a:ea typeface="Times New Roman" pitchFamily="18" charset="0"/>
              <a:cs typeface="Miriam Fixed" panose="020B0509050101010101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8002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2458</TotalTime>
  <Words>3657</Words>
  <Application>Microsoft Office PowerPoint</Application>
  <PresentationFormat>Ekran Gösterisi (16:9)</PresentationFormat>
  <Paragraphs>1964</Paragraphs>
  <Slides>85</Slides>
  <Notes>2</Notes>
  <HiddenSlides>0</HiddenSlides>
  <MMClips>0</MMClips>
  <ScaleCrop>false</ScaleCrop>
  <HeadingPairs>
    <vt:vector size="6" baseType="variant">
      <vt:variant>
        <vt:lpstr>Tema</vt:lpstr>
      </vt:variant>
      <vt:variant>
        <vt:i4>2</vt:i4>
      </vt:variant>
      <vt:variant>
        <vt:lpstr>Katıştırılmış OLE Hizmet Programları</vt:lpstr>
      </vt:variant>
      <vt:variant>
        <vt:i4>1</vt:i4>
      </vt:variant>
      <vt:variant>
        <vt:lpstr>Slayt Başlıkları</vt:lpstr>
      </vt:variant>
      <vt:variant>
        <vt:i4>85</vt:i4>
      </vt:variant>
    </vt:vector>
  </HeadingPairs>
  <TitlesOfParts>
    <vt:vector size="88" baseType="lpstr">
      <vt:lpstr>Office Theme</vt:lpstr>
      <vt:lpstr>Custom Design</vt:lpstr>
      <vt:lpstr>Acrobat Document</vt:lpstr>
      <vt:lpstr>PowerPoint Sunusu</vt:lpstr>
      <vt:lpstr> AMACIMIZ</vt:lpstr>
      <vt:lpstr>VİZYONUMUZ</vt:lpstr>
      <vt:lpstr>MİSYONUMUZ</vt:lpstr>
      <vt:lpstr>DEĞERLERİMİZ</vt:lpstr>
      <vt:lpstr>PowerPoint Sunusu</vt:lpstr>
      <vt:lpstr>Öğrenci Sayımız</vt:lpstr>
      <vt:lpstr>Öğrenci Sayımız (Sınıflara Göre Dağılım)</vt:lpstr>
      <vt:lpstr>Öğrenci Sayımızın Yıllara Göre Değişimi</vt:lpstr>
      <vt:lpstr> 2016-2017 YILI MEZUNLARIMIZ</vt:lpstr>
      <vt:lpstr>Öğrenci Hareketliliği (FARABİ) - Yabancı Öğrenciler</vt:lpstr>
      <vt:lpstr>PowerPoint Sunusu</vt:lpstr>
      <vt:lpstr>PowerPoint Sunusu</vt:lpstr>
      <vt:lpstr>  Derslikler ve Kapasite</vt:lpstr>
      <vt:lpstr>  2017  FİZİKİ ALTYAPI VE MEKANDA  YAPILAN DÜZENLEMELER</vt:lpstr>
      <vt:lpstr>PowerPoint Sunusu</vt:lpstr>
      <vt:lpstr>2016-2017  Akademik Personel Sayısı</vt:lpstr>
      <vt:lpstr>Akademik Personel Sayısı  (Yıllara Göre Değişim) </vt:lpstr>
      <vt:lpstr>Bölümlere Göre Akademik Personel</vt:lpstr>
      <vt:lpstr>TEMEL EĞİTİM BÖLÜMÜ</vt:lpstr>
      <vt:lpstr>TEMEL EĞİTİM BÖLÜMÜ-2</vt:lpstr>
      <vt:lpstr>EĞİTİM BİLİMLERİ BÖLÜMÜ</vt:lpstr>
      <vt:lpstr>EĞİTİM BİLİMLERİ BÖLÜMÜ-2</vt:lpstr>
      <vt:lpstr>MATEMATİK VE FEN BİLİMLERİ EĞİTİMİ BÖLÜMÜ </vt:lpstr>
      <vt:lpstr>SOSYAL BİLİMLER VE TÜRKÇE EĞİTİMİ BÖLMÜ </vt:lpstr>
      <vt:lpstr>BİLGİSAYAR VE ÖĞRETİM TEKNOLOJİLERİ EĞİTİMİ BÖLÜMÜ</vt:lpstr>
      <vt:lpstr>ARŞTIRMA GÖREVLİLERİ  (50/d   -  33/a   -  1416)</vt:lpstr>
      <vt:lpstr>ARŞTIRMA GÖREVLİLERİ  (50/d   -  33/a)</vt:lpstr>
      <vt:lpstr>ARŞTIRMA GÖREVLİLERİ  (50/d   -  33/a)</vt:lpstr>
      <vt:lpstr>  KOORDİNATÖRLÜKLER</vt:lpstr>
      <vt:lpstr>PowerPoint Sunusu</vt:lpstr>
      <vt:lpstr>PowerPoint Sunusu</vt:lpstr>
      <vt:lpstr>PowerPoint Sunusu</vt:lpstr>
      <vt:lpstr>İDARİ PERSONEL</vt:lpstr>
      <vt:lpstr>PowerPoint Sunusu</vt:lpstr>
      <vt:lpstr>PowerPoint Sunusu</vt:lpstr>
      <vt:lpstr>PowerPoint Sunusu</vt:lpstr>
      <vt:lpstr>2007-2017 YILLARINDA SİİRT ÜNİVERSİTESİ  EĞİTİM FAKÜLTESİ’NDE GERÇEKLEŞTİRİLEN  YAYINLAR VE BİLİMSEL FAALİYETLER</vt:lpstr>
      <vt:lpstr>2007-2017 Yıllarında Siirt Üniversitesi Eğitim Fakültesi  Matematik ve Fen Bilimleri Eğitimi Bölümü’nde  Gerçekleştirilen Yayınlar ve Bilimsel Faaliyetler</vt:lpstr>
      <vt:lpstr>2007-2017 Yıllarında Siirt Üniversitesi Eğitim Fakültesi  Temel Eğitim Bölümünde Gerçekleştirilen  Yayınlar ve Bilimsel Faaliyetler</vt:lpstr>
      <vt:lpstr>2007-2017 Yıllarında Siirt Üniversitesi Eğitim Fakültesi   Eğitim Bilimleri Bölümünde Gerçekleştirilen  Yayınlar ve Bilimsel Faaliyetler</vt:lpstr>
      <vt:lpstr>2007-2017 Yıllarında Siirt Üniversitesi Eğitim Fakültesi   Bilgisayar ve Öğretim Teknolojileri Eğitimi Bölümünde  Gerçekleştirilen Yayınlar ve Bilimsel Faaliyetler</vt:lpstr>
      <vt:lpstr>2007-2017 Yıllarında Siirt Üniversitesi Eğitim Fakültesi   Sosyal Bilimler ve Türkçe Eğitimi Bölümünde  Gerçekleştirilen Yayınlar ve Bilimsel Faaliyetler</vt:lpstr>
      <vt:lpstr>PowerPoint Sunusu</vt:lpstr>
      <vt:lpstr>PowerPoint Sunusu</vt:lpstr>
      <vt:lpstr>PowerPoint Sunusu</vt:lpstr>
      <vt:lpstr>PowerPoint Sunusu</vt:lpstr>
      <vt:lpstr>PowerPoint Sunusu</vt:lpstr>
      <vt:lpstr>Paneller</vt:lpstr>
      <vt:lpstr>Paneller</vt:lpstr>
      <vt:lpstr>ÇOCUK ÜNİVERSİTESİ</vt:lpstr>
      <vt:lpstr> Ö.T.M.T. SERGİSİ</vt:lpstr>
      <vt:lpstr>Ö.T.M.T SERGİSİ</vt:lpstr>
      <vt:lpstr>RESİM SERGİSİ</vt:lpstr>
      <vt:lpstr>Eğitim Fakültesinin Görselleştirilmesi</vt:lpstr>
      <vt:lpstr>PowerPoint Sunusu</vt:lpstr>
      <vt:lpstr>EBRU VE HAT SERGİSİ</vt:lpstr>
      <vt:lpstr>Dumansız Hava Sahası</vt:lpstr>
      <vt:lpstr>Dumansız Hava Sahası</vt:lpstr>
      <vt:lpstr>PowerPoint Sunusu</vt:lpstr>
      <vt:lpstr>PowerPoint Sunusu</vt:lpstr>
      <vt:lpstr>PowerPoint Sunusu</vt:lpstr>
      <vt:lpstr>Ders Değerlendirme Anketi Formu</vt:lpstr>
      <vt:lpstr>Okul Ziyaretleri</vt:lpstr>
      <vt:lpstr>PowerPoint Sunusu</vt:lpstr>
      <vt:lpstr>PowerPoint Sunusu</vt:lpstr>
      <vt:lpstr>Planlanan Etkinlik ve Düzenlemeler</vt:lpstr>
      <vt:lpstr>Planlanan Etkinlik ve Düzenlemeler</vt:lpstr>
      <vt:lpstr>Planlanan Etkinlik ve Düzenlemeler</vt:lpstr>
      <vt:lpstr>Planlanan Etkinlik ve Düzenlemeler</vt:lpstr>
      <vt:lpstr>Planlanan Etkinlik ve Düzenlemeler</vt:lpstr>
      <vt:lpstr>Planlanan Etkinlik ve Düzenlemeler</vt:lpstr>
      <vt:lpstr>Planlanan Etkinlik ve Uygulamalar</vt:lpstr>
      <vt:lpstr>Planlanan Etkinlik ve Düzenlemeler</vt:lpstr>
      <vt:lpstr>Planlanan Etkinlik ve Düzenlemeler</vt:lpstr>
      <vt:lpstr>Planlanan Etkinlik ve Düzenlemeler</vt:lpstr>
      <vt:lpstr>Planlanan Etkinlik ve Düzenlemeler</vt:lpstr>
      <vt:lpstr>Planlanan Etkinlik ve Düzenlemeler</vt:lpstr>
      <vt:lpstr>Planlanan Etkinlik ve Düzenlemeler</vt:lpstr>
      <vt:lpstr>Planlanan Etkinlik ve Düzenlemeler</vt:lpstr>
      <vt:lpstr>Acil Sorunlar</vt:lpstr>
      <vt:lpstr>İhtiyaçlar - Talepler</vt:lpstr>
      <vt:lpstr>Teşekkür</vt:lpstr>
      <vt:lpstr>Teşekkür</vt:lpstr>
      <vt:lpstr>PowerPoint Sunusu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hbm</cp:lastModifiedBy>
  <cp:revision>174</cp:revision>
  <dcterms:created xsi:type="dcterms:W3CDTF">2014-04-01T16:27:38Z</dcterms:created>
  <dcterms:modified xsi:type="dcterms:W3CDTF">2018-02-12T19:13:59Z</dcterms:modified>
</cp:coreProperties>
</file>